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7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2" r:id="rId1"/>
  </p:sldMasterIdLst>
  <p:notesMasterIdLst>
    <p:notesMasterId r:id="rId73"/>
  </p:notesMasterIdLst>
  <p:handoutMasterIdLst>
    <p:handoutMasterId r:id="rId74"/>
  </p:handoutMasterIdLst>
  <p:sldIdLst>
    <p:sldId id="1969" r:id="rId2"/>
    <p:sldId id="2268" r:id="rId3"/>
    <p:sldId id="2251" r:id="rId4"/>
    <p:sldId id="1451" r:id="rId5"/>
    <p:sldId id="2252" r:id="rId6"/>
    <p:sldId id="2255" r:id="rId7"/>
    <p:sldId id="2254" r:id="rId8"/>
    <p:sldId id="2256" r:id="rId9"/>
    <p:sldId id="2257" r:id="rId10"/>
    <p:sldId id="2310" r:id="rId11"/>
    <p:sldId id="2319" r:id="rId12"/>
    <p:sldId id="2322" r:id="rId13"/>
    <p:sldId id="2303" r:id="rId14"/>
    <p:sldId id="1515" r:id="rId15"/>
    <p:sldId id="2269" r:id="rId16"/>
    <p:sldId id="2275" r:id="rId17"/>
    <p:sldId id="2270" r:id="rId18"/>
    <p:sldId id="2273" r:id="rId19"/>
    <p:sldId id="1100" r:id="rId20"/>
    <p:sldId id="1546" r:id="rId21"/>
    <p:sldId id="2285" r:id="rId22"/>
    <p:sldId id="2286" r:id="rId23"/>
    <p:sldId id="2287" r:id="rId24"/>
    <p:sldId id="2298" r:id="rId25"/>
    <p:sldId id="2314" r:id="rId26"/>
    <p:sldId id="2283" r:id="rId27"/>
    <p:sldId id="2333" r:id="rId28"/>
    <p:sldId id="2299" r:id="rId29"/>
    <p:sldId id="2281" r:id="rId30"/>
    <p:sldId id="2320" r:id="rId31"/>
    <p:sldId id="2311" r:id="rId32"/>
    <p:sldId id="2274" r:id="rId33"/>
    <p:sldId id="2300" r:id="rId34"/>
    <p:sldId id="2328" r:id="rId35"/>
    <p:sldId id="2306" r:id="rId36"/>
    <p:sldId id="2304" r:id="rId37"/>
    <p:sldId id="2324" r:id="rId38"/>
    <p:sldId id="2332" r:id="rId39"/>
    <p:sldId id="2330" r:id="rId40"/>
    <p:sldId id="2329" r:id="rId41"/>
    <p:sldId id="2247" r:id="rId42"/>
    <p:sldId id="2313" r:id="rId43"/>
    <p:sldId id="2312" r:id="rId44"/>
    <p:sldId id="1908" r:id="rId45"/>
    <p:sldId id="1503" r:id="rId46"/>
    <p:sldId id="1361" r:id="rId47"/>
    <p:sldId id="2331" r:id="rId48"/>
    <p:sldId id="1912" r:id="rId49"/>
    <p:sldId id="2231" r:id="rId50"/>
    <p:sldId id="1737" r:id="rId51"/>
    <p:sldId id="1687" r:id="rId52"/>
    <p:sldId id="1692" r:id="rId53"/>
    <p:sldId id="2294" r:id="rId54"/>
    <p:sldId id="2295" r:id="rId55"/>
    <p:sldId id="2296" r:id="rId56"/>
    <p:sldId id="2297" r:id="rId57"/>
    <p:sldId id="1338" r:id="rId58"/>
    <p:sldId id="1339" r:id="rId59"/>
    <p:sldId id="1340" r:id="rId60"/>
    <p:sldId id="1341" r:id="rId61"/>
    <p:sldId id="1342" r:id="rId62"/>
    <p:sldId id="1343" r:id="rId63"/>
    <p:sldId id="1344" r:id="rId64"/>
    <p:sldId id="2243" r:id="rId65"/>
    <p:sldId id="2237" r:id="rId66"/>
    <p:sldId id="2239" r:id="rId67"/>
    <p:sldId id="1983" r:id="rId68"/>
    <p:sldId id="1890" r:id="rId69"/>
    <p:sldId id="2326" r:id="rId70"/>
    <p:sldId id="2327" r:id="rId71"/>
    <p:sldId id="2245" r:id="rId72"/>
  </p:sldIdLst>
  <p:sldSz cx="12192000" cy="6858000"/>
  <p:notesSz cx="6858000" cy="9144000"/>
  <p:defaultTextStyle>
    <a:defPPr>
      <a:defRPr lang="en-US"/>
    </a:defPPr>
    <a:lvl1pPr marL="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90"/>
    <a:srgbClr val="FF0000"/>
    <a:srgbClr val="3333FF"/>
    <a:srgbClr val="008000"/>
    <a:srgbClr val="000000"/>
    <a:srgbClr val="00FFFF"/>
    <a:srgbClr val="FF00FF"/>
    <a:srgbClr val="FF6600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9506" autoAdjust="0"/>
  </p:normalViewPr>
  <p:slideViewPr>
    <p:cSldViewPr snapToGrid="0">
      <p:cViewPr varScale="1">
        <p:scale>
          <a:sx n="112" d="100"/>
          <a:sy n="112" d="100"/>
        </p:scale>
        <p:origin x="232" y="3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7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12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6BE36-259C-234D-B013-9F40905FC444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BECFD-E7C9-EF4B-A9A5-C5E10BAA5B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03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F206F-F5A3-4B42-9AC8-707DE6A3AC89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7CF80-B537-4FC4-B720-EF94BDDFD5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50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5AC296-D455-4E8B-A156-ACE2FCFB5ACB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22835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3738"/>
            <a:ext cx="6096000" cy="3429000"/>
          </a:xfrm>
        </p:spPr>
      </p:sp>
      <p:sp>
        <p:nvSpPr>
          <p:cNvPr id="22835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556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BC26F-66BA-CEA6-AD68-F87F06357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20F408-F6D5-D3B6-9C60-67677C1C5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1FF87E-C6ED-966F-AEE8-C503EFE91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9593B-81CB-59C3-68E4-5C5523FB93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AB02D-16E7-D44D-A890-388923AB5F5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79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the way now we have twice more data for antineutrino</a:t>
            </a:r>
            <a:r>
              <a:rPr lang="en-US" baseline="0" dirty="0"/>
              <a:t> so I am thinking update of this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76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0C59E-B77D-459E-BBFC-2BFA0919FC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23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0C59E-B77D-459E-BBFC-2BFA0919FC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021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particle</a:t>
            </a:r>
            <a:r>
              <a:rPr lang="en-US" baseline="0" dirty="0"/>
              <a:t> motion depends on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89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Lorentz violating effect in one frame is</a:t>
            </a:r>
            <a:r>
              <a:rPr lang="en-US" baseline="0" dirty="0"/>
              <a:t> conserved in other 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7CF80-B537-4FC4-B720-EF94BDDFD5F0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661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90338" y="6356352"/>
            <a:ext cx="1488837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93067" y="6356352"/>
            <a:ext cx="4690532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tkatori@cern.ch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8170" y="6356352"/>
            <a:ext cx="764231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986EC-2F42-C94B-9728-3237A0D3C0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B91D7-D4A2-D24B-F5FE-AA66B558E4D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025"/>
            <a:ext cx="1223319" cy="7364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>
    <p:fade/>
  </p:transition>
  <p:hf hdr="0"/>
  <p:txStyles>
    <p:titleStyle>
      <a:lvl1pPr algn="ctr" defTabSz="457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45715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45715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45715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45715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hyperlink" Target="https://journals.aps.org/prl/abstract/10.1103/PhysRevLett.122.231301" TargetMode="External"/><Relationship Id="rId4" Type="http://schemas.openxmlformats.org/officeDocument/2006/relationships/hyperlink" Target="https://journals.aps.org/prl/abstract/10.1103/PhysRevLett.97.02160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abstract/10.1103/PhysRevLett.105.151604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hyperlink" Target="https://journals.aps.org/prd/abstract/10.1103/PhysRevD.107.092008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Relationship Id="rId9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l/abstract/10.1103/PhysRevLett.121.221801" TargetMode="External"/><Relationship Id="rId3" Type="http://schemas.openxmlformats.org/officeDocument/2006/relationships/image" Target="../media/image51.jpeg"/><Relationship Id="rId7" Type="http://schemas.openxmlformats.org/officeDocument/2006/relationships/hyperlink" Target="https://journals.aps.org/prd/abstract/10.1103/PhysRevD.64.112007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Relationship Id="rId9" Type="http://schemas.openxmlformats.org/officeDocument/2006/relationships/image" Target="../media/image55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www.sciencedirect.com/science/article/pii/S0370269312012592?via%3Dihub" TargetMode="External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hyperlink" Target="https://journals.aps.org/prd/abstract/10.1103/PhysRevD.72.07600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11" Type="http://schemas.openxmlformats.org/officeDocument/2006/relationships/image" Target="../media/image55.tiff"/><Relationship Id="rId5" Type="http://schemas.openxmlformats.org/officeDocument/2006/relationships/image" Target="../media/image52.jpg"/><Relationship Id="rId10" Type="http://schemas.openxmlformats.org/officeDocument/2006/relationships/image" Target="../media/image51.jpeg"/><Relationship Id="rId4" Type="http://schemas.openxmlformats.org/officeDocument/2006/relationships/hyperlink" Target="https://www.worldscientific.com/doi/abs/10.1142/S0217732312300248" TargetMode="External"/><Relationship Id="rId9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0801.0287v17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ome.cern/resources/courier/physics/cern-courier-november-2017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jpg"/><Relationship Id="rId7" Type="http://schemas.openxmlformats.org/officeDocument/2006/relationships/hyperlink" Target="https://www.sciencedirect.com/science/article/pii/S0146641022000096?via%3Dihub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10" Type="http://schemas.openxmlformats.org/officeDocument/2006/relationships/image" Target="../media/image70.jpg"/><Relationship Id="rId4" Type="http://schemas.openxmlformats.org/officeDocument/2006/relationships/image" Target="../media/image65.jpg"/><Relationship Id="rId9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hyperlink" Target="https://journals.aps.org/prd/abstract/10.1103/PhysRevD.91.045009" TargetMode="Externa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71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hyperlink" Target="https://iopscience.iop.org/article/10.1088/1475-7516/2022/01/023" TargetMode="External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475-7516/2022/01/023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hyperlink" Target="https://journals.aps.org/prl/abstract/10.1103/PhysRevLett.133.071501" TargetMode="External"/><Relationship Id="rId7" Type="http://schemas.openxmlformats.org/officeDocument/2006/relationships/image" Target="../media/image85.jpeg"/><Relationship Id="rId2" Type="http://schemas.openxmlformats.org/officeDocument/2006/relationships/hyperlink" Target="https://www.nature.com/articles/3164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hyperlink" Target="https://iopscience.iop.org/article/10.1088/1475-7516/2022/01/023" TargetMode="External"/><Relationship Id="rId10" Type="http://schemas.openxmlformats.org/officeDocument/2006/relationships/image" Target="../media/image87.png"/><Relationship Id="rId4" Type="http://schemas.openxmlformats.org/officeDocument/2006/relationships/hyperlink" Target="https://www.nature.com/articles/s41550-023-01993-z" TargetMode="External"/><Relationship Id="rId9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s://www.nature.com/articles/s41550-023-01993-z" TargetMode="External"/><Relationship Id="rId7" Type="http://schemas.openxmlformats.org/officeDocument/2006/relationships/image" Target="../media/image88.png"/><Relationship Id="rId2" Type="http://schemas.openxmlformats.org/officeDocument/2006/relationships/hyperlink" Target="https://www.nature.com/articles/s42005-018-0061-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hyperlink" Target="https://iopscience.iop.org/article/10.1088/1475-7516/2022/01/023" TargetMode="External"/><Relationship Id="rId9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016/j.physletb.2016.08.001" TargetMode="External"/><Relationship Id="rId2" Type="http://schemas.openxmlformats.org/officeDocument/2006/relationships/hyperlink" Target="https://iopscience.iop.org/article/10.3847/2041-8213/aa920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hyperlink" Target="https://journals.aps.org/prl/abstract/10.1103/PhysRevLett.100.031101" TargetMode="External"/><Relationship Id="rId4" Type="http://schemas.openxmlformats.org/officeDocument/2006/relationships/hyperlink" Target="https://www.sciencedirect.com/science/article/pii/S0370269315006619?via%3Dihub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abstract/10.1103/PhysRevLett.125.221301" TargetMode="External"/><Relationship Id="rId2" Type="http://schemas.openxmlformats.org/officeDocument/2006/relationships/hyperlink" Target="https://journals.aps.org/prl/abstract/10.1103/PhysRevLett.110.20160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nature.com/articles/s41567-022-01762-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13" Type="http://schemas.openxmlformats.org/officeDocument/2006/relationships/hyperlink" Target="https://journals.aps.org/prl/abstract/10.1103/PhysRevLett.97.021603" TargetMode="External"/><Relationship Id="rId18" Type="http://schemas.openxmlformats.org/officeDocument/2006/relationships/hyperlink" Target="https://journals.aps.org/prl/abstract/10.1103/PhysRevLett.107.171604" TargetMode="External"/><Relationship Id="rId3" Type="http://schemas.openxmlformats.org/officeDocument/2006/relationships/image" Target="../media/image97.jpg"/><Relationship Id="rId21" Type="http://schemas.openxmlformats.org/officeDocument/2006/relationships/hyperlink" Target="https://www.sciencedirect.com/science/article/pii/S0370269315006619?via%3Dihub" TargetMode="External"/><Relationship Id="rId7" Type="http://schemas.openxmlformats.org/officeDocument/2006/relationships/image" Target="../media/image66.jpg"/><Relationship Id="rId12" Type="http://schemas.openxmlformats.org/officeDocument/2006/relationships/hyperlink" Target="https://journals.aps.org/prl/abstract/10.1103/PhysRevLett.112.110801" TargetMode="External"/><Relationship Id="rId17" Type="http://schemas.openxmlformats.org/officeDocument/2006/relationships/hyperlink" Target="https://www.nature.com/articles/ncomms9174" TargetMode="External"/><Relationship Id="rId2" Type="http://schemas.openxmlformats.org/officeDocument/2006/relationships/image" Target="../media/image96.png"/><Relationship Id="rId16" Type="http://schemas.openxmlformats.org/officeDocument/2006/relationships/hyperlink" Target="https://www.sciencedirect.com/science/article/pii/S037026931630421X?via%3Dihub" TargetMode="External"/><Relationship Id="rId20" Type="http://schemas.openxmlformats.org/officeDocument/2006/relationships/hyperlink" Target="https://iopscience.iop.org/article/10.1088/1475-7516/2009/04/022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hyperlink" Target="https://iopscience.iop.org/article/10.1088/0067-0049/180/2/330" TargetMode="External"/><Relationship Id="rId5" Type="http://schemas.openxmlformats.org/officeDocument/2006/relationships/image" Target="../media/image98.tiff"/><Relationship Id="rId15" Type="http://schemas.openxmlformats.org/officeDocument/2006/relationships/hyperlink" Target="https://journals.aps.org/prl/abstract/10.1103/PhysRevLett.110.201601" TargetMode="External"/><Relationship Id="rId10" Type="http://schemas.openxmlformats.org/officeDocument/2006/relationships/hyperlink" Target="https://www.nature.com/articles/s41567-022-01762-1" TargetMode="External"/><Relationship Id="rId19" Type="http://schemas.openxmlformats.org/officeDocument/2006/relationships/hyperlink" Target="https://www.nature.com/articles/nature14091" TargetMode="External"/><Relationship Id="rId4" Type="http://schemas.openxmlformats.org/officeDocument/2006/relationships/image" Target="../media/image30.jpeg"/><Relationship Id="rId9" Type="http://schemas.openxmlformats.org/officeDocument/2006/relationships/image" Target="../media/image100.png"/><Relationship Id="rId14" Type="http://schemas.openxmlformats.org/officeDocument/2006/relationships/hyperlink" Target="https://journals.aps.org/prl/abstract/10.1103/PhysRevLett.100.091602" TargetMode="External"/><Relationship Id="rId22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hyperlink" Target="https://arxiv.org/abs/1805.04163" TargetMode="External"/><Relationship Id="rId7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41.jpe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iopscience.iop.org/article/10.1088/1361-6471/abbd48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gif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gif"/><Relationship Id="rId4" Type="http://schemas.openxmlformats.org/officeDocument/2006/relationships/image" Target="../media/image111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l/abstract/10.1103/PhysRevLett.90.211601" TargetMode="External"/><Relationship Id="rId3" Type="http://schemas.openxmlformats.org/officeDocument/2006/relationships/hyperlink" Target="https://journals.aps.org/prd/abstract/10.1103/PhysRevD.88.035023" TargetMode="External"/><Relationship Id="rId7" Type="http://schemas.openxmlformats.org/officeDocument/2006/relationships/hyperlink" Target="https://journals.aps.org/prd/abstract/10.1103/PhysRevD.85.105001" TargetMode="External"/><Relationship Id="rId2" Type="http://schemas.openxmlformats.org/officeDocument/2006/relationships/hyperlink" Target="https://journals.aps.org/prd/abstract/10.1103/PhysRevD.39.68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s.aps.org/prl/abstract/10.1103/PhysRevLett.87.141601" TargetMode="External"/><Relationship Id="rId5" Type="http://schemas.openxmlformats.org/officeDocument/2006/relationships/hyperlink" Target="https://journals.aps.org/prd/abstract/10.1103/PhysRevD.59.124021" TargetMode="External"/><Relationship Id="rId4" Type="http://schemas.openxmlformats.org/officeDocument/2006/relationships/hyperlink" Target="https://journals.aps.org/prd/abstract/10.1103/PhysRevD.80.123522" TargetMode="External"/><Relationship Id="rId9" Type="http://schemas.openxmlformats.org/officeDocument/2006/relationships/hyperlink" Target="https://journals.aps.org/prd/abstract/10.1103/PhysRevD.104.044054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jpg"/><Relationship Id="rId7" Type="http://schemas.openxmlformats.org/officeDocument/2006/relationships/image" Target="../media/image116.jpg"/><Relationship Id="rId12" Type="http://schemas.openxmlformats.org/officeDocument/2006/relationships/image" Target="../media/image1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g"/><Relationship Id="rId11" Type="http://schemas.openxmlformats.org/officeDocument/2006/relationships/image" Target="../media/image120.jpg"/><Relationship Id="rId5" Type="http://schemas.openxmlformats.org/officeDocument/2006/relationships/image" Target="../media/image114.gif"/><Relationship Id="rId15" Type="http://schemas.openxmlformats.org/officeDocument/2006/relationships/image" Target="../media/image124.jpg"/><Relationship Id="rId10" Type="http://schemas.openxmlformats.org/officeDocument/2006/relationships/image" Target="../media/image119.png"/><Relationship Id="rId4" Type="http://schemas.openxmlformats.org/officeDocument/2006/relationships/image" Target="../media/image113.jpe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hyperlink" Target="https://www.nature.com/articles/s41567-022-01762-1" TargetMode="External"/><Relationship Id="rId3" Type="http://schemas.openxmlformats.org/officeDocument/2006/relationships/hyperlink" Target="https://link.springer.com/article/10.1140/epjc/s10052-022-11049-7" TargetMode="External"/><Relationship Id="rId7" Type="http://schemas.openxmlformats.org/officeDocument/2006/relationships/image" Target="../media/image126.png"/><Relationship Id="rId12" Type="http://schemas.openxmlformats.org/officeDocument/2006/relationships/hyperlink" Target="https://www.nature.com/articles/s41567-024-02436-w" TargetMode="External"/><Relationship Id="rId17" Type="http://schemas.openxmlformats.org/officeDocument/2006/relationships/hyperlink" Target="https://www.nature.com/articles/s41550-023-01993-z" TargetMode="External"/><Relationship Id="rId2" Type="http://schemas.openxmlformats.org/officeDocument/2006/relationships/image" Target="../media/image125.png"/><Relationship Id="rId16" Type="http://schemas.openxmlformats.org/officeDocument/2006/relationships/hyperlink" Target="https://journals.aps.org/prl/abstract/10.1103/PhysRevLett.122.061103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0.png"/><Relationship Id="rId11" Type="http://schemas.openxmlformats.org/officeDocument/2006/relationships/image" Target="../media/image129.png"/><Relationship Id="rId5" Type="http://schemas.openxmlformats.org/officeDocument/2006/relationships/hyperlink" Target="https://www.sciencedirect.com/science/article/pii/S0146641022000096" TargetMode="External"/><Relationship Id="rId15" Type="http://schemas.openxmlformats.org/officeDocument/2006/relationships/hyperlink" Target="https://journals.aps.org/prl/abstract/10.1103/PhysRevLett.119.201801" TargetMode="External"/><Relationship Id="rId10" Type="http://schemas.openxmlformats.org/officeDocument/2006/relationships/image" Target="../media/image128.png"/><Relationship Id="rId4" Type="http://schemas.openxmlformats.org/officeDocument/2006/relationships/hyperlink" Target="https://www.sciencedirect.com/science/article/pii/S2214404822000416?via%3Dihub" TargetMode="External"/><Relationship Id="rId9" Type="http://schemas.openxmlformats.org/officeDocument/2006/relationships/image" Target="../media/image101.png"/><Relationship Id="rId14" Type="http://schemas.openxmlformats.org/officeDocument/2006/relationships/hyperlink" Target="https://journals.aps.org/prd/abstract/10.1103/PhysRevD.97.063006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1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journals.aps.org/prd/abstract/10.1103/PhysRevD.39.683" TargetMode="External"/><Relationship Id="rId4" Type="http://schemas.openxmlformats.org/officeDocument/2006/relationships/image" Target="../media/image9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s.aps.org/prd/abstract/10.1103/PhysRevD.39.683" TargetMode="External"/><Relationship Id="rId5" Type="http://schemas.openxmlformats.org/officeDocument/2006/relationships/image" Target="../media/image910.png"/><Relationship Id="rId4" Type="http://schemas.openxmlformats.org/officeDocument/2006/relationships/image" Target="../media/image2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s.aps.org/prd/abstract/10.1103/PhysRevD.39.683" TargetMode="External"/><Relationship Id="rId5" Type="http://schemas.openxmlformats.org/officeDocument/2006/relationships/image" Target="../media/image910.png"/><Relationship Id="rId4" Type="http://schemas.openxmlformats.org/officeDocument/2006/relationships/image" Target="../media/image2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hyperlink" Target="https://journals.aps.org/prd/abstract/10.1103/PhysRevD.39.683" TargetMode="Externa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0.png"/><Relationship Id="rId5" Type="http://schemas.openxmlformats.org/officeDocument/2006/relationships/image" Target="../media/image221.png"/><Relationship Id="rId4" Type="http://schemas.openxmlformats.org/officeDocument/2006/relationships/image" Target="../media/image2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40.emf"/><Relationship Id="rId7" Type="http://schemas.openxmlformats.org/officeDocument/2006/relationships/image" Target="../media/image142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41.emf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nature.com/articles/ncomms917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4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37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image" Target="../media/image144.emf"/><Relationship Id="rId7" Type="http://schemas.openxmlformats.org/officeDocument/2006/relationships/oleObject" Target="../embeddings/oleObject14.bin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46.emf"/><Relationship Id="rId4" Type="http://schemas.openxmlformats.org/officeDocument/2006/relationships/oleObject" Target="../embeddings/oleObject13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14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37.jpeg"/><Relationship Id="rId4" Type="http://schemas.openxmlformats.org/officeDocument/2006/relationships/image" Target="../media/image14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67-022-01762-1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67-022-01762-1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67-022-01762-1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1.png"/><Relationship Id="rId5" Type="http://schemas.openxmlformats.org/officeDocument/2006/relationships/hyperlink" Target="https://link.springer.com/article/10.1140/epjc/s10052-022-10795-y" TargetMode="External"/><Relationship Id="rId4" Type="http://schemas.openxmlformats.org/officeDocument/2006/relationships/hyperlink" Target="https://journals.aps.org/prd/abstract/10.1103/PhysRevD.104.022002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nature.com/articles/s41567-022-01762-1" TargetMode="External"/><Relationship Id="rId4" Type="http://schemas.openxmlformats.org/officeDocument/2006/relationships/image" Target="../media/image15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abstract/10.1103/PhysRevD.85.096005" TargetMode="External"/><Relationship Id="rId2" Type="http://schemas.openxmlformats.org/officeDocument/2006/relationships/image" Target="../media/image15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hyperlink" Target="https://iopscience.iop.org/article/10.1088/0004-637X/809/1/98" TargetMode="External"/><Relationship Id="rId7" Type="http://schemas.openxmlformats.org/officeDocument/2006/relationships/image" Target="../media/image154.png"/><Relationship Id="rId2" Type="http://schemas.openxmlformats.org/officeDocument/2006/relationships/hyperlink" Target="https://journals.aps.org/prl/abstract/10.1103/PhysRevLett.114.171102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png"/><Relationship Id="rId5" Type="http://schemas.openxmlformats.org/officeDocument/2006/relationships/hyperlink" Target="https://link.springer.com/article/10.1140/epjc/s10052-022-10795-y" TargetMode="External"/><Relationship Id="rId4" Type="http://schemas.openxmlformats.org/officeDocument/2006/relationships/hyperlink" Target="https://journals.aps.org/prd/abstract/10.1103/PhysRevD.99.032004" TargetMode="External"/><Relationship Id="rId9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nature.com/articles/ncomms917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361-6471/abbd48" TargetMode="Externa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s://journals.aps.org/prd/abstract/10.1103/PhysRevD.96.083018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nature.com/articles/ncomms917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ciencedirect.com/science/article/pii/S0146641022000096?via%3Dihu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12191999" cy="1043641"/>
          </a:xfrm>
          <a:noFill/>
          <a:ln/>
        </p:spPr>
        <p:txBody>
          <a:bodyPr>
            <a:noAutofit/>
          </a:bodyPr>
          <a:lstStyle/>
          <a:p>
            <a:r>
              <a:rPr lang="en-US" sz="4800" b="1" i="0" u="none" strike="noStrike" dirty="0">
                <a:solidFill>
                  <a:srgbClr val="000090"/>
                </a:solidFill>
                <a:effectLst/>
                <a:latin typeface="Helvetica" pitchFamily="2" charset="0"/>
              </a:rPr>
              <a:t>Modern Tests of Spacetime Symmetry</a:t>
            </a:r>
            <a:endParaRPr lang="en-US" sz="4800" b="1" dirty="0">
              <a:solidFill>
                <a:srgbClr val="00009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D7F44E-ACAC-F143-C3D8-916955E23DBB}"/>
              </a:ext>
            </a:extLst>
          </p:cNvPr>
          <p:cNvGrpSpPr/>
          <p:nvPr/>
        </p:nvGrpSpPr>
        <p:grpSpPr>
          <a:xfrm>
            <a:off x="960120" y="4880637"/>
            <a:ext cx="9909809" cy="1153706"/>
            <a:chOff x="960120" y="5323565"/>
            <a:chExt cx="9909809" cy="1153706"/>
          </a:xfrm>
        </p:grpSpPr>
        <p:sp>
          <p:nvSpPr>
            <p:cNvPr id="53" name="Text Box 5"/>
            <p:cNvSpPr txBox="1">
              <a:spLocks noChangeArrowheads="1"/>
            </p:cNvSpPr>
            <p:nvPr/>
          </p:nvSpPr>
          <p:spPr bwMode="auto">
            <a:xfrm>
              <a:off x="960120" y="5446796"/>
              <a:ext cx="9909809" cy="1030475"/>
            </a:xfrm>
            <a:prstGeom prst="rect">
              <a:avLst/>
            </a:prstGeom>
            <a:noFill/>
            <a:ln w="28575" cmpd="sng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12624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723750" algn="l"/>
                  <a:tab pos="1447498" algn="l"/>
                  <a:tab pos="2171250" algn="l"/>
                  <a:tab pos="2895000" algn="l"/>
                  <a:tab pos="3618748" algn="l"/>
                  <a:tab pos="4342500" algn="l"/>
                  <a:tab pos="5064663" algn="l"/>
                </a:tabLst>
              </a:pPr>
              <a:r>
                <a:rPr lang="en-GB" sz="2400" dirty="0">
                  <a:solidFill>
                    <a:srgbClr val="0D2690"/>
                  </a:solidFill>
                </a:rPr>
                <a:t>Teppei Katori 	  @teppeikatori</a:t>
              </a:r>
            </a:p>
            <a:p>
              <a:pPr algn="ctr" defTabSz="912624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723750" algn="l"/>
                  <a:tab pos="1447498" algn="l"/>
                  <a:tab pos="2171250" algn="l"/>
                  <a:tab pos="2895000" algn="l"/>
                  <a:tab pos="3618748" algn="l"/>
                  <a:tab pos="4342500" algn="l"/>
                  <a:tab pos="5064663" algn="l"/>
                </a:tabLst>
              </a:pPr>
              <a:r>
                <a:rPr lang="en-GB" sz="2400" dirty="0">
                  <a:solidFill>
                    <a:srgbClr val="0D2690"/>
                  </a:solidFill>
                </a:rPr>
                <a:t>King’s College London</a:t>
              </a:r>
            </a:p>
            <a:p>
              <a:pPr algn="ctr" defTabSz="912624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723750" algn="l"/>
                  <a:tab pos="1447498" algn="l"/>
                  <a:tab pos="2171250" algn="l"/>
                  <a:tab pos="2895000" algn="l"/>
                  <a:tab pos="3618748" algn="l"/>
                  <a:tab pos="4342500" algn="l"/>
                  <a:tab pos="5064663" algn="l"/>
                </a:tabLst>
              </a:pPr>
              <a:r>
                <a:rPr lang="en-GB" sz="2400" dirty="0">
                  <a:solidFill>
                    <a:srgbClr val="000090"/>
                  </a:solidFill>
                </a:rPr>
                <a:t>Neutrino Group seminar, </a:t>
              </a:r>
              <a:r>
                <a:rPr lang="en-US" sz="2400" dirty="0" err="1">
                  <a:solidFill>
                    <a:srgbClr val="000090"/>
                  </a:solidFill>
                  <a:effectLst/>
                </a:rPr>
                <a:t>Ruđer</a:t>
              </a:r>
              <a:r>
                <a:rPr lang="en-US" sz="2400" dirty="0">
                  <a:solidFill>
                    <a:srgbClr val="000090"/>
                  </a:solidFill>
                  <a:effectLst/>
                </a:rPr>
                <a:t> </a:t>
              </a:r>
              <a:r>
                <a:rPr lang="en-US" sz="2400" dirty="0" err="1">
                  <a:solidFill>
                    <a:srgbClr val="000090"/>
                  </a:solidFill>
                  <a:effectLst/>
                </a:rPr>
                <a:t>Bošković</a:t>
              </a:r>
              <a:r>
                <a:rPr lang="en-US" sz="2400" dirty="0">
                  <a:solidFill>
                    <a:srgbClr val="000090"/>
                  </a:solidFill>
                  <a:effectLst/>
                </a:rPr>
                <a:t> Institute,</a:t>
              </a:r>
              <a:r>
                <a:rPr lang="en-GB" sz="2400" dirty="0">
                  <a:solidFill>
                    <a:srgbClr val="000090"/>
                  </a:solidFill>
                </a:rPr>
                <a:t> Zagreb, April 10, 2025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730" y="5323565"/>
              <a:ext cx="761865" cy="508258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F0D48-AC94-F8F2-2C6F-9CB4E018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F9808-1ED9-198E-38F3-2BFF4BBD814B}"/>
              </a:ext>
            </a:extLst>
          </p:cNvPr>
          <p:cNvSpPr txBox="1"/>
          <p:nvPr/>
        </p:nvSpPr>
        <p:spPr>
          <a:xfrm>
            <a:off x="572277" y="1870839"/>
            <a:ext cx="52913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Introduction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Tests of Lorentz violation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Tests Lorentz violation in astrophysics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050D57A-E4E4-47C4-642E-83DE0808B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E700DFA-5A38-562B-E8E9-8A8673AC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pic>
        <p:nvPicPr>
          <p:cNvPr id="13" name="Picture 50" descr="sacoverbig">
            <a:extLst>
              <a:ext uri="{FF2B5EF4-FFF2-40B4-BE49-F238E27FC236}">
                <a16:creationId xmlns:a16="http://schemas.microsoft.com/office/drawing/2014/main" id="{F5CBDFF4-5EBB-AAAC-970B-A5265412B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b="13122"/>
          <a:stretch/>
        </p:blipFill>
        <p:spPr bwMode="auto">
          <a:xfrm>
            <a:off x="7058026" y="1021162"/>
            <a:ext cx="3349725" cy="3911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451381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F231A-293D-CC8A-885D-33FDF786D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6651D2-6F78-7329-1810-BEE0C83C8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1ED86C-C8DD-9E12-4EDA-95FE867B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BD8AE-B0AE-5398-9CD9-E0FF98BAB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A89E16-48E3-3D33-31D1-259D30CE59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Quantum gravity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EE9CC864-E3A1-1DCA-E1AC-0F5A11B39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3" y="1143000"/>
            <a:ext cx="6357637" cy="446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Searching Lorentz violation is well motivated</a:t>
            </a:r>
            <a:endParaRPr lang="en-GB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field theory and general relativity are the foundation of modern physics.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Lorentz symmetry is a basis for both quantum field theory and general relativity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formulate Lorentz violation in our theories? 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Lorentz symmetry could be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spontaneously broken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if so, this doesn’t violate existing framework of modern physics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6B4B7-F920-B9A2-830B-D2928DA7C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81" y="1142999"/>
            <a:ext cx="4582742" cy="35176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B8E4C5-DD0B-8EC1-F4FE-1134BD500C40}"/>
              </a:ext>
            </a:extLst>
          </p:cNvPr>
          <p:cNvSpPr txBox="1"/>
          <p:nvPr/>
        </p:nvSpPr>
        <p:spPr>
          <a:xfrm>
            <a:off x="8871336" y="2829556"/>
            <a:ext cx="232239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Field Theory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9A181E-CAA8-88B6-0128-820EC3C562C7}"/>
              </a:ext>
            </a:extLst>
          </p:cNvPr>
          <p:cNvSpPr txBox="1"/>
          <p:nvPr/>
        </p:nvSpPr>
        <p:spPr>
          <a:xfrm>
            <a:off x="10074325" y="2334173"/>
            <a:ext cx="197665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Relativity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0CEC4D-9708-A2CA-5F26-68C4BD9568C1}"/>
              </a:ext>
            </a:extLst>
          </p:cNvPr>
          <p:cNvSpPr txBox="1"/>
          <p:nvPr/>
        </p:nvSpPr>
        <p:spPr>
          <a:xfrm>
            <a:off x="7027022" y="3039614"/>
            <a:ext cx="97234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 Physics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CF3DD9-D5E8-54DF-C5DC-0A0E4AC3AA95}"/>
              </a:ext>
            </a:extLst>
          </p:cNvPr>
          <p:cNvSpPr txBox="1"/>
          <p:nvPr/>
        </p:nvSpPr>
        <p:spPr>
          <a:xfrm>
            <a:off x="8840120" y="4132571"/>
            <a:ext cx="192578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Lorentz symmetry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55609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2D390-8777-E1A6-583F-D8C1C0E91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337B4D-F67D-2D42-1257-AB3D52D6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A7B1B04-CFBE-8956-1923-F0EE6356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EAD4E5-F46C-A863-184B-5F92DCC16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099927-9D38-3095-FD02-09CD838536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Spontaneous symmetry breaking 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3C1C6635-9A3F-BC6C-D25E-A5BDF6A96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3" y="1143000"/>
            <a:ext cx="11380616" cy="171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Searching Lorentz violation is well motivated</a:t>
            </a:r>
            <a:endParaRPr lang="en-GB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has many examples of spontaneous symmetry breaking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Condensed matter (magnetization, crystallization, etc)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Phase transition in vacuum (Higgs mechanism,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spontaneous Lorentz symmetry breaking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C5009B3-F5EA-608E-E303-1D2CCF292436}"/>
              </a:ext>
            </a:extLst>
          </p:cNvPr>
          <p:cNvGrpSpPr/>
          <p:nvPr/>
        </p:nvGrpSpPr>
        <p:grpSpPr>
          <a:xfrm>
            <a:off x="6633849" y="3152976"/>
            <a:ext cx="3965002" cy="3227208"/>
            <a:chOff x="6501098" y="2055836"/>
            <a:chExt cx="3965002" cy="3227208"/>
          </a:xfrm>
        </p:grpSpPr>
        <p:sp>
          <p:nvSpPr>
            <p:cNvPr id="6" name="Text Box 13">
              <a:extLst>
                <a:ext uri="{FF2B5EF4-FFF2-40B4-BE49-F238E27FC236}">
                  <a16:creationId xmlns:a16="http://schemas.microsoft.com/office/drawing/2014/main" id="{1A7A63DB-37BB-BE83-0105-3626D6B9D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4837" y="2055836"/>
              <a:ext cx="2346910" cy="343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09296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719857" algn="l"/>
                  <a:tab pos="1439716" algn="l"/>
                  <a:tab pos="2159571" algn="l"/>
                  <a:tab pos="2879434" algn="l"/>
                  <a:tab pos="3599293" algn="l"/>
                  <a:tab pos="4319155" algn="l"/>
                  <a:tab pos="5039012" algn="l"/>
                  <a:tab pos="5758871" algn="l"/>
                  <a:tab pos="6478726" algn="l"/>
                  <a:tab pos="7198586" algn="l"/>
                  <a:tab pos="7918444" algn="l"/>
                  <a:tab pos="8638301" algn="l"/>
                  <a:tab pos="9358159" algn="l"/>
                </a:tabLst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Higgs mechanism</a:t>
              </a:r>
              <a:endPara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1BC015-36D7-4A9F-D989-6A92F2CF5179}"/>
                </a:ext>
              </a:extLst>
            </p:cNvPr>
            <p:cNvGrpSpPr/>
            <p:nvPr/>
          </p:nvGrpSpPr>
          <p:grpSpPr>
            <a:xfrm>
              <a:off x="6501098" y="2730066"/>
              <a:ext cx="3965002" cy="2552978"/>
              <a:chOff x="1746250" y="2000250"/>
              <a:chExt cx="3965002" cy="255297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CBD4CEB-6082-B862-C835-48AE5B836F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986"/>
              <a:stretch/>
            </p:blipFill>
            <p:spPr>
              <a:xfrm>
                <a:off x="1746250" y="2000250"/>
                <a:ext cx="3965002" cy="2552978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C39FEE2-389B-7A93-C127-6F69E2AA07F3}"/>
                  </a:ext>
                </a:extLst>
              </p:cNvPr>
              <p:cNvSpPr/>
              <p:nvPr/>
            </p:nvSpPr>
            <p:spPr>
              <a:xfrm>
                <a:off x="1746251" y="2044562"/>
                <a:ext cx="127000" cy="13983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B763DC3-EA0B-08D0-96CD-69E425CB4932}"/>
              </a:ext>
            </a:extLst>
          </p:cNvPr>
          <p:cNvGrpSpPr/>
          <p:nvPr/>
        </p:nvGrpSpPr>
        <p:grpSpPr>
          <a:xfrm>
            <a:off x="1096629" y="3061536"/>
            <a:ext cx="4594274" cy="2872792"/>
            <a:chOff x="466243" y="2055836"/>
            <a:chExt cx="4594274" cy="2872792"/>
          </a:xfrm>
        </p:grpSpPr>
        <p:sp>
          <p:nvSpPr>
            <p:cNvPr id="4" name="Text Box 13">
              <a:extLst>
                <a:ext uri="{FF2B5EF4-FFF2-40B4-BE49-F238E27FC236}">
                  <a16:creationId xmlns:a16="http://schemas.microsoft.com/office/drawing/2014/main" id="{CCE9F8E1-4B6A-EFD5-5D86-E5F213D95B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3363" y="2055836"/>
              <a:ext cx="1899704" cy="343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909296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719857" algn="l"/>
                  <a:tab pos="1439716" algn="l"/>
                  <a:tab pos="2159571" algn="l"/>
                  <a:tab pos="2879434" algn="l"/>
                  <a:tab pos="3599293" algn="l"/>
                  <a:tab pos="4319155" algn="l"/>
                  <a:tab pos="5039012" algn="l"/>
                  <a:tab pos="5758871" algn="l"/>
                  <a:tab pos="6478726" algn="l"/>
                  <a:tab pos="7198586" algn="l"/>
                  <a:tab pos="7918444" algn="l"/>
                  <a:tab pos="8638301" algn="l"/>
                  <a:tab pos="9358159" algn="l"/>
                </a:tabLst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Magnetization</a:t>
              </a:r>
              <a:endPara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23BDF3D-E921-FC70-116C-EE9FBE6C5666}"/>
                </a:ext>
              </a:extLst>
            </p:cNvPr>
            <p:cNvCxnSpPr/>
            <p:nvPr/>
          </p:nvCxnSpPr>
          <p:spPr>
            <a:xfrm>
              <a:off x="2608289" y="4015796"/>
              <a:ext cx="46469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6664ACF7-B2BC-16A7-6713-ACD478D89DEA}"/>
                </a:ext>
              </a:extLst>
            </p:cNvPr>
            <p:cNvGrpSpPr/>
            <p:nvPr/>
          </p:nvGrpSpPr>
          <p:grpSpPr>
            <a:xfrm>
              <a:off x="466243" y="3102964"/>
              <a:ext cx="1825664" cy="1825664"/>
              <a:chOff x="466243" y="3102964"/>
              <a:chExt cx="1825664" cy="1825664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0CA8B96-7533-1D49-5CE5-1918A10AE7E4}"/>
                  </a:ext>
                </a:extLst>
              </p:cNvPr>
              <p:cNvSpPr/>
              <p:nvPr/>
            </p:nvSpPr>
            <p:spPr>
              <a:xfrm>
                <a:off x="466243" y="3102964"/>
                <a:ext cx="1825664" cy="1825664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C804607-7814-99D3-B4A8-B8F3EA3B7A55}"/>
                  </a:ext>
                </a:extLst>
              </p:cNvPr>
              <p:cNvGrpSpPr/>
              <p:nvPr/>
            </p:nvGrpSpPr>
            <p:grpSpPr>
              <a:xfrm>
                <a:off x="861414" y="3199056"/>
                <a:ext cx="266810" cy="459887"/>
                <a:chOff x="861414" y="3199056"/>
                <a:chExt cx="266810" cy="459887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9186E48-FF67-2D09-9514-16457EB4AFAB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9D0EDE-407C-A183-1C50-A75D714086EA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DFB3CBF-B617-A621-7EB9-7E6DE63A2975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0EDE4C1-1E7F-4FD4-82A4-9BA08EC5869A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538C5A2-4670-21F4-A8FD-B8F47B45DF1A}"/>
                  </a:ext>
                </a:extLst>
              </p:cNvPr>
              <p:cNvGrpSpPr/>
              <p:nvPr/>
            </p:nvGrpSpPr>
            <p:grpSpPr>
              <a:xfrm rot="10800000">
                <a:off x="1149976" y="3877186"/>
                <a:ext cx="266810" cy="459887"/>
                <a:chOff x="861414" y="3199056"/>
                <a:chExt cx="266810" cy="459887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384F05A-4603-C39F-CB7A-B3BBD89A8A87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5E1DC8C-E768-B42B-F2DC-362A7D9D14E5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23BB84A-A75B-754F-153B-C6B8CE1ED666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EB3140C-3921-3384-5747-37378F8C3324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B8C552D7-82E4-86DD-104F-DA85477C8F9A}"/>
                  </a:ext>
                </a:extLst>
              </p:cNvPr>
              <p:cNvGrpSpPr/>
              <p:nvPr/>
            </p:nvGrpSpPr>
            <p:grpSpPr>
              <a:xfrm rot="2680625">
                <a:off x="1853717" y="3176866"/>
                <a:ext cx="266810" cy="459887"/>
                <a:chOff x="861414" y="3199056"/>
                <a:chExt cx="266810" cy="459887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88495F28-9835-4268-BDFD-E29DFCEDD94F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87B340C8-9D85-C067-187D-CC753C14BE3F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2261C1F2-A8CA-FA0E-FFD0-3AFB389F999A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816DAFA-62A4-EFD9-FC71-6B049DB0DB95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455ED8B3-F036-8F77-9338-042C9CBB4406}"/>
                  </a:ext>
                </a:extLst>
              </p:cNvPr>
              <p:cNvGrpSpPr/>
              <p:nvPr/>
            </p:nvGrpSpPr>
            <p:grpSpPr>
              <a:xfrm rot="13480625">
                <a:off x="772204" y="4323276"/>
                <a:ext cx="266810" cy="459887"/>
                <a:chOff x="861414" y="3199056"/>
                <a:chExt cx="266810" cy="459887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FDDDC75-1EA8-99C1-C162-0D3EDBD2392B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BF84CF76-BD70-0125-51CD-7D3BAE849B9A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C5BFDDD-4903-A289-E699-473250033322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4A8AC5CE-FF4C-05BE-12C7-8746B37FE1A4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14876C6E-F05A-3E9B-923C-0B92A4B6130D}"/>
                  </a:ext>
                </a:extLst>
              </p:cNvPr>
              <p:cNvGrpSpPr/>
              <p:nvPr/>
            </p:nvGrpSpPr>
            <p:grpSpPr>
              <a:xfrm rot="18904980">
                <a:off x="1486816" y="4387566"/>
                <a:ext cx="266810" cy="459887"/>
                <a:chOff x="861414" y="3199056"/>
                <a:chExt cx="266810" cy="459887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D5C912D7-1135-75EC-0748-2D967AC2878E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FB4BDE4-F81E-1750-789C-E58A36474758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36396C-4ABB-50AE-37A4-6D13291F8AB2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0A69F913-E965-EA65-47A7-3EFB2D7CE246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008460C-5A80-6D62-473B-EB8E75671943}"/>
                  </a:ext>
                </a:extLst>
              </p:cNvPr>
              <p:cNvGrpSpPr/>
              <p:nvPr/>
            </p:nvGrpSpPr>
            <p:grpSpPr>
              <a:xfrm rot="8104980">
                <a:off x="1452620" y="3481697"/>
                <a:ext cx="266810" cy="459887"/>
                <a:chOff x="861414" y="3199056"/>
                <a:chExt cx="266810" cy="459887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5F4CE960-1521-AAAB-2C7B-6F28DEA63F61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0A333DC-EF30-9CA6-00DA-08EB9F591356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A0EB68B1-895C-25E3-DE0A-E001FDD3900B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077142A-D2E5-6480-CB25-028D3DFFA8AF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F9C6E3BF-EF92-1C5F-1B54-0D44E24D03D6}"/>
                  </a:ext>
                </a:extLst>
              </p:cNvPr>
              <p:cNvGrpSpPr/>
              <p:nvPr/>
            </p:nvGrpSpPr>
            <p:grpSpPr>
              <a:xfrm rot="16200000">
                <a:off x="1753623" y="3918123"/>
                <a:ext cx="266810" cy="459887"/>
                <a:chOff x="861414" y="3199056"/>
                <a:chExt cx="266810" cy="459887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1843B094-FB7E-DF9C-E03D-96EEFD75E154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9523FCA1-706B-2D5C-84EA-56044B759CBD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1E0058CE-5073-77F2-8118-789D278CB32A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13C940F9-B0F2-DF85-A7DE-5992E13F9BE7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5B88CAFC-112C-BD13-434D-7B5BF8A713A8}"/>
                  </a:ext>
                </a:extLst>
              </p:cNvPr>
              <p:cNvGrpSpPr/>
              <p:nvPr/>
            </p:nvGrpSpPr>
            <p:grpSpPr>
              <a:xfrm rot="5400000">
                <a:off x="583489" y="3698940"/>
                <a:ext cx="266810" cy="459887"/>
                <a:chOff x="861414" y="3199056"/>
                <a:chExt cx="266810" cy="459887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112E68C3-04D6-5C99-706E-39261241D051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8DD33FFF-B558-F1EE-920A-278AE08FB003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B2ECECFE-13D0-BCA4-6C89-E8E86BFD2493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A6679BFA-8C1A-8149-FD58-F6CFDAA5AA5E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9C53205C-8672-43F6-D41A-C34C8741C22C}"/>
                </a:ext>
              </a:extLst>
            </p:cNvPr>
            <p:cNvGrpSpPr/>
            <p:nvPr/>
          </p:nvGrpSpPr>
          <p:grpSpPr>
            <a:xfrm>
              <a:off x="3234853" y="3102964"/>
              <a:ext cx="1825664" cy="1825664"/>
              <a:chOff x="3234853" y="3102964"/>
              <a:chExt cx="1825664" cy="182566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F83ECF4-BD39-F60D-3517-93CA9B975837}"/>
                  </a:ext>
                </a:extLst>
              </p:cNvPr>
              <p:cNvSpPr/>
              <p:nvPr/>
            </p:nvSpPr>
            <p:spPr>
              <a:xfrm>
                <a:off x="3234853" y="3102964"/>
                <a:ext cx="1825664" cy="1825664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99FB78FD-7C17-63A8-9DB7-619C51E6DD47}"/>
                  </a:ext>
                </a:extLst>
              </p:cNvPr>
              <p:cNvGrpSpPr/>
              <p:nvPr/>
            </p:nvGrpSpPr>
            <p:grpSpPr>
              <a:xfrm rot="2680625">
                <a:off x="4621211" y="3176866"/>
                <a:ext cx="266810" cy="459887"/>
                <a:chOff x="861414" y="3199056"/>
                <a:chExt cx="266810" cy="459887"/>
              </a:xfrm>
            </p:grpSpPr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31BF707-7875-391B-CA08-1F7F263A6984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8CB9E2F2-E490-8488-7618-4C7E8C211DA9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E665F7C8-EA3D-8D3C-03F4-4EFF5E42CB23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7B656C06-D894-40B6-314B-1124F9D7887C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2AB7E123-0628-6EDE-C48B-AA70E330035A}"/>
                  </a:ext>
                </a:extLst>
              </p:cNvPr>
              <p:cNvGrpSpPr/>
              <p:nvPr/>
            </p:nvGrpSpPr>
            <p:grpSpPr>
              <a:xfrm rot="2680625">
                <a:off x="4075304" y="3310593"/>
                <a:ext cx="266810" cy="459887"/>
                <a:chOff x="861414" y="3199056"/>
                <a:chExt cx="266810" cy="459887"/>
              </a:xfrm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C54F3A24-5041-31B1-1651-5DC7848529B9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BC745793-2F0F-576A-746C-05793F1DF238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A468F21F-75B1-67B1-C6CC-BDF8D05C58A1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9831E51C-2B8B-F190-B0F0-5F2E6A40B930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C214AC2-68B8-D1ED-CC9D-FFB97FD3CFFD}"/>
                  </a:ext>
                </a:extLst>
              </p:cNvPr>
              <p:cNvGrpSpPr/>
              <p:nvPr/>
            </p:nvGrpSpPr>
            <p:grpSpPr>
              <a:xfrm rot="2680625">
                <a:off x="4262130" y="3624403"/>
                <a:ext cx="266810" cy="459887"/>
                <a:chOff x="861414" y="3199056"/>
                <a:chExt cx="266810" cy="459887"/>
              </a:xfrm>
            </p:grpSpPr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3AA0DCAE-C5C7-6229-7CF1-34C46FBC10C2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1481CD87-11E9-B8CF-6D0A-159CA38426A2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B9A7CD4B-5783-8A27-0988-B955818F68FA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10A84B14-5D62-A340-23AC-5C9A1F0915C6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2233F9B-91D6-BF51-4738-099BE0B0A7A5}"/>
                  </a:ext>
                </a:extLst>
              </p:cNvPr>
              <p:cNvGrpSpPr/>
              <p:nvPr/>
            </p:nvGrpSpPr>
            <p:grpSpPr>
              <a:xfrm rot="2680625">
                <a:off x="4685506" y="3694301"/>
                <a:ext cx="266810" cy="459887"/>
                <a:chOff x="861414" y="3199056"/>
                <a:chExt cx="266810" cy="459887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FE6C004D-671A-2A6F-89BB-C253EB7C488D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21D3377-634D-C063-0F93-C48EA0DD6CFC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6AD1FA8A-8D27-CBFE-165B-33805E7C042C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3843ED7E-9374-817D-BCFB-60DEDC33D87D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673895A8-AE09-053A-7C2B-59BBDE894100}"/>
                  </a:ext>
                </a:extLst>
              </p:cNvPr>
              <p:cNvGrpSpPr/>
              <p:nvPr/>
            </p:nvGrpSpPr>
            <p:grpSpPr>
              <a:xfrm rot="2680625">
                <a:off x="3654635" y="3178708"/>
                <a:ext cx="266810" cy="459887"/>
                <a:chOff x="861414" y="3199056"/>
                <a:chExt cx="266810" cy="459887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DED21279-79A9-D0ED-8B54-315ADDF3728D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79E35794-C555-1078-C94C-1548C6AF4EF6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0DA5339C-DB97-79EE-7F9B-09C586982F33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DDA37624-9E04-C827-62BD-51F8B554F6ED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AFC0E405-0D9F-6941-3BCE-7CA3E2CC5A75}"/>
                  </a:ext>
                </a:extLst>
              </p:cNvPr>
              <p:cNvGrpSpPr/>
              <p:nvPr/>
            </p:nvGrpSpPr>
            <p:grpSpPr>
              <a:xfrm rot="2680625">
                <a:off x="4550763" y="4345195"/>
                <a:ext cx="266810" cy="459887"/>
                <a:chOff x="861414" y="3199056"/>
                <a:chExt cx="266810" cy="459887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B6E52AB3-CE65-F9AC-8EF3-EC29226E0EBD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D76C5060-5B47-1412-599C-B3A7B4BBF2CA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677A6748-BE43-72D1-1547-108324E89206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F2D902FB-9F5B-4367-AEE4-160DC3EB725B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72E93ACF-759A-B46B-C205-A757C390A6EA}"/>
                  </a:ext>
                </a:extLst>
              </p:cNvPr>
              <p:cNvGrpSpPr/>
              <p:nvPr/>
            </p:nvGrpSpPr>
            <p:grpSpPr>
              <a:xfrm rot="2680625">
                <a:off x="4195097" y="4154966"/>
                <a:ext cx="266810" cy="459887"/>
                <a:chOff x="861414" y="3199056"/>
                <a:chExt cx="266810" cy="459887"/>
              </a:xfrm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A545C870-5F33-22D6-0DF8-C44B7940569B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2D5548B9-573E-6547-E8AB-5F9FF50CE65A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610A2DDF-1C55-34D2-722A-254CF114DCC3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9EA861ED-15E9-FFFF-D1B6-6F21ABDEEECF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F2BABB7-F0E6-BC54-736B-6BB869774C33}"/>
                  </a:ext>
                </a:extLst>
              </p:cNvPr>
              <p:cNvGrpSpPr/>
              <p:nvPr/>
            </p:nvGrpSpPr>
            <p:grpSpPr>
              <a:xfrm rot="2680625">
                <a:off x="3725638" y="3784718"/>
                <a:ext cx="266810" cy="459887"/>
                <a:chOff x="861414" y="3199056"/>
                <a:chExt cx="266810" cy="459887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6565F549-EA80-E979-8789-7D440DE0B98D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875263C2-7AC5-A996-1902-E39FD7D96B0B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7CE0D8AF-9452-7EC6-9ACB-676C058EE390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7F5AF581-FE80-B5A3-4B1C-C19D6CFA92C3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1B8AE43-29D1-9C34-84B0-B3AF14D2111E}"/>
                  </a:ext>
                </a:extLst>
              </p:cNvPr>
              <p:cNvGrpSpPr/>
              <p:nvPr/>
            </p:nvGrpSpPr>
            <p:grpSpPr>
              <a:xfrm rot="2680625">
                <a:off x="3384127" y="3638898"/>
                <a:ext cx="266810" cy="459887"/>
                <a:chOff x="861414" y="3199056"/>
                <a:chExt cx="266810" cy="459887"/>
              </a:xfrm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C2DEB7F-6984-907D-885F-AEF5842DE653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44B4F98D-671C-8918-49A8-38E788A69D6C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3C2EDB4F-9F9B-34E1-EB5C-7AEB8E83F624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A6019794-EDA5-E02D-0E2B-921C3301E8AB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9679735C-C582-934C-0D98-AC9FE71983DF}"/>
                  </a:ext>
                </a:extLst>
              </p:cNvPr>
              <p:cNvGrpSpPr/>
              <p:nvPr/>
            </p:nvGrpSpPr>
            <p:grpSpPr>
              <a:xfrm rot="2680625">
                <a:off x="3609630" y="4380604"/>
                <a:ext cx="266810" cy="459887"/>
                <a:chOff x="861414" y="3199056"/>
                <a:chExt cx="266810" cy="459887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C46EB72C-57F8-BE54-F2B4-25CBCBC3ABD5}"/>
                    </a:ext>
                  </a:extLst>
                </p:cNvPr>
                <p:cNvSpPr/>
                <p:nvPr/>
              </p:nvSpPr>
              <p:spPr>
                <a:xfrm>
                  <a:off x="903379" y="3429004"/>
                  <a:ext cx="182880" cy="182880"/>
                </a:xfrm>
                <a:prstGeom prst="rect">
                  <a:avLst/>
                </a:prstGeom>
                <a:solidFill>
                  <a:srgbClr val="3333FF">
                    <a:alpha val="50000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F5FB5807-638B-DC86-3ACD-EC5D386C47A6}"/>
                    </a:ext>
                  </a:extLst>
                </p:cNvPr>
                <p:cNvSpPr/>
                <p:nvPr/>
              </p:nvSpPr>
              <p:spPr>
                <a:xfrm>
                  <a:off x="903379" y="3246116"/>
                  <a:ext cx="182880" cy="182880"/>
                </a:xfrm>
                <a:prstGeom prst="rect">
                  <a:avLst/>
                </a:prstGeom>
                <a:solidFill>
                  <a:srgbClr val="FF0000">
                    <a:alpha val="50588"/>
                  </a:srgb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F62432F8-D302-EB29-42E0-06E3CB76C031}"/>
                    </a:ext>
                  </a:extLst>
                </p:cNvPr>
                <p:cNvSpPr txBox="1"/>
                <p:nvPr/>
              </p:nvSpPr>
              <p:spPr>
                <a:xfrm>
                  <a:off x="861414" y="3199056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N</a:t>
                  </a:r>
                  <a:endParaRPr lang="en-GB" sz="1200" dirty="0"/>
                </a:p>
              </p:txBody>
            </p:sp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F285E768-68F7-7248-743A-A24DB97F32A6}"/>
                    </a:ext>
                  </a:extLst>
                </p:cNvPr>
                <p:cNvSpPr txBox="1"/>
                <p:nvPr/>
              </p:nvSpPr>
              <p:spPr>
                <a:xfrm>
                  <a:off x="861414" y="3381944"/>
                  <a:ext cx="26681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cs typeface="Times New Roman" panose="02020603050405020304" pitchFamily="18" charset="0"/>
                    </a:rPr>
                    <a:t>S</a:t>
                  </a:r>
                  <a:endParaRPr lang="en-GB" sz="1200" dirty="0"/>
                </a:p>
              </p:txBody>
            </p:sp>
          </p:grpSp>
        </p:grp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B1088C40-F73E-3AAD-5FE9-31856F3B8C53}"/>
                </a:ext>
              </a:extLst>
            </p:cNvPr>
            <p:cNvSpPr/>
            <p:nvPr/>
          </p:nvSpPr>
          <p:spPr>
            <a:xfrm>
              <a:off x="466243" y="2518652"/>
              <a:ext cx="4594274" cy="343492"/>
            </a:xfrm>
            <a:prstGeom prst="rect">
              <a:avLst/>
            </a:prstGeom>
            <a:gradFill flip="none" rotWithShape="1">
              <a:gsLst>
                <a:gs pos="8000">
                  <a:srgbClr val="3333FF"/>
                </a:gs>
                <a:gs pos="100000">
                  <a:srgbClr val="FF00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0762557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9CA9C-A175-9EB4-4DCD-BB05D4A39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3AC965-2ADB-9196-6503-2FD4BB66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50F3A35-3AB3-2C92-4DED-663AA85D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FEB50-9B66-9754-6BD3-95E3CDF14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76A45E-2786-7C90-6CC8-D34B8221A5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Spontaneous symmetry breaking 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CC57B823-453B-0C17-2EAE-31385033A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3" y="1143000"/>
            <a:ext cx="8902609" cy="206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Searching Lorentz violation is well motivated</a:t>
            </a:r>
            <a:endParaRPr lang="en-GB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 is a good approximation of nature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no perfect symmetry in nature, all somewhat broken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why spacetime symmetry is perfect?!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89463-62B0-C207-8B3D-37D3E8786595}"/>
              </a:ext>
            </a:extLst>
          </p:cNvPr>
          <p:cNvSpPr txBox="1"/>
          <p:nvPr/>
        </p:nvSpPr>
        <p:spPr>
          <a:xfrm>
            <a:off x="1356610" y="5837694"/>
            <a:ext cx="4564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Fibonacci number and broccoli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1AE9B0-5AA0-2761-B6AA-6D872DA95371}"/>
              </a:ext>
            </a:extLst>
          </p:cNvPr>
          <p:cNvSpPr txBox="1"/>
          <p:nvPr/>
        </p:nvSpPr>
        <p:spPr>
          <a:xfrm>
            <a:off x="6724890" y="5837694"/>
            <a:ext cx="3994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Golden ratio and seashell</a:t>
            </a:r>
            <a:endParaRPr lang="en-GB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E99715-5EE0-D098-F5C6-04EE0A615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70" y="3392803"/>
            <a:ext cx="2353457" cy="2336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81F455-08D8-8249-5459-49B7EE19D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99" y="3392803"/>
            <a:ext cx="3454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6271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83682-731F-82A1-13B1-21C125C61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1A40D9E6-78B1-9859-21C1-35EA4CA24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84A4CD-7579-F493-0BD2-D2ED17CBB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A3D92-1286-2857-93E4-9C9A7A2E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AB0F95-AE0C-0F98-EF60-8F9AB0EDE0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Standard-Model Extension (SME)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0FDCA2-B066-7B53-E7A7-F45A583CD7DC}"/>
              </a:ext>
            </a:extLst>
          </p:cNvPr>
          <p:cNvSpPr txBox="1"/>
          <p:nvPr/>
        </p:nvSpPr>
        <p:spPr>
          <a:xfrm>
            <a:off x="457803" y="1246637"/>
            <a:ext cx="6720913" cy="1122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 of Lorentz violation is to find anomalous effects due to the couplings of background fields and ordinary fields (electrons, muons, neutrinos, etc)</a:t>
            </a:r>
            <a:endParaRPr lang="en-GB" sz="24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E58176-B7A0-B84D-A8ED-DE8B7633272F}"/>
              </a:ext>
            </a:extLst>
          </p:cNvPr>
          <p:cNvGrpSpPr/>
          <p:nvPr/>
        </p:nvGrpSpPr>
        <p:grpSpPr>
          <a:xfrm>
            <a:off x="7739522" y="2216133"/>
            <a:ext cx="4452478" cy="3875487"/>
            <a:chOff x="0" y="2982513"/>
            <a:chExt cx="4452478" cy="3875487"/>
          </a:xfrm>
        </p:grpSpPr>
        <p:pic>
          <p:nvPicPr>
            <p:cNvPr id="4" name="Picture 36">
              <a:extLst>
                <a:ext uri="{FF2B5EF4-FFF2-40B4-BE49-F238E27FC236}">
                  <a16:creationId xmlns:a16="http://schemas.microsoft.com/office/drawing/2014/main" id="{493FC002-020F-E01E-29B7-F8B776357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008568"/>
              <a:ext cx="3553798" cy="3849432"/>
            </a:xfrm>
            <a:prstGeom prst="rect">
              <a:avLst/>
            </a:prstGeom>
            <a:noFill/>
          </p:spPr>
        </p:pic>
        <p:sp>
          <p:nvSpPr>
            <p:cNvPr id="5" name="Text Box 32">
              <a:extLst>
                <a:ext uri="{FF2B5EF4-FFF2-40B4-BE49-F238E27FC236}">
                  <a16:creationId xmlns:a16="http://schemas.microsoft.com/office/drawing/2014/main" id="{0EB387DD-266A-6D48-6D30-93B713BBF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6557" y="6198674"/>
              <a:ext cx="885921" cy="6036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sz="1400" dirty="0">
                  <a:solidFill>
                    <a:srgbClr val="000000"/>
                  </a:solidFill>
                </a:rPr>
                <a:t>PM 5:58</a:t>
              </a:r>
            </a:p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endParaRPr lang="en-GB" sz="1400" dirty="0">
                <a:solidFill>
                  <a:srgbClr val="000000"/>
                </a:solidFill>
              </a:endParaRPr>
            </a:p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sz="1400" dirty="0">
                  <a:solidFill>
                    <a:srgbClr val="000000"/>
                  </a:solidFill>
                </a:rPr>
                <a:t>AM 6:00</a:t>
              </a:r>
            </a:p>
          </p:txBody>
        </p: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087FFF7E-5DC2-5976-30F6-61403E4476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216" y="2982513"/>
              <a:ext cx="2882347" cy="20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</a:tabLst>
              </a:pPr>
              <a:r>
                <a:rPr lang="en-GB" sz="1400" dirty="0">
                  <a:solidFill>
                    <a:srgbClr val="008000"/>
                  </a:solidFill>
                </a:rPr>
                <a:t>Scientific American (Sept. 2004)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905850-2AC4-44BA-AC3A-7A877D4FD560}"/>
              </a:ext>
            </a:extLst>
          </p:cNvPr>
          <p:cNvGrpSpPr/>
          <p:nvPr/>
        </p:nvGrpSpPr>
        <p:grpSpPr>
          <a:xfrm>
            <a:off x="457801" y="2607208"/>
            <a:ext cx="6989915" cy="3380990"/>
            <a:chOff x="457801" y="2416136"/>
            <a:chExt cx="6989915" cy="33809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BAB5AA7-C5B7-997B-7A0B-6E75794EF0E5}"/>
                    </a:ext>
                  </a:extLst>
                </p:cNvPr>
                <p:cNvSpPr txBox="1"/>
                <p:nvPr/>
              </p:nvSpPr>
              <p:spPr>
                <a:xfrm>
                  <a:off x="457801" y="2416136"/>
                  <a:ext cx="6618859" cy="33809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SME is an effective field theory framework to look for Lorentz violation</a:t>
                  </a:r>
                </a:p>
                <a:p>
                  <a:r>
                    <a:rPr lang="en-GB" sz="2400" dirty="0">
                      <a:solidFill>
                        <a:srgbClr val="00009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e.g.) vacuum Lagrangian for fermion</a:t>
                  </a:r>
                </a:p>
                <a:p>
                  <a14:m>
                    <m:oMath xmlns:m="http://schemas.openxmlformats.org/officeDocument/2006/math">
                      <m:r>
                        <a:rPr lang="en-GB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</m:oMath>
                  </a14:m>
                  <a:r>
                    <a:rPr lang="en-US" sz="2400" i="1" dirty="0">
                      <a:latin typeface="Cambria Math" charset="0"/>
                      <a:ea typeface="Cambria Math" charset="0"/>
                      <a:cs typeface="Cambria Math" charset="0"/>
                    </a:rPr>
                    <a:t> </a:t>
                  </a:r>
                  <a:r>
                    <a:rPr lang="en-US" sz="2400" dirty="0">
                      <a:ea typeface="Cambria Math" charset="0"/>
                      <a:cs typeface="Cambria Math" charset="0"/>
                    </a:rPr>
                    <a:t>=</a:t>
                  </a:r>
                  <a:r>
                    <a:rPr lang="en-US" sz="2400" i="1" dirty="0">
                      <a:latin typeface="Cambria Math" charset="0"/>
                      <a:ea typeface="Cambria Math" charset="0"/>
                      <a:cs typeface="Cambria Math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GB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𝜇𝜈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⋯</m:t>
                      </m:r>
                    </m:oMath>
                  </a14:m>
                  <a:endParaRPr lang="en-US" sz="2400" dirty="0"/>
                </a:p>
                <a:p>
                  <a:endParaRPr lang="en-US" sz="2400" dirty="0">
                    <a:solidFill>
                      <a:srgbClr val="00009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sz="2400" dirty="0">
                    <a:solidFill>
                      <a:srgbClr val="00009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defTabSz="829280" hangingPunct="0">
                    <a:lnSpc>
                      <a:spcPct val="93000"/>
                    </a:lnSpc>
                    <a:buClr>
                      <a:srgbClr val="000000"/>
                    </a:buClr>
                    <a:buSzPct val="45000"/>
                    <a:tabLst>
                      <a:tab pos="656514" algn="l"/>
                      <a:tab pos="1313025" algn="l"/>
                      <a:tab pos="1969541" algn="l"/>
                      <a:tab pos="2626055" algn="l"/>
                      <a:tab pos="3282566" algn="l"/>
                      <a:tab pos="3939082" algn="l"/>
                      <a:tab pos="4595595" algn="l"/>
                      <a:tab pos="5252108" algn="l"/>
                      <a:tab pos="5908622" algn="l"/>
                      <a:tab pos="6565136" algn="l"/>
                      <a:tab pos="7221649" algn="l"/>
                      <a:tab pos="7878163" algn="l"/>
                      <a:tab pos="8534676" algn="l"/>
                    </a:tabLst>
                  </a:pPr>
                  <a:r>
                    <a:rPr lang="en-GB" sz="2400" dirty="0">
                      <a:solidFill>
                        <a:srgbClr val="00009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Physics of Lorentz violation</a:t>
                  </a:r>
                </a:p>
                <a:p>
                  <a:pPr defTabSz="829280" hangingPunct="0">
                    <a:lnSpc>
                      <a:spcPct val="93000"/>
                    </a:lnSpc>
                    <a:buClr>
                      <a:srgbClr val="000000"/>
                    </a:buClr>
                    <a:buSzPct val="45000"/>
                    <a:tabLst>
                      <a:tab pos="656514" algn="l"/>
                      <a:tab pos="1313025" algn="l"/>
                      <a:tab pos="1969541" algn="l"/>
                      <a:tab pos="2626055" algn="l"/>
                      <a:tab pos="3282566" algn="l"/>
                      <a:tab pos="3939082" algn="l"/>
                      <a:tab pos="4595595" algn="l"/>
                      <a:tab pos="5252108" algn="l"/>
                      <a:tab pos="5908622" algn="l"/>
                      <a:tab pos="6565136" algn="l"/>
                      <a:tab pos="7221649" algn="l"/>
                      <a:tab pos="7878163" algn="l"/>
                      <a:tab pos="8534676" algn="l"/>
                    </a:tabLst>
                  </a:pPr>
                  <a:r>
                    <a:rPr lang="en-GB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- Spectrum distortion, </a:t>
                  </a:r>
                </a:p>
                <a:p>
                  <a:pPr defTabSz="829280" hangingPunct="0">
                    <a:lnSpc>
                      <a:spcPct val="93000"/>
                    </a:lnSpc>
                    <a:buClr>
                      <a:srgbClr val="000000"/>
                    </a:buClr>
                    <a:buSzPct val="45000"/>
                    <a:tabLst>
                      <a:tab pos="656514" algn="l"/>
                      <a:tab pos="1313025" algn="l"/>
                      <a:tab pos="1969541" algn="l"/>
                      <a:tab pos="2626055" algn="l"/>
                      <a:tab pos="3282566" algn="l"/>
                      <a:tab pos="3939082" algn="l"/>
                      <a:tab pos="4595595" algn="l"/>
                      <a:tab pos="5252108" algn="l"/>
                      <a:tab pos="5908622" algn="l"/>
                      <a:tab pos="6565136" algn="l"/>
                      <a:tab pos="7221649" algn="l"/>
                      <a:tab pos="7878163" algn="l"/>
                      <a:tab pos="8534676" algn="l"/>
                    </a:tabLst>
                  </a:pPr>
                  <a:r>
                    <a:rPr lang="en-GB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- </a:t>
                  </a:r>
                  <a:r>
                    <a:rPr lang="en-GB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Sidereal time dependence</a:t>
                  </a:r>
                  <a:r>
                    <a:rPr lang="en-GB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etc</a:t>
                  </a:r>
                  <a:r>
                    <a:rPr lang="is-IS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…</a:t>
                  </a:r>
                  <a:endPara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BAB5AA7-C5B7-997B-7A0B-6E75794EF0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801" y="2416136"/>
                  <a:ext cx="6618859" cy="3380990"/>
                </a:xfrm>
                <a:prstGeom prst="rect">
                  <a:avLst/>
                </a:prstGeom>
                <a:blipFill>
                  <a:blip r:embed="rId3"/>
                  <a:stretch>
                    <a:fillRect l="-1533" t="-1498" b="-33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693DDBC-19F9-250D-145E-94885593E681}"/>
                </a:ext>
              </a:extLst>
            </p:cNvPr>
            <p:cNvGrpSpPr/>
            <p:nvPr/>
          </p:nvGrpSpPr>
          <p:grpSpPr>
            <a:xfrm>
              <a:off x="1018608" y="3531644"/>
              <a:ext cx="6429108" cy="1093771"/>
              <a:chOff x="1018608" y="3531644"/>
              <a:chExt cx="6429108" cy="1093771"/>
            </a:xfrm>
          </p:grpSpPr>
          <p:sp>
            <p:nvSpPr>
              <p:cNvPr id="20" name="AutoShape 25">
                <a:extLst>
                  <a:ext uri="{FF2B5EF4-FFF2-40B4-BE49-F238E27FC236}">
                    <a16:creationId xmlns:a16="http://schemas.microsoft.com/office/drawing/2014/main" id="{177122E7-1785-BC09-9B14-D1B4F4873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2719" y="4326771"/>
                <a:ext cx="3754997" cy="286232"/>
              </a:xfrm>
              <a:prstGeom prst="roundRect">
                <a:avLst>
                  <a:gd name="adj" fmla="val 472"/>
                </a:avLst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82928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656514" algn="l"/>
                    <a:tab pos="1313025" algn="l"/>
                    <a:tab pos="1969541" algn="l"/>
                    <a:tab pos="2626055" algn="l"/>
                    <a:tab pos="3282566" algn="l"/>
                  </a:tabLst>
                </a:pPr>
                <a:r>
                  <a:rPr lang="en-GB" sz="2000" dirty="0">
                    <a:solidFill>
                      <a:srgbClr val="FF0000"/>
                    </a:solidFill>
                  </a:rPr>
                  <a:t>couplings with background fields </a:t>
                </a:r>
              </a:p>
            </p:txBody>
          </p:sp>
          <p:sp>
            <p:nvSpPr>
              <p:cNvPr id="16" name="AutoShape 25">
                <a:extLst>
                  <a:ext uri="{FF2B5EF4-FFF2-40B4-BE49-F238E27FC236}">
                    <a16:creationId xmlns:a16="http://schemas.microsoft.com/office/drawing/2014/main" id="{0A8881B6-9EC1-B497-6343-07F3BF7E7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5647" y="4339183"/>
                <a:ext cx="1890225" cy="286232"/>
              </a:xfrm>
              <a:prstGeom prst="roundRect">
                <a:avLst>
                  <a:gd name="adj" fmla="val 472"/>
                </a:avLst>
              </a:prstGeom>
              <a:noFill/>
              <a:ln w="12700">
                <a:solidFill>
                  <a:srgbClr val="000090"/>
                </a:solidFill>
                <a:round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82928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656514" algn="l"/>
                    <a:tab pos="1313025" algn="l"/>
                    <a:tab pos="1969541" algn="l"/>
                    <a:tab pos="2626055" algn="l"/>
                    <a:tab pos="3282566" algn="l"/>
                  </a:tabLst>
                </a:pPr>
                <a:r>
                  <a:rPr lang="en-GB" sz="2000" dirty="0">
                    <a:solidFill>
                      <a:srgbClr val="000090"/>
                    </a:solidFill>
                  </a:rPr>
                  <a:t>Standard Model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B63B6F7-0BC6-ECAD-7392-3636CE05CFFD}"/>
                  </a:ext>
                </a:extLst>
              </p:cNvPr>
              <p:cNvCxnSpPr/>
              <p:nvPr/>
            </p:nvCxnSpPr>
            <p:spPr>
              <a:xfrm flipV="1">
                <a:off x="3591339" y="3531644"/>
                <a:ext cx="0" cy="857011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Left Brace 29">
                <a:extLst>
                  <a:ext uri="{FF2B5EF4-FFF2-40B4-BE49-F238E27FC236}">
                    <a16:creationId xmlns:a16="http://schemas.microsoft.com/office/drawing/2014/main" id="{99D9FAB2-356D-5182-A679-10B093191182}"/>
                  </a:ext>
                </a:extLst>
              </p:cNvPr>
              <p:cNvSpPr/>
              <p:nvPr/>
            </p:nvSpPr>
            <p:spPr>
              <a:xfrm rot="16200000">
                <a:off x="2006132" y="2999166"/>
                <a:ext cx="286231" cy="2261279"/>
              </a:xfrm>
              <a:prstGeom prst="leftBrace">
                <a:avLst/>
              </a:prstGeom>
              <a:ln w="28575">
                <a:solidFill>
                  <a:srgbClr val="00009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C2B4661-D2EC-2CC6-D0FB-2767926BBF80}"/>
                  </a:ext>
                </a:extLst>
              </p:cNvPr>
              <p:cNvCxnSpPr/>
              <p:nvPr/>
            </p:nvCxnSpPr>
            <p:spPr>
              <a:xfrm>
                <a:off x="3591339" y="4119210"/>
                <a:ext cx="662863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3D7F9E3-D69D-D858-5D62-B16A3D116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04" y="1"/>
            <a:ext cx="5127896" cy="17514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237C32-5A48-923B-49E2-E32E855746D1}"/>
              </a:ext>
            </a:extLst>
          </p:cNvPr>
          <p:cNvSpPr txBox="1"/>
          <p:nvPr/>
        </p:nvSpPr>
        <p:spPr>
          <a:xfrm>
            <a:off x="1492085" y="5908672"/>
            <a:ext cx="3287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24h 00min 00sec: Solar day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23h 56min 4.1sec: Sidereal day</a:t>
            </a:r>
            <a:endParaRPr lang="en-GB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2E04584-9E7B-789A-25C9-ED8AC1EF2303}"/>
              </a:ext>
            </a:extLst>
          </p:cNvPr>
          <p:cNvGrpSpPr/>
          <p:nvPr/>
        </p:nvGrpSpPr>
        <p:grpSpPr>
          <a:xfrm>
            <a:off x="4896310" y="4219254"/>
            <a:ext cx="2066054" cy="2163663"/>
            <a:chOff x="4896310" y="4219254"/>
            <a:chExt cx="2066054" cy="216366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4AF733E-B014-B549-9E37-6B59447F9F5A}"/>
                </a:ext>
              </a:extLst>
            </p:cNvPr>
            <p:cNvGrpSpPr/>
            <p:nvPr/>
          </p:nvGrpSpPr>
          <p:grpSpPr>
            <a:xfrm>
              <a:off x="4896310" y="4219254"/>
              <a:ext cx="2066054" cy="2163663"/>
              <a:chOff x="4341673" y="4354164"/>
              <a:chExt cx="2066054" cy="2163663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36653F9-0B49-C7AD-2394-3559F4D777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1666" y="5246557"/>
                <a:ext cx="132606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538CB95-A0E4-A986-BD86-87F09686D8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4066" y="5104565"/>
                <a:ext cx="0" cy="125178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BC9A6AD-EEE8-9DD1-CE83-13D73F1057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2221" y="5104565"/>
                <a:ext cx="560597" cy="10577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4BB0E14A-455A-0A21-9743-5EE4B5B2CED0}"/>
                  </a:ext>
                </a:extLst>
              </p:cNvPr>
              <p:cNvSpPr/>
              <p:nvPr/>
            </p:nvSpPr>
            <p:spPr>
              <a:xfrm flipV="1">
                <a:off x="4341673" y="4354164"/>
                <a:ext cx="1784785" cy="1784785"/>
              </a:xfrm>
              <a:prstGeom prst="arc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1BE0902-7ADA-0C8F-21B1-CE85B2C89629}"/>
                  </a:ext>
                </a:extLst>
              </p:cNvPr>
              <p:cNvSpPr/>
              <p:nvPr/>
            </p:nvSpPr>
            <p:spPr>
              <a:xfrm>
                <a:off x="5146509" y="6053045"/>
                <a:ext cx="170941" cy="170941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E750220-BE18-E4D7-C4D3-F0124320085D}"/>
                  </a:ext>
                </a:extLst>
              </p:cNvPr>
              <p:cNvSpPr/>
              <p:nvPr/>
            </p:nvSpPr>
            <p:spPr>
              <a:xfrm>
                <a:off x="5573755" y="5950424"/>
                <a:ext cx="170941" cy="170941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0CD98E3-DBBF-B85E-F2AC-EB2994804591}"/>
                  </a:ext>
                </a:extLst>
              </p:cNvPr>
              <p:cNvSpPr/>
              <p:nvPr/>
            </p:nvSpPr>
            <p:spPr>
              <a:xfrm>
                <a:off x="5146509" y="5161085"/>
                <a:ext cx="170941" cy="17094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375E0C7-9671-554B-9AC0-C96E0FC7AAA1}"/>
                  </a:ext>
                </a:extLst>
              </p:cNvPr>
              <p:cNvSpPr/>
              <p:nvPr/>
            </p:nvSpPr>
            <p:spPr>
              <a:xfrm>
                <a:off x="5211845" y="6030908"/>
                <a:ext cx="46946" cy="4694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3A5297A-87BC-FA6C-8E3C-65913375C02F}"/>
                  </a:ext>
                </a:extLst>
              </p:cNvPr>
              <p:cNvSpPr/>
              <p:nvPr/>
            </p:nvSpPr>
            <p:spPr>
              <a:xfrm>
                <a:off x="5593157" y="5938841"/>
                <a:ext cx="46946" cy="4694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08320FF-742A-8394-AA8A-96DB0912FABD}"/>
                  </a:ext>
                </a:extLst>
              </p:cNvPr>
              <p:cNvSpPr txBox="1"/>
              <p:nvPr/>
            </p:nvSpPr>
            <p:spPr>
              <a:xfrm>
                <a:off x="4905842" y="6148495"/>
                <a:ext cx="7058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noon</a:t>
                </a:r>
                <a:endParaRPr lang="en-GB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E40A731-36C3-D9F8-5769-7385B4CBB955}"/>
                  </a:ext>
                </a:extLst>
              </p:cNvPr>
              <p:cNvSpPr txBox="1"/>
              <p:nvPr/>
            </p:nvSpPr>
            <p:spPr>
              <a:xfrm>
                <a:off x="5609863" y="6018524"/>
                <a:ext cx="7058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noon</a:t>
                </a:r>
                <a:endParaRPr lang="en-GB" dirty="0"/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663A983-82E6-B7C1-6600-CD60CD92BA52}"/>
                </a:ext>
              </a:extLst>
            </p:cNvPr>
            <p:cNvCxnSpPr/>
            <p:nvPr/>
          </p:nvCxnSpPr>
          <p:spPr>
            <a:xfrm flipV="1">
              <a:off x="5899897" y="6013585"/>
              <a:ext cx="247897" cy="754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632134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ac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3999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42A6C-C35C-714B-CD30-C8871A58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58830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CF332-EA37-B654-BB6D-7EBE1EBE9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EDB0033D-32B0-EB1C-66F2-0A620A4A1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862" y="2514600"/>
            <a:ext cx="107872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algn="ctr" defTabSz="914225"/>
            <a:r>
              <a:rPr lang="en-US" sz="6000" b="1" dirty="0">
                <a:solidFill>
                  <a:srgbClr val="000090"/>
                </a:solidFill>
              </a:rPr>
              <a:t>Tests of Lorentz violation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8223432A-FA3C-FD64-9691-5DF2E206C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563B2C-0277-B75F-2EE9-828EBA81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831254-12C4-B298-890A-C0C45FE1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5638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D5613-9D59-28F9-6EF8-D3A930F5D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58A6C639-0675-9DBF-9969-BC3A6625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6726DE-FCA2-9019-64DC-A805A946B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17DE0-D443-E05D-04AB-B82F23A75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BAB65B-32A7-EB21-0862-05CF3E83084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Torsion pendulum (electron)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6EC6A0-F791-6F1C-5266-0A8E5D0A6D79}"/>
              </a:ext>
            </a:extLst>
          </p:cNvPr>
          <p:cNvSpPr txBox="1"/>
          <p:nvPr/>
        </p:nvSpPr>
        <p:spPr>
          <a:xfrm>
            <a:off x="457803" y="1246637"/>
            <a:ext cx="71887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 torsion balance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AlNiCo: all magnetic field is from electron spin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SmCo</a:t>
            </a:r>
            <a:r>
              <a:rPr lang="en-GB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electron orbital motion creates magnetic field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Magnetize them to cancel magnetic field, so that the pendulum has net electron spin  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Look for coupling between electron spin and background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6D311A-1D55-BE7F-BF69-1C85FDA7A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531" y="1943099"/>
            <a:ext cx="4114062" cy="4292935"/>
          </a:xfrm>
          <a:prstGeom prst="rect">
            <a:avLst/>
          </a:prstGeom>
        </p:spPr>
      </p:pic>
      <p:pic>
        <p:nvPicPr>
          <p:cNvPr id="4" name="Picture 3" descr="Heckel1">
            <a:extLst>
              <a:ext uri="{FF2B5EF4-FFF2-40B4-BE49-F238E27FC236}">
                <a16:creationId xmlns:a16="http://schemas.microsoft.com/office/drawing/2014/main" id="{23FCECD2-2DF1-EA80-6D3A-700B6CE6B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674" t="4198" r="3889" b="3970"/>
          <a:stretch/>
        </p:blipFill>
        <p:spPr bwMode="auto">
          <a:xfrm>
            <a:off x="3115455" y="3763617"/>
            <a:ext cx="3305382" cy="241748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9877FC-DEB0-E4FE-9A07-4D249428DA5F}"/>
              </a:ext>
            </a:extLst>
          </p:cNvPr>
          <p:cNvSpPr txBox="1"/>
          <p:nvPr/>
        </p:nvSpPr>
        <p:spPr>
          <a:xfrm>
            <a:off x="-39142" y="-1977"/>
            <a:ext cx="61291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90"/>
                </a:solidFill>
                <a:cs typeface="Times New Roman" panose="02020603050405020304" pitchFamily="18" charset="0"/>
                <a:hlinkClick r:id="rId4"/>
              </a:rPr>
              <a:t> EötWash, </a:t>
            </a:r>
            <a:r>
              <a:rPr lang="en-US" sz="1200" dirty="0">
                <a:hlinkClick r:id="rId4"/>
              </a:rPr>
              <a:t>PRL97(2006)021603</a:t>
            </a:r>
            <a:r>
              <a:rPr lang="en-US" sz="1200" dirty="0"/>
              <a:t> , </a:t>
            </a:r>
            <a:r>
              <a:rPr lang="en-US" sz="1200" dirty="0">
                <a:hlinkClick r:id="rId5"/>
              </a:rPr>
              <a:t>PRL122(2019)231301</a:t>
            </a:r>
            <a:r>
              <a:rPr lang="en-US" sz="1200" dirty="0">
                <a:solidFill>
                  <a:srgbClr val="000090"/>
                </a:solidFill>
              </a:rPr>
              <a:t>   </a:t>
            </a:r>
            <a:r>
              <a:rPr lang="en-GB" sz="1200" dirty="0">
                <a:solidFill>
                  <a:srgbClr val="000090"/>
                </a:solidFill>
                <a:cs typeface="Times New Roman" panose="02020603050405020304" pitchFamily="18" charset="0"/>
              </a:rPr>
              <a:t> </a:t>
            </a:r>
            <a:endParaRPr lang="en-GB" sz="1200" dirty="0">
              <a:solidFill>
                <a:srgbClr val="00009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4CBD0-1BDA-A979-F9FF-75393E739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10" y="229302"/>
            <a:ext cx="5133678" cy="146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7464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BDA5C-D7B5-F252-1FBB-0314D598C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BF82C6DD-0D25-42F8-9408-E7C765F0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2E87D3-261D-14E5-FB68-397E863E0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CF514-E647-8BC3-FAF1-637D6688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46A3FB-F05C-A6D8-AB27-BF0DD4DBC0C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Double gas maser (neutron)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D6EEE8-5F8F-051E-1426-1D022FA96D24}"/>
              </a:ext>
            </a:extLst>
          </p:cNvPr>
          <p:cNvSpPr txBox="1"/>
          <p:nvPr/>
        </p:nvSpPr>
        <p:spPr>
          <a:xfrm>
            <a:off x="457803" y="1246637"/>
            <a:ext cx="80257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sensitive magnetometer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Optical pump for Rb, K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Spin transfer to noble gas (Xe, 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He), monitor 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precession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Look for coupling between neutron spin and background field</a:t>
            </a:r>
          </a:p>
        </p:txBody>
      </p:sp>
      <p:pic>
        <p:nvPicPr>
          <p:cNvPr id="4" name="Picture 18" descr="Romalis2">
            <a:extLst>
              <a:ext uri="{FF2B5EF4-FFF2-40B4-BE49-F238E27FC236}">
                <a16:creationId xmlns:a16="http://schemas.microsoft.com/office/drawing/2014/main" id="{2A579DDA-6E1C-C45F-3CA9-3408DF5C4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3741" y="3125875"/>
            <a:ext cx="3904773" cy="310954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90FE16-38FC-01BD-FEE4-22435B3B79A0}"/>
              </a:ext>
            </a:extLst>
          </p:cNvPr>
          <p:cNvSpPr txBox="1"/>
          <p:nvPr/>
        </p:nvSpPr>
        <p:spPr>
          <a:xfrm>
            <a:off x="4233" y="0"/>
            <a:ext cx="6134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1A1718"/>
                </a:solidFill>
                <a:effectLst/>
                <a:hlinkClick r:id="rId3"/>
              </a:rPr>
              <a:t>PRL105(2010)151604</a:t>
            </a:r>
            <a:r>
              <a:rPr lang="en-US" sz="1200" dirty="0">
                <a:solidFill>
                  <a:srgbClr val="1A1718"/>
                </a:solidFill>
                <a:effectLst/>
              </a:rPr>
              <a:t> and many others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1779-FC80-E881-3D27-E4D85CA7C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45" y="2822067"/>
            <a:ext cx="5056256" cy="34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8369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CB29A-BF50-AA7E-D2C7-A2B4E815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C34EE5-4F60-8030-4371-77F4E061E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56" y="1123312"/>
            <a:ext cx="5746821" cy="2012388"/>
          </a:xfrm>
          <a:prstGeom prst="rect">
            <a:avLst/>
          </a:prstGeom>
        </p:spPr>
      </p:pic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F2E69456-A4C9-D8B4-04C5-9A52D9FAD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A7B26F-CF70-64D0-B61A-6C83C850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5DAD2-081A-DE7F-66CA-C1BF4C29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10FF7B-35ED-0C64-4A3B-32C80613A8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Collider physics (quarks)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24414-46EE-D296-A068-B9941CA82515}"/>
              </a:ext>
            </a:extLst>
          </p:cNvPr>
          <p:cNvSpPr txBox="1"/>
          <p:nvPr/>
        </p:nvSpPr>
        <p:spPr>
          <a:xfrm>
            <a:off x="457803" y="1246637"/>
            <a:ext cx="58362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HERA p-e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collider 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ZEUS deep-inelastic scattering data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Monitor sidereal time dependence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Similar tests are possible for other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AB0823-EC97-6D24-1198-60052C87A702}"/>
              </a:ext>
            </a:extLst>
          </p:cNvPr>
          <p:cNvSpPr txBox="1"/>
          <p:nvPr/>
        </p:nvSpPr>
        <p:spPr>
          <a:xfrm>
            <a:off x="0" y="0"/>
            <a:ext cx="3425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cs typeface="Times New Roman" panose="02020603050405020304" pitchFamily="18" charset="0"/>
                <a:hlinkClick r:id="rId3"/>
              </a:rPr>
              <a:t>ZEUS, </a:t>
            </a:r>
            <a:r>
              <a:rPr lang="en-US" sz="1200" dirty="0">
                <a:hlinkClick r:id="rId3"/>
              </a:rPr>
              <a:t>PRD107(2023)092008</a:t>
            </a:r>
            <a:r>
              <a:rPr lang="en-US" sz="1200" dirty="0"/>
              <a:t> and many others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CC3698-056E-0641-11E7-B2515BFC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90" y="79389"/>
            <a:ext cx="2230036" cy="1484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9373A-1B25-4FB0-639E-29A16C8F7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15" y="3360746"/>
            <a:ext cx="4183175" cy="302118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A082DE4-1016-43ED-1109-99EDC91A1CBB}"/>
              </a:ext>
            </a:extLst>
          </p:cNvPr>
          <p:cNvGrpSpPr/>
          <p:nvPr/>
        </p:nvGrpSpPr>
        <p:grpSpPr>
          <a:xfrm>
            <a:off x="6444556" y="3294479"/>
            <a:ext cx="5761800" cy="3087449"/>
            <a:chOff x="6430200" y="1776066"/>
            <a:chExt cx="5761800" cy="30874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7D630D-E91E-BDB9-0C26-7F84911B8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83"/>
            <a:stretch/>
          </p:blipFill>
          <p:spPr>
            <a:xfrm>
              <a:off x="6430200" y="1776066"/>
              <a:ext cx="5761800" cy="288177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93D0EC-91C7-070F-689D-4817177E0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510"/>
            <a:stretch/>
          </p:blipFill>
          <p:spPr>
            <a:xfrm>
              <a:off x="6430200" y="4657842"/>
              <a:ext cx="5761800" cy="205673"/>
            </a:xfrm>
            <a:prstGeom prst="rect">
              <a:avLst/>
            </a:prstGeom>
          </p:spPr>
        </p:pic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B545000A-9D4F-DFDB-741E-41A5F021AF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593" y="3429000"/>
            <a:ext cx="1036983" cy="1036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ECBF0-B471-72C6-B62E-40E32F6AF7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462351"/>
            <a:ext cx="710817" cy="50610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9260329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365595" name="Text Box 27"/>
          <p:cNvSpPr txBox="1">
            <a:spLocks noChangeArrowheads="1"/>
          </p:cNvSpPr>
          <p:nvPr/>
        </p:nvSpPr>
        <p:spPr bwMode="auto">
          <a:xfrm>
            <a:off x="443345" y="1055903"/>
            <a:ext cx="11139056" cy="7896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Neutrinos in the standard model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standard model describes 6 quarks and 6 leptons and 3 types of force carriers.</a:t>
            </a:r>
          </a:p>
        </p:txBody>
      </p:sp>
      <p:sp>
        <p:nvSpPr>
          <p:cNvPr id="365601" name="Text Box 33"/>
          <p:cNvSpPr txBox="1">
            <a:spLocks noChangeArrowheads="1"/>
          </p:cNvSpPr>
          <p:nvPr/>
        </p:nvSpPr>
        <p:spPr bwMode="auto">
          <a:xfrm>
            <a:off x="4813139" y="2040351"/>
            <a:ext cx="6954760" cy="4069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Neutrinos are special because, 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they only interact with weak nuclear force. 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interaction eigenstate is not Hamiltonian eigenstate, and propagation of neutrinos changes their species (flavours), called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neutrino oscillation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39469" y="2659427"/>
            <a:ext cx="2558351" cy="1467361"/>
            <a:chOff x="5059330" y="1793359"/>
            <a:chExt cx="2819518" cy="1618173"/>
          </a:xfrm>
        </p:grpSpPr>
        <p:grpSp>
          <p:nvGrpSpPr>
            <p:cNvPr id="9" name="Group 26"/>
            <p:cNvGrpSpPr>
              <a:grpSpLocks/>
            </p:cNvGrpSpPr>
            <p:nvPr/>
          </p:nvGrpSpPr>
          <p:grpSpPr bwMode="auto">
            <a:xfrm>
              <a:off x="5513389" y="2116138"/>
              <a:ext cx="1949450" cy="1022350"/>
              <a:chOff x="3384" y="1445"/>
              <a:chExt cx="1228" cy="926"/>
            </a:xfrm>
          </p:grpSpPr>
          <p:sp>
            <p:nvSpPr>
              <p:cNvPr id="18" name="Line 27"/>
              <p:cNvSpPr>
                <a:spLocks noChangeShapeType="1"/>
              </p:cNvSpPr>
              <p:nvPr/>
            </p:nvSpPr>
            <p:spPr bwMode="auto">
              <a:xfrm>
                <a:off x="3384" y="1487"/>
                <a:ext cx="567" cy="1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Line 28"/>
              <p:cNvSpPr>
                <a:spLocks noChangeShapeType="1"/>
              </p:cNvSpPr>
              <p:nvPr/>
            </p:nvSpPr>
            <p:spPr bwMode="auto">
              <a:xfrm>
                <a:off x="3935" y="2145"/>
                <a:ext cx="677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Line 29"/>
              <p:cNvSpPr>
                <a:spLocks noChangeShapeType="1"/>
              </p:cNvSpPr>
              <p:nvPr/>
            </p:nvSpPr>
            <p:spPr bwMode="auto">
              <a:xfrm flipV="1">
                <a:off x="3948" y="1445"/>
                <a:ext cx="504" cy="21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Line 30"/>
              <p:cNvSpPr>
                <a:spLocks noChangeShapeType="1"/>
              </p:cNvSpPr>
              <p:nvPr/>
            </p:nvSpPr>
            <p:spPr bwMode="auto">
              <a:xfrm flipV="1">
                <a:off x="3486" y="2143"/>
                <a:ext cx="440" cy="2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31"/>
              <p:cNvSpPr>
                <a:spLocks noChangeArrowheads="1"/>
              </p:cNvSpPr>
              <p:nvPr/>
            </p:nvSpPr>
            <p:spPr bwMode="auto">
              <a:xfrm>
                <a:off x="3917" y="1655"/>
                <a:ext cx="158" cy="49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1095" y="627"/>
                  </a:cxn>
                  <a:cxn ang="0">
                    <a:pos x="729" y="1461"/>
                  </a:cxn>
                  <a:cxn ang="0">
                    <a:pos x="562" y="2364"/>
                  </a:cxn>
                  <a:cxn ang="0">
                    <a:pos x="1361" y="2955"/>
                  </a:cxn>
                  <a:cxn ang="0">
                    <a:pos x="528" y="3547"/>
                  </a:cxn>
                  <a:cxn ang="0">
                    <a:pos x="662" y="4381"/>
                  </a:cxn>
                  <a:cxn ang="0">
                    <a:pos x="1162" y="5284"/>
                  </a:cxn>
                  <a:cxn ang="0">
                    <a:pos x="162" y="5910"/>
                  </a:cxn>
                  <a:cxn ang="0">
                    <a:pos x="129" y="6050"/>
                  </a:cxn>
                </a:cxnLst>
                <a:rect l="0" t="0" r="r" b="b"/>
                <a:pathLst>
                  <a:path w="1866" h="6051">
                    <a:moveTo>
                      <a:pt x="296" y="0"/>
                    </a:moveTo>
                    <a:cubicBezTo>
                      <a:pt x="283" y="477"/>
                      <a:pt x="795" y="504"/>
                      <a:pt x="1095" y="627"/>
                    </a:cubicBezTo>
                    <a:cubicBezTo>
                      <a:pt x="1865" y="939"/>
                      <a:pt x="1014" y="1382"/>
                      <a:pt x="729" y="1461"/>
                    </a:cubicBezTo>
                    <a:cubicBezTo>
                      <a:pt x="359" y="1563"/>
                      <a:pt x="0" y="2158"/>
                      <a:pt x="562" y="2364"/>
                    </a:cubicBezTo>
                    <a:cubicBezTo>
                      <a:pt x="861" y="2474"/>
                      <a:pt x="1385" y="2449"/>
                      <a:pt x="1361" y="2955"/>
                    </a:cubicBezTo>
                    <a:cubicBezTo>
                      <a:pt x="1339" y="3447"/>
                      <a:pt x="843" y="3445"/>
                      <a:pt x="528" y="3547"/>
                    </a:cubicBezTo>
                    <a:cubicBezTo>
                      <a:pt x="75" y="3694"/>
                      <a:pt x="134" y="4361"/>
                      <a:pt x="662" y="4381"/>
                    </a:cubicBezTo>
                    <a:cubicBezTo>
                      <a:pt x="975" y="4393"/>
                      <a:pt x="1576" y="4945"/>
                      <a:pt x="1162" y="5284"/>
                    </a:cubicBezTo>
                    <a:cubicBezTo>
                      <a:pt x="856" y="5535"/>
                      <a:pt x="474" y="5667"/>
                      <a:pt x="162" y="5910"/>
                    </a:cubicBezTo>
                    <a:lnTo>
                      <a:pt x="129" y="605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059330" y="1894959"/>
              <a:ext cx="486180" cy="475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200" dirty="0">
                  <a:latin typeface="Symbol" charset="2"/>
                  <a:cs typeface="Symbol" charset="2"/>
                </a:rPr>
                <a:t>n</a:t>
              </a:r>
              <a:r>
                <a:rPr lang="en-GB" sz="2200" baseline="-25000" dirty="0">
                  <a:latin typeface="Symbol" charset="2"/>
                  <a:cs typeface="Symbol" charset="2"/>
                </a:rPr>
                <a:t>m</a:t>
              </a:r>
              <a:endParaRPr lang="en-US" sz="22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9926" y="1793359"/>
              <a:ext cx="382665" cy="475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200" dirty="0">
                  <a:latin typeface="Symbol" charset="2"/>
                  <a:cs typeface="Symbol" charset="2"/>
                </a:rPr>
                <a:t>m</a:t>
              </a:r>
              <a:endParaRPr lang="en-US" sz="2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18008" y="2936359"/>
              <a:ext cx="376441" cy="475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200" dirty="0">
                  <a:latin typeface="+mj-lt"/>
                  <a:cs typeface="Symbol" charset="2"/>
                </a:rPr>
                <a:t>d</a:t>
              </a:r>
              <a:endParaRPr lang="en-US" sz="2200" dirty="0">
                <a:latin typeface="+mj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02407" y="2885559"/>
              <a:ext cx="376441" cy="475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200" dirty="0">
                  <a:latin typeface="+mj-lt"/>
                  <a:cs typeface="Symbol" charset="2"/>
                </a:rPr>
                <a:t>u</a:t>
              </a:r>
              <a:endParaRPr lang="en-US" sz="2200" dirty="0">
                <a:latin typeface="+mj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576917" y="2339459"/>
              <a:ext cx="500313" cy="475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200" dirty="0">
                  <a:cs typeface="Symbol" charset="2"/>
                </a:rPr>
                <a:t>W</a:t>
              </a:r>
              <a:endParaRPr lang="en-US" sz="2200" baseline="30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53068" y="2746436"/>
            <a:ext cx="2443118" cy="1375230"/>
            <a:chOff x="5275230" y="3545959"/>
            <a:chExt cx="2692518" cy="1516573"/>
          </a:xfrm>
        </p:grpSpPr>
        <p:grpSp>
          <p:nvGrpSpPr>
            <p:cNvPr id="24" name="Group 26"/>
            <p:cNvGrpSpPr>
              <a:grpSpLocks/>
            </p:cNvGrpSpPr>
            <p:nvPr/>
          </p:nvGrpSpPr>
          <p:grpSpPr bwMode="auto">
            <a:xfrm>
              <a:off x="5627689" y="3814763"/>
              <a:ext cx="1949450" cy="1022350"/>
              <a:chOff x="3384" y="1445"/>
              <a:chExt cx="1228" cy="926"/>
            </a:xfrm>
          </p:grpSpPr>
          <p:sp>
            <p:nvSpPr>
              <p:cNvPr id="30" name="Line 27"/>
              <p:cNvSpPr>
                <a:spLocks noChangeShapeType="1"/>
              </p:cNvSpPr>
              <p:nvPr/>
            </p:nvSpPr>
            <p:spPr bwMode="auto">
              <a:xfrm>
                <a:off x="3384" y="1487"/>
                <a:ext cx="567" cy="1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Line 28"/>
              <p:cNvSpPr>
                <a:spLocks noChangeShapeType="1"/>
              </p:cNvSpPr>
              <p:nvPr/>
            </p:nvSpPr>
            <p:spPr bwMode="auto">
              <a:xfrm>
                <a:off x="3935" y="2145"/>
                <a:ext cx="677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Line 29"/>
              <p:cNvSpPr>
                <a:spLocks noChangeShapeType="1"/>
              </p:cNvSpPr>
              <p:nvPr/>
            </p:nvSpPr>
            <p:spPr bwMode="auto">
              <a:xfrm flipV="1">
                <a:off x="3948" y="1445"/>
                <a:ext cx="504" cy="21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Line 30"/>
              <p:cNvSpPr>
                <a:spLocks noChangeShapeType="1"/>
              </p:cNvSpPr>
              <p:nvPr/>
            </p:nvSpPr>
            <p:spPr bwMode="auto">
              <a:xfrm flipV="1">
                <a:off x="3486" y="2143"/>
                <a:ext cx="440" cy="2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31"/>
              <p:cNvSpPr>
                <a:spLocks noChangeArrowheads="1"/>
              </p:cNvSpPr>
              <p:nvPr/>
            </p:nvSpPr>
            <p:spPr bwMode="auto">
              <a:xfrm>
                <a:off x="3917" y="1655"/>
                <a:ext cx="158" cy="494"/>
              </a:xfrm>
              <a:custGeom>
                <a:avLst/>
                <a:gdLst/>
                <a:ahLst/>
                <a:cxnLst>
                  <a:cxn ang="0">
                    <a:pos x="296" y="0"/>
                  </a:cxn>
                  <a:cxn ang="0">
                    <a:pos x="1095" y="627"/>
                  </a:cxn>
                  <a:cxn ang="0">
                    <a:pos x="729" y="1461"/>
                  </a:cxn>
                  <a:cxn ang="0">
                    <a:pos x="562" y="2364"/>
                  </a:cxn>
                  <a:cxn ang="0">
                    <a:pos x="1361" y="2955"/>
                  </a:cxn>
                  <a:cxn ang="0">
                    <a:pos x="528" y="3547"/>
                  </a:cxn>
                  <a:cxn ang="0">
                    <a:pos x="662" y="4381"/>
                  </a:cxn>
                  <a:cxn ang="0">
                    <a:pos x="1162" y="5284"/>
                  </a:cxn>
                  <a:cxn ang="0">
                    <a:pos x="162" y="5910"/>
                  </a:cxn>
                  <a:cxn ang="0">
                    <a:pos x="129" y="6050"/>
                  </a:cxn>
                </a:cxnLst>
                <a:rect l="0" t="0" r="r" b="b"/>
                <a:pathLst>
                  <a:path w="1866" h="6051">
                    <a:moveTo>
                      <a:pt x="296" y="0"/>
                    </a:moveTo>
                    <a:cubicBezTo>
                      <a:pt x="283" y="477"/>
                      <a:pt x="795" y="504"/>
                      <a:pt x="1095" y="627"/>
                    </a:cubicBezTo>
                    <a:cubicBezTo>
                      <a:pt x="1865" y="939"/>
                      <a:pt x="1014" y="1382"/>
                      <a:pt x="729" y="1461"/>
                    </a:cubicBezTo>
                    <a:cubicBezTo>
                      <a:pt x="359" y="1563"/>
                      <a:pt x="0" y="2158"/>
                      <a:pt x="562" y="2364"/>
                    </a:cubicBezTo>
                    <a:cubicBezTo>
                      <a:pt x="861" y="2474"/>
                      <a:pt x="1385" y="2449"/>
                      <a:pt x="1361" y="2955"/>
                    </a:cubicBezTo>
                    <a:cubicBezTo>
                      <a:pt x="1339" y="3447"/>
                      <a:pt x="843" y="3445"/>
                      <a:pt x="528" y="3547"/>
                    </a:cubicBezTo>
                    <a:cubicBezTo>
                      <a:pt x="75" y="3694"/>
                      <a:pt x="134" y="4361"/>
                      <a:pt x="662" y="4381"/>
                    </a:cubicBezTo>
                    <a:cubicBezTo>
                      <a:pt x="975" y="4393"/>
                      <a:pt x="1576" y="4945"/>
                      <a:pt x="1162" y="5284"/>
                    </a:cubicBezTo>
                    <a:cubicBezTo>
                      <a:pt x="856" y="5535"/>
                      <a:pt x="474" y="5667"/>
                      <a:pt x="162" y="5910"/>
                    </a:cubicBezTo>
                    <a:lnTo>
                      <a:pt x="129" y="605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5275230" y="3634859"/>
              <a:ext cx="486179" cy="475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200" dirty="0">
                  <a:latin typeface="Symbol" charset="2"/>
                  <a:cs typeface="Symbol" charset="2"/>
                </a:rPr>
                <a:t>n</a:t>
              </a:r>
              <a:r>
                <a:rPr lang="en-GB" sz="2200" baseline="-25000" dirty="0">
                  <a:latin typeface="Symbol" charset="2"/>
                  <a:cs typeface="Symbol" charset="2"/>
                </a:rPr>
                <a:t>m</a:t>
              </a:r>
              <a:endParaRPr lang="en-US" sz="22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69128" y="3545959"/>
              <a:ext cx="486179" cy="475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200" dirty="0">
                  <a:latin typeface="Symbol" charset="2"/>
                  <a:cs typeface="Symbol" charset="2"/>
                </a:rPr>
                <a:t>n</a:t>
              </a:r>
              <a:r>
                <a:rPr lang="en-GB" sz="2200" baseline="-25000" dirty="0">
                  <a:latin typeface="Symbol" charset="2"/>
                  <a:cs typeface="Symbol" charset="2"/>
                </a:rPr>
                <a:t>m</a:t>
              </a:r>
              <a:endParaRPr lang="en-US" sz="22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45007" y="4587359"/>
              <a:ext cx="376441" cy="475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200" dirty="0">
                  <a:latin typeface="+mj-lt"/>
                  <a:cs typeface="Symbol" charset="2"/>
                </a:rPr>
                <a:t>u</a:t>
              </a:r>
              <a:endParaRPr lang="en-US" sz="2200" dirty="0">
                <a:latin typeface="+mj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91307" y="4574659"/>
              <a:ext cx="376441" cy="475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200" dirty="0">
                  <a:latin typeface="+mj-lt"/>
                  <a:cs typeface="Symbol" charset="2"/>
                </a:rPr>
                <a:t>u</a:t>
              </a:r>
              <a:endParaRPr lang="en-US" sz="2200" dirty="0"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795491" y="4079359"/>
              <a:ext cx="393445" cy="475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200" dirty="0">
                  <a:latin typeface="+mj-lt"/>
                  <a:cs typeface="Symbol" charset="2"/>
                </a:rPr>
                <a:t>Z</a:t>
              </a:r>
              <a:endParaRPr lang="en-US" sz="2200" dirty="0">
                <a:latin typeface="+mj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37658" y="3958779"/>
            <a:ext cx="2197297" cy="890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>
                <a:solidFill>
                  <a:srgbClr val="FF0000"/>
                </a:solidFill>
              </a:rPr>
              <a:t>C</a:t>
            </a:r>
            <a:r>
              <a:rPr lang="en-GB" sz="1600" dirty="0"/>
              <a:t>harged </a:t>
            </a:r>
            <a:r>
              <a:rPr lang="en-GB" sz="1600" dirty="0">
                <a:solidFill>
                  <a:srgbClr val="FF0000"/>
                </a:solidFill>
              </a:rPr>
              <a:t>C</a:t>
            </a:r>
            <a:r>
              <a:rPr lang="en-GB" sz="1600" dirty="0"/>
              <a:t>urrent </a:t>
            </a:r>
          </a:p>
          <a:p>
            <a:pPr algn="ctr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(</a:t>
            </a:r>
            <a:r>
              <a:rPr lang="en-GB" sz="1600" dirty="0">
                <a:solidFill>
                  <a:srgbClr val="FF0000"/>
                </a:solidFill>
              </a:rPr>
              <a:t>CC</a:t>
            </a:r>
            <a:r>
              <a:rPr lang="en-GB" sz="1600" dirty="0"/>
              <a:t>) interaction</a:t>
            </a:r>
          </a:p>
          <a:p>
            <a:pPr algn="ctr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“W-boson exchange”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139392" y="3952607"/>
            <a:ext cx="2230091" cy="890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>
                <a:solidFill>
                  <a:srgbClr val="FF0000"/>
                </a:solidFill>
              </a:rPr>
              <a:t>N</a:t>
            </a:r>
            <a:r>
              <a:rPr lang="en-GB" sz="1600" dirty="0"/>
              <a:t>eutral </a:t>
            </a:r>
            <a:r>
              <a:rPr lang="en-GB" sz="1600" dirty="0">
                <a:solidFill>
                  <a:srgbClr val="FF0000"/>
                </a:solidFill>
              </a:rPr>
              <a:t>C</a:t>
            </a:r>
            <a:r>
              <a:rPr lang="en-GB" sz="1600" dirty="0"/>
              <a:t>urrent </a:t>
            </a:r>
          </a:p>
          <a:p>
            <a:pPr algn="ctr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(</a:t>
            </a:r>
            <a:r>
              <a:rPr lang="en-GB" sz="1600" dirty="0">
                <a:solidFill>
                  <a:srgbClr val="FF0000"/>
                </a:solidFill>
              </a:rPr>
              <a:t>NC</a:t>
            </a:r>
            <a:r>
              <a:rPr lang="en-GB" sz="1600" dirty="0"/>
              <a:t>) interaction</a:t>
            </a:r>
          </a:p>
          <a:p>
            <a:pPr algn="ctr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1600" dirty="0"/>
              <a:t>“Z-boson exchange”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pic>
        <p:nvPicPr>
          <p:cNvPr id="3" name="Picture 2" descr="SMwith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1" y="2407247"/>
            <a:ext cx="4109819" cy="366833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CE855EA-B002-5675-FA40-A54146151C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Neutrino physics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24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0F0A4-7FFD-256F-B6AE-DCE4C50F0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6FFA9A43-7248-0E8E-9FF7-A96B7C330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868" y="2514600"/>
            <a:ext cx="60060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algn="ctr" defTabSz="914225"/>
            <a:r>
              <a:rPr lang="en-US" sz="6000" b="1" dirty="0">
                <a:solidFill>
                  <a:srgbClr val="000090"/>
                </a:solidFill>
              </a:rPr>
              <a:t>Introduction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0BA3A4A9-BF8C-0642-DCFA-2D82CA7E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065B88-4346-6EAD-B6AC-4ADC07958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2E2B3A-5A4F-E38D-B599-FAEC2B1CA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11692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3307284" y="2137727"/>
            <a:ext cx="185819" cy="204416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 flipH="1">
            <a:off x="8422336" y="1478415"/>
            <a:ext cx="10083" cy="2401164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5898659" y="1595018"/>
            <a:ext cx="97951" cy="2038398"/>
            <a:chOff x="3037" y="1108"/>
            <a:chExt cx="68" cy="1416"/>
          </a:xfrm>
        </p:grpSpPr>
        <p:sp>
          <p:nvSpPr>
            <p:cNvPr id="16" name="AutoShape 49"/>
            <p:cNvSpPr>
              <a:spLocks noChangeArrowheads="1"/>
            </p:cNvSpPr>
            <p:nvPr/>
          </p:nvSpPr>
          <p:spPr bwMode="auto">
            <a:xfrm>
              <a:off x="3037" y="1108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AutoShape 50"/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AutoShape 51"/>
            <p:cNvSpPr>
              <a:spLocks noChangeArrowheads="1"/>
            </p:cNvSpPr>
            <p:nvPr/>
          </p:nvSpPr>
          <p:spPr bwMode="auto">
            <a:xfrm>
              <a:off x="3037" y="2059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2" name="Freeform 15"/>
          <p:cNvSpPr>
            <a:spLocks noChangeArrowheads="1"/>
          </p:cNvSpPr>
          <p:nvPr/>
        </p:nvSpPr>
        <p:spPr bwMode="auto">
          <a:xfrm rot="21441928">
            <a:off x="8373710" y="1489025"/>
            <a:ext cx="609311" cy="1892568"/>
          </a:xfrm>
          <a:custGeom>
            <a:avLst/>
            <a:gdLst/>
            <a:ahLst/>
            <a:cxnLst>
              <a:cxn ang="0">
                <a:pos x="296" y="0"/>
              </a:cxn>
              <a:cxn ang="0">
                <a:pos x="1095" y="627"/>
              </a:cxn>
              <a:cxn ang="0">
                <a:pos x="729" y="1461"/>
              </a:cxn>
              <a:cxn ang="0">
                <a:pos x="562" y="2364"/>
              </a:cxn>
              <a:cxn ang="0">
                <a:pos x="1361" y="2955"/>
              </a:cxn>
              <a:cxn ang="0">
                <a:pos x="528" y="3547"/>
              </a:cxn>
              <a:cxn ang="0">
                <a:pos x="662" y="4381"/>
              </a:cxn>
              <a:cxn ang="0">
                <a:pos x="1162" y="5284"/>
              </a:cxn>
              <a:cxn ang="0">
                <a:pos x="162" y="5910"/>
              </a:cxn>
              <a:cxn ang="0">
                <a:pos x="129" y="6050"/>
              </a:cxn>
            </a:cxnLst>
            <a:rect l="0" t="0" r="r" b="b"/>
            <a:pathLst>
              <a:path w="1866" h="6051">
                <a:moveTo>
                  <a:pt x="296" y="0"/>
                </a:moveTo>
                <a:cubicBezTo>
                  <a:pt x="283" y="477"/>
                  <a:pt x="795" y="504"/>
                  <a:pt x="1095" y="627"/>
                </a:cubicBezTo>
                <a:cubicBezTo>
                  <a:pt x="1865" y="939"/>
                  <a:pt x="1014" y="1382"/>
                  <a:pt x="729" y="1461"/>
                </a:cubicBezTo>
                <a:cubicBezTo>
                  <a:pt x="359" y="1563"/>
                  <a:pt x="0" y="2158"/>
                  <a:pt x="562" y="2364"/>
                </a:cubicBezTo>
                <a:cubicBezTo>
                  <a:pt x="861" y="2474"/>
                  <a:pt x="1385" y="2449"/>
                  <a:pt x="1361" y="2955"/>
                </a:cubicBezTo>
                <a:cubicBezTo>
                  <a:pt x="1339" y="3447"/>
                  <a:pt x="843" y="3445"/>
                  <a:pt x="528" y="3547"/>
                </a:cubicBezTo>
                <a:cubicBezTo>
                  <a:pt x="75" y="3694"/>
                  <a:pt x="134" y="4361"/>
                  <a:pt x="662" y="4381"/>
                </a:cubicBezTo>
                <a:cubicBezTo>
                  <a:pt x="975" y="4393"/>
                  <a:pt x="1576" y="4945"/>
                  <a:pt x="1162" y="5284"/>
                </a:cubicBezTo>
                <a:cubicBezTo>
                  <a:pt x="856" y="5535"/>
                  <a:pt x="474" y="5667"/>
                  <a:pt x="162" y="5910"/>
                </a:cubicBezTo>
                <a:lnTo>
                  <a:pt x="129" y="6050"/>
                </a:lnTo>
              </a:path>
            </a:pathLst>
          </a:custGeom>
          <a:noFill/>
          <a:ln w="36720">
            <a:solidFill>
              <a:srgbClr val="F79646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 rot="5400000">
            <a:off x="8121885" y="2556347"/>
            <a:ext cx="1924326" cy="6098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</a:tabLst>
            </a:pPr>
            <a:r>
              <a:rPr lang="en-GB" dirty="0">
                <a:solidFill>
                  <a:srgbClr val="000000"/>
                </a:solidFill>
                <a:latin typeface="Arial" pitchFamily="34" charset="0"/>
                <a:ea typeface="Symbols"/>
                <a:cs typeface="Symbols"/>
              </a:rPr>
              <a:t>interference pattern</a:t>
            </a:r>
            <a:endParaRPr lang="en-GB" dirty="0">
              <a:solidFill>
                <a:srgbClr val="000000"/>
              </a:solidFill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2604936" y="1580946"/>
            <a:ext cx="1310628" cy="2831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</a:tabLst>
            </a:pPr>
            <a:r>
              <a:rPr lang="en-GB" dirty="0">
                <a:solidFill>
                  <a:srgbClr val="000000"/>
                </a:solidFill>
                <a:ea typeface="Symbols"/>
                <a:cs typeface="Symbols"/>
              </a:rPr>
              <a:t>light source</a:t>
            </a:r>
          </a:p>
        </p:txBody>
      </p:sp>
      <p:grpSp>
        <p:nvGrpSpPr>
          <p:cNvPr id="26" name="Group 20"/>
          <p:cNvGrpSpPr>
            <a:grpSpLocks/>
          </p:cNvGrpSpPr>
          <p:nvPr/>
        </p:nvGrpSpPr>
        <p:grpSpPr bwMode="auto">
          <a:xfrm>
            <a:off x="5545750" y="1832546"/>
            <a:ext cx="344269" cy="964496"/>
            <a:chOff x="2792" y="1273"/>
            <a:chExt cx="239" cy="670"/>
          </a:xfrm>
        </p:grpSpPr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2792" y="1273"/>
              <a:ext cx="239" cy="2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1</a:t>
              </a:r>
              <a:endParaRPr lang="en-GB" sz="2200" dirty="0">
                <a:ea typeface="Symbols"/>
                <a:cs typeface="Symbols"/>
              </a:endParaRP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2792" y="1703"/>
              <a:ext cx="239" cy="2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2</a:t>
              </a:r>
              <a:endParaRPr lang="en-GB" sz="2200" dirty="0">
                <a:ea typeface="Symbols"/>
                <a:cs typeface="Symbols"/>
              </a:endParaRPr>
            </a:p>
          </p:txBody>
        </p:sp>
      </p:grp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3493101" y="2261532"/>
            <a:ext cx="2447330" cy="693861"/>
            <a:chOff x="1367" y="1571"/>
            <a:chExt cx="1699" cy="482"/>
          </a:xfrm>
        </p:grpSpPr>
        <p:sp>
          <p:nvSpPr>
            <p:cNvPr id="30" name="Line 9"/>
            <p:cNvSpPr>
              <a:spLocks noChangeShapeType="1"/>
            </p:cNvSpPr>
            <p:nvPr/>
          </p:nvSpPr>
          <p:spPr bwMode="auto">
            <a:xfrm>
              <a:off x="1367" y="1571"/>
              <a:ext cx="1699" cy="1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Line 10"/>
            <p:cNvSpPr>
              <a:spLocks noChangeShapeType="1"/>
            </p:cNvSpPr>
            <p:nvPr/>
          </p:nvSpPr>
          <p:spPr bwMode="auto">
            <a:xfrm>
              <a:off x="1367" y="1571"/>
              <a:ext cx="1693" cy="482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2" name="Group 12"/>
          <p:cNvGrpSpPr>
            <a:grpSpLocks/>
          </p:cNvGrpSpPr>
          <p:nvPr/>
        </p:nvGrpSpPr>
        <p:grpSpPr bwMode="auto">
          <a:xfrm>
            <a:off x="5960599" y="2274487"/>
            <a:ext cx="2473259" cy="682345"/>
            <a:chOff x="3080" y="1571"/>
            <a:chExt cx="1717" cy="474"/>
          </a:xfrm>
        </p:grpSpPr>
        <p:sp>
          <p:nvSpPr>
            <p:cNvPr id="33" name="Line 13"/>
            <p:cNvSpPr>
              <a:spLocks noChangeShapeType="1"/>
            </p:cNvSpPr>
            <p:nvPr/>
          </p:nvSpPr>
          <p:spPr bwMode="auto">
            <a:xfrm>
              <a:off x="3080" y="1571"/>
              <a:ext cx="1709" cy="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 flipV="1">
              <a:off x="3085" y="1657"/>
              <a:ext cx="1712" cy="3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5266724" y="1580666"/>
            <a:ext cx="553976" cy="2831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</a:tabLst>
            </a:pPr>
            <a:r>
              <a:rPr lang="en-GB" dirty="0">
                <a:solidFill>
                  <a:srgbClr val="000000"/>
                </a:solidFill>
                <a:ea typeface="Symbols"/>
                <a:cs typeface="Symbols"/>
              </a:rPr>
              <a:t>slits</a:t>
            </a: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7464210" y="1530697"/>
            <a:ext cx="808095" cy="2831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</a:tabLst>
            </a:pPr>
            <a:r>
              <a:rPr lang="en-GB" dirty="0">
                <a:solidFill>
                  <a:srgbClr val="000000"/>
                </a:solidFill>
                <a:ea typeface="Symbols"/>
                <a:cs typeface="Symbols"/>
              </a:rPr>
              <a:t>screen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F993D2A3-AC5F-CD96-C8C7-694042E8D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65" y="1132923"/>
            <a:ext cx="9811005" cy="3796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oscillation is an interference experiment (cf. double slit experiment)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8FBD85-9B51-CCB1-7407-13E51148BCC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Neutrino oscillation experiments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6D75451C-91C1-58D8-562F-4229A7C79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84" y="4069601"/>
            <a:ext cx="11281916" cy="11996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double slit experiment, if path </a:t>
            </a:r>
            <a:r>
              <a:rPr lang="en-GB" sz="24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GB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path </a:t>
            </a:r>
            <a:r>
              <a:rPr lang="en-GB" sz="24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GB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different length, they have different phases and it causes interference.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30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DDFEA-FE17-0FDC-7129-5CAB85E19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3">
            <a:extLst>
              <a:ext uri="{FF2B5EF4-FFF2-40B4-BE49-F238E27FC236}">
                <a16:creationId xmlns:a16="http://schemas.microsoft.com/office/drawing/2014/main" id="{E06B0293-B4D9-4CE5-D41B-6FAF263D6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7284" y="2137727"/>
            <a:ext cx="185819" cy="204416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sp>
        <p:nvSpPr>
          <p:cNvPr id="7" name="Line 17">
            <a:extLst>
              <a:ext uri="{FF2B5EF4-FFF2-40B4-BE49-F238E27FC236}">
                <a16:creationId xmlns:a16="http://schemas.microsoft.com/office/drawing/2014/main" id="{DE84A386-1219-EF46-EB01-07A166A734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22336" y="1478415"/>
            <a:ext cx="10083" cy="2401164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9AD5D61C-B8CC-C571-78D6-3E77FEB64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301" y="1855576"/>
            <a:ext cx="344268" cy="342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9" name="Line 110">
            <a:extLst>
              <a:ext uri="{FF2B5EF4-FFF2-40B4-BE49-F238E27FC236}">
                <a16:creationId xmlns:a16="http://schemas.microsoft.com/office/drawing/2014/main" id="{667F9DBC-89C1-C353-D29D-0D62968A51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48552" y="3958753"/>
            <a:ext cx="2793039" cy="1440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pSp>
        <p:nvGrpSpPr>
          <p:cNvPr id="10" name="Group 111">
            <a:extLst>
              <a:ext uri="{FF2B5EF4-FFF2-40B4-BE49-F238E27FC236}">
                <a16:creationId xmlns:a16="http://schemas.microsoft.com/office/drawing/2014/main" id="{5D66BF4B-F44A-5F9F-096F-045346E4DBAE}"/>
              </a:ext>
            </a:extLst>
          </p:cNvPr>
          <p:cNvGrpSpPr>
            <a:grpSpLocks/>
          </p:cNvGrpSpPr>
          <p:nvPr/>
        </p:nvGrpSpPr>
        <p:grpSpPr bwMode="auto">
          <a:xfrm>
            <a:off x="2581293" y="3095029"/>
            <a:ext cx="759120" cy="872365"/>
            <a:chOff x="734" y="2806"/>
            <a:chExt cx="527" cy="606"/>
          </a:xfrm>
        </p:grpSpPr>
        <p:sp>
          <p:nvSpPr>
            <p:cNvPr id="11" name="Text Box 112">
              <a:extLst>
                <a:ext uri="{FF2B5EF4-FFF2-40B4-BE49-F238E27FC236}">
                  <a16:creationId xmlns:a16="http://schemas.microsoft.com/office/drawing/2014/main" id="{EA13CA38-DDB4-D645-EA37-BAF26E7E66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" y="2806"/>
              <a:ext cx="239" cy="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latin typeface="Symbol" pitchFamily="18" charset="2"/>
                  <a:ea typeface="Symbols"/>
                  <a:cs typeface="Symbols"/>
                </a:rPr>
                <a:t>m</a:t>
              </a:r>
              <a:endParaRPr lang="en-GB" sz="2200" dirty="0">
                <a:latin typeface="Symbol" pitchFamily="18" charset="2"/>
                <a:ea typeface="Symbols"/>
                <a:cs typeface="Symbols"/>
              </a:endParaRPr>
            </a:p>
          </p:txBody>
        </p:sp>
        <p:grpSp>
          <p:nvGrpSpPr>
            <p:cNvPr id="12" name="Group 113">
              <a:extLst>
                <a:ext uri="{FF2B5EF4-FFF2-40B4-BE49-F238E27FC236}">
                  <a16:creationId xmlns:a16="http://schemas.microsoft.com/office/drawing/2014/main" id="{E9D9AA3A-5FDE-1533-0427-98E666EC8B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" y="3065"/>
              <a:ext cx="527" cy="347"/>
              <a:chOff x="1590" y="3061"/>
              <a:chExt cx="527" cy="347"/>
            </a:xfrm>
          </p:grpSpPr>
          <p:sp>
            <p:nvSpPr>
              <p:cNvPr id="13" name="Freeform 114">
                <a:extLst>
                  <a:ext uri="{FF2B5EF4-FFF2-40B4-BE49-F238E27FC236}">
                    <a16:creationId xmlns:a16="http://schemas.microsoft.com/office/drawing/2014/main" id="{30515B57-A336-AEA6-0CDA-1557A2888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chemeClr val="accent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Line 115">
                <a:extLst>
                  <a:ext uri="{FF2B5EF4-FFF2-40B4-BE49-F238E27FC236}">
                    <a16:creationId xmlns:a16="http://schemas.microsoft.com/office/drawing/2014/main" id="{FFA1A54D-DEC8-0D84-F3F3-436CA0A918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5" name="Group 48">
            <a:extLst>
              <a:ext uri="{FF2B5EF4-FFF2-40B4-BE49-F238E27FC236}">
                <a16:creationId xmlns:a16="http://schemas.microsoft.com/office/drawing/2014/main" id="{DAE2332D-CF5A-D0AE-8F3A-BFF9FD327028}"/>
              </a:ext>
            </a:extLst>
          </p:cNvPr>
          <p:cNvGrpSpPr>
            <a:grpSpLocks/>
          </p:cNvGrpSpPr>
          <p:nvPr/>
        </p:nvGrpSpPr>
        <p:grpSpPr bwMode="auto">
          <a:xfrm>
            <a:off x="5898659" y="1595018"/>
            <a:ext cx="97951" cy="2038398"/>
            <a:chOff x="3037" y="1108"/>
            <a:chExt cx="68" cy="1416"/>
          </a:xfrm>
        </p:grpSpPr>
        <p:sp>
          <p:nvSpPr>
            <p:cNvPr id="16" name="AutoShape 49">
              <a:extLst>
                <a:ext uri="{FF2B5EF4-FFF2-40B4-BE49-F238E27FC236}">
                  <a16:creationId xmlns:a16="http://schemas.microsoft.com/office/drawing/2014/main" id="{4EBA379E-7E5E-E625-6358-0AE646BFE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108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AutoShape 50">
              <a:extLst>
                <a:ext uri="{FF2B5EF4-FFF2-40B4-BE49-F238E27FC236}">
                  <a16:creationId xmlns:a16="http://schemas.microsoft.com/office/drawing/2014/main" id="{1EB8EC51-318D-FA1F-BE0C-450881F86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AutoShape 51">
              <a:extLst>
                <a:ext uri="{FF2B5EF4-FFF2-40B4-BE49-F238E27FC236}">
                  <a16:creationId xmlns:a16="http://schemas.microsoft.com/office/drawing/2014/main" id="{CA4D5B9A-4E2B-EC52-B87E-34D5E1018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2059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23155-5F08-BB74-BECC-A66A1C8D5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7F22A-16A8-CEAA-458C-D1C06595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B9F023-FBEF-5C89-F40B-FD6D46F2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B4B1151-33A1-8E3C-42D8-4AB216512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65" y="1132923"/>
            <a:ext cx="9811005" cy="3796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oscillation is an interference experiment (cf. double slit experiment)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BCB10C4-033B-B583-BCE8-DD806FB904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Neutrino oscillation experiments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32309DE3-7960-B0CD-71DC-D9EA6D546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84" y="4069601"/>
            <a:ext cx="11281916" cy="3785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flavour eigenstates are super-position of Hamiltonian eigenstates </a:t>
            </a:r>
            <a:r>
              <a:rPr lang="en-GB" sz="24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GB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4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GB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61703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134F4-187E-0BCB-4F16-BCE686182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>
            <a:extLst>
              <a:ext uri="{FF2B5EF4-FFF2-40B4-BE49-F238E27FC236}">
                <a16:creationId xmlns:a16="http://schemas.microsoft.com/office/drawing/2014/main" id="{E96A60F0-6168-2CC7-BA07-554F89E82D58}"/>
              </a:ext>
            </a:extLst>
          </p:cNvPr>
          <p:cNvGrpSpPr>
            <a:grpSpLocks/>
          </p:cNvGrpSpPr>
          <p:nvPr/>
        </p:nvGrpSpPr>
        <p:grpSpPr bwMode="auto">
          <a:xfrm>
            <a:off x="3493101" y="2261532"/>
            <a:ext cx="2447330" cy="693861"/>
            <a:chOff x="1367" y="1571"/>
            <a:chExt cx="1699" cy="482"/>
          </a:xfrm>
        </p:grpSpPr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BB36A9AD-4D2A-DD80-C274-EAA1918D83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7" y="1571"/>
              <a:ext cx="1699" cy="1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Line 10">
              <a:extLst>
                <a:ext uri="{FF2B5EF4-FFF2-40B4-BE49-F238E27FC236}">
                  <a16:creationId xmlns:a16="http://schemas.microsoft.com/office/drawing/2014/main" id="{BE71F429-315C-8CB7-172A-8BD4C76911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7" y="1571"/>
              <a:ext cx="1693" cy="482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2" name="Oval 11">
            <a:extLst>
              <a:ext uri="{FF2B5EF4-FFF2-40B4-BE49-F238E27FC236}">
                <a16:creationId xmlns:a16="http://schemas.microsoft.com/office/drawing/2014/main" id="{C08D6C7B-84AE-B07C-D2A4-00CDD62D2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7284" y="2137727"/>
            <a:ext cx="185819" cy="204416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5048ED89-35B8-BE29-9712-083CCD8FDFC0}"/>
              </a:ext>
            </a:extLst>
          </p:cNvPr>
          <p:cNvGrpSpPr>
            <a:grpSpLocks/>
          </p:cNvGrpSpPr>
          <p:nvPr/>
        </p:nvGrpSpPr>
        <p:grpSpPr bwMode="auto">
          <a:xfrm>
            <a:off x="5960599" y="2274487"/>
            <a:ext cx="2473259" cy="682345"/>
            <a:chOff x="3080" y="1571"/>
            <a:chExt cx="1717" cy="474"/>
          </a:xfrm>
        </p:grpSpPr>
        <p:sp>
          <p:nvSpPr>
            <p:cNvPr id="24" name="Line 13">
              <a:extLst>
                <a:ext uri="{FF2B5EF4-FFF2-40B4-BE49-F238E27FC236}">
                  <a16:creationId xmlns:a16="http://schemas.microsoft.com/office/drawing/2014/main" id="{2C2128CB-BA5D-9F65-3D1E-DE24EDE350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0" y="1571"/>
              <a:ext cx="1709" cy="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14">
              <a:extLst>
                <a:ext uri="{FF2B5EF4-FFF2-40B4-BE49-F238E27FC236}">
                  <a16:creationId xmlns:a16="http://schemas.microsoft.com/office/drawing/2014/main" id="{D71BBEE8-B889-62F8-A0D9-4E0C00424F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5" y="1657"/>
              <a:ext cx="1712" cy="3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6" name="Line 16">
            <a:extLst>
              <a:ext uri="{FF2B5EF4-FFF2-40B4-BE49-F238E27FC236}">
                <a16:creationId xmlns:a16="http://schemas.microsoft.com/office/drawing/2014/main" id="{2DD2EA52-EFE7-B2FB-296C-03F29C16B4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22336" y="1478415"/>
            <a:ext cx="10083" cy="2401164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aphicFrame>
        <p:nvGraphicFramePr>
          <p:cNvPr id="27" name="Object 17">
            <a:extLst>
              <a:ext uri="{FF2B5EF4-FFF2-40B4-BE49-F238E27FC236}">
                <a16:creationId xmlns:a16="http://schemas.microsoft.com/office/drawing/2014/main" id="{90052C69-8E25-60C6-4A5E-1DAB654BF2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23145" y="2867580"/>
          <a:ext cx="41774" cy="200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76200" imgH="355600" progId="">
                  <p:embed/>
                </p:oleObj>
              </mc:Choice>
              <mc:Fallback>
                <p:oleObj r:id="rId2" imgW="76200" imgH="355600" progId="">
                  <p:embed/>
                  <p:pic>
                    <p:nvPicPr>
                      <p:cNvPr id="2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3145" y="2867580"/>
                        <a:ext cx="41774" cy="2000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18">
            <a:extLst>
              <a:ext uri="{FF2B5EF4-FFF2-40B4-BE49-F238E27FC236}">
                <a16:creationId xmlns:a16="http://schemas.microsoft.com/office/drawing/2014/main" id="{3630FCD4-768B-1FFF-F678-CE2EA5878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301" y="1855576"/>
            <a:ext cx="344268" cy="342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grpSp>
        <p:nvGrpSpPr>
          <p:cNvPr id="29" name="Group 20">
            <a:extLst>
              <a:ext uri="{FF2B5EF4-FFF2-40B4-BE49-F238E27FC236}">
                <a16:creationId xmlns:a16="http://schemas.microsoft.com/office/drawing/2014/main" id="{37BC4FFE-42E4-9B8A-53B7-FCAE16DEF2EC}"/>
              </a:ext>
            </a:extLst>
          </p:cNvPr>
          <p:cNvGrpSpPr>
            <a:grpSpLocks/>
          </p:cNvGrpSpPr>
          <p:nvPr/>
        </p:nvGrpSpPr>
        <p:grpSpPr bwMode="auto">
          <a:xfrm>
            <a:off x="5545750" y="1832546"/>
            <a:ext cx="344269" cy="964496"/>
            <a:chOff x="2792" y="1273"/>
            <a:chExt cx="239" cy="670"/>
          </a:xfrm>
        </p:grpSpPr>
        <p:sp>
          <p:nvSpPr>
            <p:cNvPr id="30" name="Text Box 21">
              <a:extLst>
                <a:ext uri="{FF2B5EF4-FFF2-40B4-BE49-F238E27FC236}">
                  <a16:creationId xmlns:a16="http://schemas.microsoft.com/office/drawing/2014/main" id="{07464675-D35E-A18B-968F-F4D6701AE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2" y="1273"/>
              <a:ext cx="239" cy="2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1</a:t>
              </a:r>
              <a:endParaRPr lang="en-GB" sz="2200" dirty="0">
                <a:ea typeface="Symbols"/>
                <a:cs typeface="Symbols"/>
              </a:endParaRPr>
            </a:p>
          </p:txBody>
        </p:sp>
        <p:sp>
          <p:nvSpPr>
            <p:cNvPr id="31" name="Text Box 22">
              <a:extLst>
                <a:ext uri="{FF2B5EF4-FFF2-40B4-BE49-F238E27FC236}">
                  <a16:creationId xmlns:a16="http://schemas.microsoft.com/office/drawing/2014/main" id="{5CD72183-3C1A-FA47-C3AD-9579BCA94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2" y="1703"/>
              <a:ext cx="239" cy="2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2</a:t>
              </a:r>
              <a:endParaRPr lang="en-GB" sz="2200" dirty="0">
                <a:ea typeface="Symbols"/>
                <a:cs typeface="Symbols"/>
              </a:endParaRPr>
            </a:p>
          </p:txBody>
        </p:sp>
      </p:grpSp>
      <p:sp>
        <p:nvSpPr>
          <p:cNvPr id="32" name="Text Box 23">
            <a:extLst>
              <a:ext uri="{FF2B5EF4-FFF2-40B4-BE49-F238E27FC236}">
                <a16:creationId xmlns:a16="http://schemas.microsoft.com/office/drawing/2014/main" id="{29DFE3BF-4FC4-F2EF-269D-9EB1380BB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841" y="1786478"/>
            <a:ext cx="550253" cy="345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m1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3" name="Text Box 24">
            <a:extLst>
              <a:ext uri="{FF2B5EF4-FFF2-40B4-BE49-F238E27FC236}">
                <a16:creationId xmlns:a16="http://schemas.microsoft.com/office/drawing/2014/main" id="{63882033-EAB5-297B-2EF9-C71966762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488" y="1900204"/>
            <a:ext cx="550253" cy="345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ea typeface="Symbols"/>
                <a:cs typeface="Symbols"/>
              </a:rPr>
              <a:t>e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1</a:t>
            </a:r>
            <a:r>
              <a:rPr lang="en-GB" sz="2200" baseline="30000" dirty="0">
                <a:latin typeface="Symbol" pitchFamily="18" charset="2"/>
                <a:ea typeface="Symbols"/>
                <a:cs typeface="Symbols"/>
              </a:rPr>
              <a:t>*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9899D42C-2346-4E16-8007-98005A105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455" y="3462129"/>
            <a:ext cx="754799" cy="499525"/>
          </a:xfrm>
          <a:custGeom>
            <a:avLst/>
            <a:gdLst/>
            <a:ahLst/>
            <a:cxnLst>
              <a:cxn ang="0">
                <a:pos x="0" y="347"/>
              </a:cxn>
              <a:cxn ang="0">
                <a:pos x="145" y="207"/>
              </a:cxn>
              <a:cxn ang="0">
                <a:pos x="350" y="94"/>
              </a:cxn>
              <a:cxn ang="0">
                <a:pos x="492" y="320"/>
              </a:cxn>
              <a:cxn ang="0">
                <a:pos x="524" y="328"/>
              </a:cxn>
            </a:cxnLst>
            <a:rect l="0" t="0" r="r" b="b"/>
            <a:pathLst>
              <a:path w="524" h="347">
                <a:moveTo>
                  <a:pt x="0" y="347"/>
                </a:moveTo>
                <a:cubicBezTo>
                  <a:pt x="31" y="342"/>
                  <a:pt x="141" y="327"/>
                  <a:pt x="145" y="207"/>
                </a:cubicBezTo>
                <a:cubicBezTo>
                  <a:pt x="148" y="136"/>
                  <a:pt x="273" y="0"/>
                  <a:pt x="350" y="94"/>
                </a:cubicBezTo>
                <a:cubicBezTo>
                  <a:pt x="407" y="163"/>
                  <a:pt x="437" y="250"/>
                  <a:pt x="492" y="320"/>
                </a:cubicBezTo>
                <a:lnTo>
                  <a:pt x="524" y="328"/>
                </a:lnTo>
              </a:path>
            </a:pathLst>
          </a:custGeom>
          <a:noFill/>
          <a:ln w="3672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6" name="Text Box 29">
            <a:extLst>
              <a:ext uri="{FF2B5EF4-FFF2-40B4-BE49-F238E27FC236}">
                <a16:creationId xmlns:a16="http://schemas.microsoft.com/office/drawing/2014/main" id="{5B881C85-8BAE-51C4-8899-227A7905F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685" y="3132267"/>
            <a:ext cx="344269" cy="345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ea typeface="Symbols"/>
                <a:cs typeface="Symbols"/>
              </a:rPr>
              <a:t>1</a:t>
            </a:r>
            <a:endParaRPr lang="en-GB" sz="2200" dirty="0">
              <a:ea typeface="Symbols"/>
              <a:cs typeface="Symbols"/>
            </a:endParaRPr>
          </a:p>
        </p:txBody>
      </p:sp>
      <p:sp>
        <p:nvSpPr>
          <p:cNvPr id="40" name="Text Box 32">
            <a:extLst>
              <a:ext uri="{FF2B5EF4-FFF2-40B4-BE49-F238E27FC236}">
                <a16:creationId xmlns:a16="http://schemas.microsoft.com/office/drawing/2014/main" id="{F2BB6698-CA6D-0033-643E-232709578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6021" y="3109418"/>
            <a:ext cx="344269" cy="345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ea typeface="Symbols"/>
                <a:cs typeface="Symbols"/>
              </a:rPr>
              <a:t>2</a:t>
            </a:r>
            <a:endParaRPr lang="en-GB" sz="2200" dirty="0">
              <a:ea typeface="Symbols"/>
              <a:cs typeface="Symbols"/>
            </a:endParaRPr>
          </a:p>
        </p:txBody>
      </p:sp>
      <p:sp>
        <p:nvSpPr>
          <p:cNvPr id="42" name="Freeform 34">
            <a:extLst>
              <a:ext uri="{FF2B5EF4-FFF2-40B4-BE49-F238E27FC236}">
                <a16:creationId xmlns:a16="http://schemas.microsoft.com/office/drawing/2014/main" id="{0EB21BBA-15AB-222E-9E4A-ED897E307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0693" y="3454909"/>
            <a:ext cx="754799" cy="499522"/>
          </a:xfrm>
          <a:custGeom>
            <a:avLst/>
            <a:gdLst/>
            <a:ahLst/>
            <a:cxnLst>
              <a:cxn ang="0">
                <a:pos x="0" y="347"/>
              </a:cxn>
              <a:cxn ang="0">
                <a:pos x="145" y="207"/>
              </a:cxn>
              <a:cxn ang="0">
                <a:pos x="350" y="94"/>
              </a:cxn>
              <a:cxn ang="0">
                <a:pos x="492" y="320"/>
              </a:cxn>
              <a:cxn ang="0">
                <a:pos x="524" y="328"/>
              </a:cxn>
            </a:cxnLst>
            <a:rect l="0" t="0" r="r" b="b"/>
            <a:pathLst>
              <a:path w="524" h="347">
                <a:moveTo>
                  <a:pt x="0" y="347"/>
                </a:moveTo>
                <a:cubicBezTo>
                  <a:pt x="31" y="342"/>
                  <a:pt x="141" y="327"/>
                  <a:pt x="145" y="207"/>
                </a:cubicBezTo>
                <a:cubicBezTo>
                  <a:pt x="148" y="136"/>
                  <a:pt x="273" y="0"/>
                  <a:pt x="350" y="94"/>
                </a:cubicBezTo>
                <a:cubicBezTo>
                  <a:pt x="407" y="163"/>
                  <a:pt x="437" y="250"/>
                  <a:pt x="492" y="320"/>
                </a:cubicBezTo>
                <a:lnTo>
                  <a:pt x="524" y="328"/>
                </a:lnTo>
              </a:path>
            </a:pathLst>
          </a:custGeom>
          <a:noFill/>
          <a:ln w="3672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4" name="Line 36">
            <a:extLst>
              <a:ext uri="{FF2B5EF4-FFF2-40B4-BE49-F238E27FC236}">
                <a16:creationId xmlns:a16="http://schemas.microsoft.com/office/drawing/2014/main" id="{90878B94-D76C-35D0-AEAF-0938E10D18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48552" y="3958753"/>
            <a:ext cx="2793039" cy="1440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pSp>
        <p:nvGrpSpPr>
          <p:cNvPr id="45" name="Group 37">
            <a:extLst>
              <a:ext uri="{FF2B5EF4-FFF2-40B4-BE49-F238E27FC236}">
                <a16:creationId xmlns:a16="http://schemas.microsoft.com/office/drawing/2014/main" id="{E5A8E87B-8A6A-852D-AC78-10EF62E7636A}"/>
              </a:ext>
            </a:extLst>
          </p:cNvPr>
          <p:cNvGrpSpPr>
            <a:grpSpLocks/>
          </p:cNvGrpSpPr>
          <p:nvPr/>
        </p:nvGrpSpPr>
        <p:grpSpPr bwMode="auto">
          <a:xfrm>
            <a:off x="2581293" y="3095029"/>
            <a:ext cx="759120" cy="872365"/>
            <a:chOff x="734" y="2806"/>
            <a:chExt cx="527" cy="606"/>
          </a:xfrm>
        </p:grpSpPr>
        <p:sp>
          <p:nvSpPr>
            <p:cNvPr id="46" name="Text Box 38">
              <a:extLst>
                <a:ext uri="{FF2B5EF4-FFF2-40B4-BE49-F238E27FC236}">
                  <a16:creationId xmlns:a16="http://schemas.microsoft.com/office/drawing/2014/main" id="{57BFA0B6-3171-CB44-DD9D-59F6FF553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" y="2806"/>
              <a:ext cx="239" cy="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latin typeface="Symbol" pitchFamily="18" charset="2"/>
                  <a:ea typeface="Symbols"/>
                  <a:cs typeface="Symbols"/>
                </a:rPr>
                <a:t>m</a:t>
              </a:r>
              <a:endParaRPr lang="en-GB" sz="2200" dirty="0">
                <a:latin typeface="Symbol" pitchFamily="18" charset="2"/>
                <a:ea typeface="Symbols"/>
                <a:cs typeface="Symbols"/>
              </a:endParaRPr>
            </a:p>
          </p:txBody>
        </p:sp>
        <p:grpSp>
          <p:nvGrpSpPr>
            <p:cNvPr id="47" name="Group 39">
              <a:extLst>
                <a:ext uri="{FF2B5EF4-FFF2-40B4-BE49-F238E27FC236}">
                  <a16:creationId xmlns:a16="http://schemas.microsoft.com/office/drawing/2014/main" id="{30A2E73D-6B73-4063-8002-66F3D5FD4F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" y="3065"/>
              <a:ext cx="527" cy="347"/>
              <a:chOff x="1590" y="3061"/>
              <a:chExt cx="527" cy="347"/>
            </a:xfrm>
          </p:grpSpPr>
          <p:sp>
            <p:nvSpPr>
              <p:cNvPr id="48" name="Freeform 40">
                <a:extLst>
                  <a:ext uri="{FF2B5EF4-FFF2-40B4-BE49-F238E27FC236}">
                    <a16:creationId xmlns:a16="http://schemas.microsoft.com/office/drawing/2014/main" id="{94B9D5FF-D378-7908-20E2-65EC4BEEB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F7964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" name="Line 41">
                <a:extLst>
                  <a:ext uri="{FF2B5EF4-FFF2-40B4-BE49-F238E27FC236}">
                    <a16:creationId xmlns:a16="http://schemas.microsoft.com/office/drawing/2014/main" id="{FD966694-94F5-055A-F4C8-6C4F9F818B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50" name="Group 48">
            <a:extLst>
              <a:ext uri="{FF2B5EF4-FFF2-40B4-BE49-F238E27FC236}">
                <a16:creationId xmlns:a16="http://schemas.microsoft.com/office/drawing/2014/main" id="{D461DB62-DEF3-910C-CA34-70B8B645C6CD}"/>
              </a:ext>
            </a:extLst>
          </p:cNvPr>
          <p:cNvGrpSpPr>
            <a:grpSpLocks/>
          </p:cNvGrpSpPr>
          <p:nvPr/>
        </p:nvGrpSpPr>
        <p:grpSpPr bwMode="auto">
          <a:xfrm>
            <a:off x="5898659" y="1595018"/>
            <a:ext cx="97951" cy="2038398"/>
            <a:chOff x="3037" y="1108"/>
            <a:chExt cx="68" cy="1416"/>
          </a:xfrm>
        </p:grpSpPr>
        <p:sp>
          <p:nvSpPr>
            <p:cNvPr id="51" name="AutoShape 49">
              <a:extLst>
                <a:ext uri="{FF2B5EF4-FFF2-40B4-BE49-F238E27FC236}">
                  <a16:creationId xmlns:a16="http://schemas.microsoft.com/office/drawing/2014/main" id="{6EAB00E0-285C-AA4B-8749-1007076BD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108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2" name="AutoShape 50">
              <a:extLst>
                <a:ext uri="{FF2B5EF4-FFF2-40B4-BE49-F238E27FC236}">
                  <a16:creationId xmlns:a16="http://schemas.microsoft.com/office/drawing/2014/main" id="{ABC4C802-D702-7548-8B05-C8DC21CFB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3" name="AutoShape 51">
              <a:extLst>
                <a:ext uri="{FF2B5EF4-FFF2-40B4-BE49-F238E27FC236}">
                  <a16:creationId xmlns:a16="http://schemas.microsoft.com/office/drawing/2014/main" id="{76DA45E3-7039-906D-AF7A-BF3739B61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2059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48A7F-026F-ABA6-4710-359B06B6D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ECE8E-1C72-6D8B-41A0-133CDB816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1634DE-0299-EF74-D69D-125631FD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B6A0B77-6AE2-8D01-6547-B6DB3E4D8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65" y="1132923"/>
            <a:ext cx="9811005" cy="3796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oscillation is an interference experiment (cf. double slit experiment)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56BA77-C5FD-0AB4-649A-8769CC74B0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Neutrino oscillation experiments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667B85CB-93E5-30E0-FA8E-14463D573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84" y="4069601"/>
            <a:ext cx="11281916" cy="7896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flavour eigenstates are super-position of Hamiltonian eigenstates </a:t>
            </a:r>
            <a:r>
              <a:rPr lang="en-GB" sz="24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GB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4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GB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in velocities cause quantum interference </a:t>
            </a:r>
          </a:p>
        </p:txBody>
      </p:sp>
    </p:spTree>
    <p:extLst>
      <p:ext uri="{BB962C8B-B14F-4D97-AF65-F5344CB8AC3E}">
        <p14:creationId xmlns:p14="http://schemas.microsoft.com/office/powerpoint/2010/main" val="879705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2838E-6 -1.88801E-6 L 0.12767 0.0011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5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2262E-6 -3.26238E-6 L 0.14869 -0.0009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7" grpId="0" animBg="1"/>
      <p:bldP spid="37" grpId="1" animBg="1"/>
      <p:bldP spid="36" grpId="0"/>
      <p:bldP spid="40" grpId="0"/>
      <p:bldP spid="42" grpId="0" animBg="1"/>
      <p:bldP spid="4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F39B2-9D5E-A056-64AC-E22B736B2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>
            <a:extLst>
              <a:ext uri="{FF2B5EF4-FFF2-40B4-BE49-F238E27FC236}">
                <a16:creationId xmlns:a16="http://schemas.microsoft.com/office/drawing/2014/main" id="{0C3B5CAB-D98D-9563-3899-28DE0FB84342}"/>
              </a:ext>
            </a:extLst>
          </p:cNvPr>
          <p:cNvGrpSpPr>
            <a:grpSpLocks/>
          </p:cNvGrpSpPr>
          <p:nvPr/>
        </p:nvGrpSpPr>
        <p:grpSpPr bwMode="auto">
          <a:xfrm>
            <a:off x="3493101" y="2261532"/>
            <a:ext cx="2447330" cy="693861"/>
            <a:chOff x="1367" y="1571"/>
            <a:chExt cx="1699" cy="482"/>
          </a:xfrm>
        </p:grpSpPr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E0822F56-68B4-8D94-182F-7478463C43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7" y="1571"/>
              <a:ext cx="1699" cy="1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Line 10">
              <a:extLst>
                <a:ext uri="{FF2B5EF4-FFF2-40B4-BE49-F238E27FC236}">
                  <a16:creationId xmlns:a16="http://schemas.microsoft.com/office/drawing/2014/main" id="{C602F770-A858-57F0-68FA-426089411D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7" y="1571"/>
              <a:ext cx="1693" cy="482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2" name="Oval 11">
            <a:extLst>
              <a:ext uri="{FF2B5EF4-FFF2-40B4-BE49-F238E27FC236}">
                <a16:creationId xmlns:a16="http://schemas.microsoft.com/office/drawing/2014/main" id="{8932AFB6-0580-C615-11E2-DC9F25CE1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7284" y="2137727"/>
            <a:ext cx="185819" cy="204416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083D3C87-FDCB-3508-CBA0-88D118E82F31}"/>
              </a:ext>
            </a:extLst>
          </p:cNvPr>
          <p:cNvGrpSpPr>
            <a:grpSpLocks/>
          </p:cNvGrpSpPr>
          <p:nvPr/>
        </p:nvGrpSpPr>
        <p:grpSpPr bwMode="auto">
          <a:xfrm>
            <a:off x="5960599" y="2274487"/>
            <a:ext cx="2473259" cy="682345"/>
            <a:chOff x="3080" y="1571"/>
            <a:chExt cx="1717" cy="474"/>
          </a:xfrm>
        </p:grpSpPr>
        <p:sp>
          <p:nvSpPr>
            <p:cNvPr id="24" name="Line 13">
              <a:extLst>
                <a:ext uri="{FF2B5EF4-FFF2-40B4-BE49-F238E27FC236}">
                  <a16:creationId xmlns:a16="http://schemas.microsoft.com/office/drawing/2014/main" id="{1896E0E1-F241-3496-58E0-EDD433E5C8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0" y="1571"/>
              <a:ext cx="1709" cy="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14">
              <a:extLst>
                <a:ext uri="{FF2B5EF4-FFF2-40B4-BE49-F238E27FC236}">
                  <a16:creationId xmlns:a16="http://schemas.microsoft.com/office/drawing/2014/main" id="{7C705B36-1F99-F785-1115-B51EB9E3BE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5" y="1657"/>
              <a:ext cx="1712" cy="3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6" name="Freeform 15">
            <a:extLst>
              <a:ext uri="{FF2B5EF4-FFF2-40B4-BE49-F238E27FC236}">
                <a16:creationId xmlns:a16="http://schemas.microsoft.com/office/drawing/2014/main" id="{C5367A72-ACB1-BF15-A44B-0CB90EF5DA40}"/>
              </a:ext>
            </a:extLst>
          </p:cNvPr>
          <p:cNvSpPr>
            <a:spLocks noChangeArrowheads="1"/>
          </p:cNvSpPr>
          <p:nvPr/>
        </p:nvSpPr>
        <p:spPr bwMode="auto">
          <a:xfrm rot="21441928">
            <a:off x="8373710" y="1489025"/>
            <a:ext cx="609311" cy="1892568"/>
          </a:xfrm>
          <a:custGeom>
            <a:avLst/>
            <a:gdLst/>
            <a:ahLst/>
            <a:cxnLst>
              <a:cxn ang="0">
                <a:pos x="296" y="0"/>
              </a:cxn>
              <a:cxn ang="0">
                <a:pos x="1095" y="627"/>
              </a:cxn>
              <a:cxn ang="0">
                <a:pos x="729" y="1461"/>
              </a:cxn>
              <a:cxn ang="0">
                <a:pos x="562" y="2364"/>
              </a:cxn>
              <a:cxn ang="0">
                <a:pos x="1361" y="2955"/>
              </a:cxn>
              <a:cxn ang="0">
                <a:pos x="528" y="3547"/>
              </a:cxn>
              <a:cxn ang="0">
                <a:pos x="662" y="4381"/>
              </a:cxn>
              <a:cxn ang="0">
                <a:pos x="1162" y="5284"/>
              </a:cxn>
              <a:cxn ang="0">
                <a:pos x="162" y="5910"/>
              </a:cxn>
              <a:cxn ang="0">
                <a:pos x="129" y="6050"/>
              </a:cxn>
            </a:cxnLst>
            <a:rect l="0" t="0" r="r" b="b"/>
            <a:pathLst>
              <a:path w="1866" h="6051">
                <a:moveTo>
                  <a:pt x="296" y="0"/>
                </a:moveTo>
                <a:cubicBezTo>
                  <a:pt x="283" y="477"/>
                  <a:pt x="795" y="504"/>
                  <a:pt x="1095" y="627"/>
                </a:cubicBezTo>
                <a:cubicBezTo>
                  <a:pt x="1865" y="939"/>
                  <a:pt x="1014" y="1382"/>
                  <a:pt x="729" y="1461"/>
                </a:cubicBezTo>
                <a:cubicBezTo>
                  <a:pt x="359" y="1563"/>
                  <a:pt x="0" y="2158"/>
                  <a:pt x="562" y="2364"/>
                </a:cubicBezTo>
                <a:cubicBezTo>
                  <a:pt x="861" y="2474"/>
                  <a:pt x="1385" y="2449"/>
                  <a:pt x="1361" y="2955"/>
                </a:cubicBezTo>
                <a:cubicBezTo>
                  <a:pt x="1339" y="3447"/>
                  <a:pt x="843" y="3445"/>
                  <a:pt x="528" y="3547"/>
                </a:cubicBezTo>
                <a:cubicBezTo>
                  <a:pt x="75" y="3694"/>
                  <a:pt x="134" y="4361"/>
                  <a:pt x="662" y="4381"/>
                </a:cubicBezTo>
                <a:cubicBezTo>
                  <a:pt x="975" y="4393"/>
                  <a:pt x="1576" y="4945"/>
                  <a:pt x="1162" y="5284"/>
                </a:cubicBezTo>
                <a:cubicBezTo>
                  <a:pt x="856" y="5535"/>
                  <a:pt x="474" y="5667"/>
                  <a:pt x="162" y="5910"/>
                </a:cubicBezTo>
                <a:lnTo>
                  <a:pt x="129" y="6050"/>
                </a:lnTo>
              </a:path>
            </a:pathLst>
          </a:custGeom>
          <a:noFill/>
          <a:ln w="36720">
            <a:solidFill>
              <a:srgbClr val="F79646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27" name="Line 16">
            <a:extLst>
              <a:ext uri="{FF2B5EF4-FFF2-40B4-BE49-F238E27FC236}">
                <a16:creationId xmlns:a16="http://schemas.microsoft.com/office/drawing/2014/main" id="{CAAA1DD6-02C2-F40D-4489-F3B613C32C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22336" y="1478415"/>
            <a:ext cx="10083" cy="2401164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aphicFrame>
        <p:nvGraphicFramePr>
          <p:cNvPr id="28" name="Object 17">
            <a:extLst>
              <a:ext uri="{FF2B5EF4-FFF2-40B4-BE49-F238E27FC236}">
                <a16:creationId xmlns:a16="http://schemas.microsoft.com/office/drawing/2014/main" id="{17AEB789-72AA-E164-8C4E-89A5C3CF3D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23145" y="2867580"/>
          <a:ext cx="41774" cy="200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76200" imgH="355600" progId="">
                  <p:embed/>
                </p:oleObj>
              </mc:Choice>
              <mc:Fallback>
                <p:oleObj r:id="rId2" imgW="76200" imgH="355600" progId="">
                  <p:embed/>
                  <p:pic>
                    <p:nvPicPr>
                      <p:cNvPr id="2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3145" y="2867580"/>
                        <a:ext cx="41774" cy="2000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18">
            <a:extLst>
              <a:ext uri="{FF2B5EF4-FFF2-40B4-BE49-F238E27FC236}">
                <a16:creationId xmlns:a16="http://schemas.microsoft.com/office/drawing/2014/main" id="{F794549E-9E84-6AB6-80D6-E26060A45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301" y="1855576"/>
            <a:ext cx="344268" cy="342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0" name="Text Box 19">
            <a:extLst>
              <a:ext uri="{FF2B5EF4-FFF2-40B4-BE49-F238E27FC236}">
                <a16:creationId xmlns:a16="http://schemas.microsoft.com/office/drawing/2014/main" id="{654DEC5C-48A9-C337-AC7A-66677C244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3953" y="1538739"/>
            <a:ext cx="344269" cy="1747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ea typeface="Symbols"/>
                <a:cs typeface="Symbols"/>
              </a:rPr>
              <a:t>e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200" baseline="-25000" dirty="0">
              <a:ea typeface="Symbols"/>
              <a:cs typeface="Symbols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ea typeface="Symbols"/>
                <a:cs typeface="Symbols"/>
              </a:rPr>
              <a:t>e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200" dirty="0">
              <a:ea typeface="Symbols"/>
              <a:cs typeface="Symbols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ea typeface="Symbols"/>
                <a:cs typeface="Symbols"/>
              </a:rPr>
              <a:t>e</a:t>
            </a:r>
          </a:p>
        </p:txBody>
      </p:sp>
      <p:grpSp>
        <p:nvGrpSpPr>
          <p:cNvPr id="31" name="Group 20">
            <a:extLst>
              <a:ext uri="{FF2B5EF4-FFF2-40B4-BE49-F238E27FC236}">
                <a16:creationId xmlns:a16="http://schemas.microsoft.com/office/drawing/2014/main" id="{E09573D7-0204-C254-9AFC-1965E69E73A8}"/>
              </a:ext>
            </a:extLst>
          </p:cNvPr>
          <p:cNvGrpSpPr>
            <a:grpSpLocks/>
          </p:cNvGrpSpPr>
          <p:nvPr/>
        </p:nvGrpSpPr>
        <p:grpSpPr bwMode="auto">
          <a:xfrm>
            <a:off x="5545750" y="1832546"/>
            <a:ext cx="344269" cy="964496"/>
            <a:chOff x="2792" y="1273"/>
            <a:chExt cx="239" cy="670"/>
          </a:xfrm>
        </p:grpSpPr>
        <p:sp>
          <p:nvSpPr>
            <p:cNvPr id="32" name="Text Box 21">
              <a:extLst>
                <a:ext uri="{FF2B5EF4-FFF2-40B4-BE49-F238E27FC236}">
                  <a16:creationId xmlns:a16="http://schemas.microsoft.com/office/drawing/2014/main" id="{C66AD9CB-18E6-2E99-19FA-1DB7B7C613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2" y="1273"/>
              <a:ext cx="239" cy="2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1</a:t>
              </a:r>
              <a:endParaRPr lang="en-GB" sz="2200" dirty="0">
                <a:ea typeface="Symbols"/>
                <a:cs typeface="Symbols"/>
              </a:endParaRP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B1575E46-A459-C14A-99FB-70F4C22F86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2" y="1703"/>
              <a:ext cx="239" cy="2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2</a:t>
              </a:r>
              <a:endParaRPr lang="en-GB" sz="2200" dirty="0">
                <a:ea typeface="Symbols"/>
                <a:cs typeface="Symbols"/>
              </a:endParaRPr>
            </a:p>
          </p:txBody>
        </p:sp>
      </p:grpSp>
      <p:sp>
        <p:nvSpPr>
          <p:cNvPr id="34" name="Text Box 23">
            <a:extLst>
              <a:ext uri="{FF2B5EF4-FFF2-40B4-BE49-F238E27FC236}">
                <a16:creationId xmlns:a16="http://schemas.microsoft.com/office/drawing/2014/main" id="{7BD9455E-0796-E189-3F8A-BC2F6152C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841" y="1786478"/>
            <a:ext cx="550253" cy="345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m1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5" name="Text Box 24">
            <a:extLst>
              <a:ext uri="{FF2B5EF4-FFF2-40B4-BE49-F238E27FC236}">
                <a16:creationId xmlns:a16="http://schemas.microsoft.com/office/drawing/2014/main" id="{277E5275-4732-594B-FB72-B8BB4B56A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488" y="1900204"/>
            <a:ext cx="550253" cy="345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ea typeface="Symbols"/>
                <a:cs typeface="Symbols"/>
              </a:rPr>
              <a:t>e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1</a:t>
            </a:r>
            <a:r>
              <a:rPr lang="en-GB" sz="2200" baseline="30000" dirty="0">
                <a:latin typeface="Symbol" pitchFamily="18" charset="2"/>
                <a:ea typeface="Symbols"/>
                <a:cs typeface="Symbols"/>
              </a:rPr>
              <a:t>*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9B0BD63E-58C8-9FCC-5F9B-7536599621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48552" y="3958753"/>
            <a:ext cx="2793039" cy="1440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38" name="Text Box 43">
            <a:extLst>
              <a:ext uri="{FF2B5EF4-FFF2-40B4-BE49-F238E27FC236}">
                <a16:creationId xmlns:a16="http://schemas.microsoft.com/office/drawing/2014/main" id="{83064EB6-CB96-59BD-44E4-75530D220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515" y="3089271"/>
            <a:ext cx="344268" cy="348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Arial Unicode MS" pitchFamily="34" charset="-128"/>
                <a:ea typeface="Arial Unicode MS" pitchFamily="34" charset="-128"/>
                <a:cs typeface="Symbols"/>
              </a:rPr>
              <a:t>e</a:t>
            </a:r>
            <a:endParaRPr lang="en-GB" sz="2200" dirty="0">
              <a:latin typeface="Arial Unicode MS" pitchFamily="34" charset="-128"/>
              <a:ea typeface="Arial Unicode MS" pitchFamily="34" charset="-128"/>
              <a:cs typeface="Symbols"/>
            </a:endParaRPr>
          </a:p>
        </p:txBody>
      </p:sp>
      <p:grpSp>
        <p:nvGrpSpPr>
          <p:cNvPr id="39" name="Group 44">
            <a:extLst>
              <a:ext uri="{FF2B5EF4-FFF2-40B4-BE49-F238E27FC236}">
                <a16:creationId xmlns:a16="http://schemas.microsoft.com/office/drawing/2014/main" id="{6B23E44C-13C6-2624-A9E6-E59AF7C9C239}"/>
              </a:ext>
            </a:extLst>
          </p:cNvPr>
          <p:cNvGrpSpPr>
            <a:grpSpLocks/>
          </p:cNvGrpSpPr>
          <p:nvPr/>
        </p:nvGrpSpPr>
        <p:grpSpPr bwMode="auto">
          <a:xfrm>
            <a:off x="3888628" y="3462113"/>
            <a:ext cx="759119" cy="499523"/>
            <a:chOff x="1590" y="3061"/>
            <a:chExt cx="527" cy="347"/>
          </a:xfrm>
        </p:grpSpPr>
        <p:sp>
          <p:nvSpPr>
            <p:cNvPr id="40" name="Freeform 45">
              <a:extLst>
                <a:ext uri="{FF2B5EF4-FFF2-40B4-BE49-F238E27FC236}">
                  <a16:creationId xmlns:a16="http://schemas.microsoft.com/office/drawing/2014/main" id="{B8FB54EE-0DB0-9576-9B1F-99BD6A478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" y="3061"/>
              <a:ext cx="524" cy="347"/>
            </a:xfrm>
            <a:custGeom>
              <a:avLst/>
              <a:gdLst/>
              <a:ahLst/>
              <a:cxnLst>
                <a:cxn ang="0">
                  <a:pos x="0" y="347"/>
                </a:cxn>
                <a:cxn ang="0">
                  <a:pos x="145" y="207"/>
                </a:cxn>
                <a:cxn ang="0">
                  <a:pos x="350" y="94"/>
                </a:cxn>
                <a:cxn ang="0">
                  <a:pos x="492" y="320"/>
                </a:cxn>
                <a:cxn ang="0">
                  <a:pos x="524" y="328"/>
                </a:cxn>
              </a:cxnLst>
              <a:rect l="0" t="0" r="r" b="b"/>
              <a:pathLst>
                <a:path w="524" h="347">
                  <a:moveTo>
                    <a:pt x="0" y="347"/>
                  </a:moveTo>
                  <a:cubicBezTo>
                    <a:pt x="31" y="342"/>
                    <a:pt x="141" y="327"/>
                    <a:pt x="145" y="207"/>
                  </a:cubicBezTo>
                  <a:cubicBezTo>
                    <a:pt x="148" y="136"/>
                    <a:pt x="273" y="0"/>
                    <a:pt x="350" y="94"/>
                  </a:cubicBezTo>
                  <a:cubicBezTo>
                    <a:pt x="407" y="163"/>
                    <a:pt x="437" y="250"/>
                    <a:pt x="492" y="320"/>
                  </a:cubicBezTo>
                  <a:lnTo>
                    <a:pt x="524" y="328"/>
                  </a:lnTo>
                </a:path>
              </a:pathLst>
            </a:custGeom>
            <a:noFill/>
            <a:ln w="36720" cap="flat" cmpd="sng">
              <a:solidFill>
                <a:srgbClr val="F79646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Line 46">
              <a:extLst>
                <a:ext uri="{FF2B5EF4-FFF2-40B4-BE49-F238E27FC236}">
                  <a16:creationId xmlns:a16="http://schemas.microsoft.com/office/drawing/2014/main" id="{33040A8F-40A7-AF92-D3DA-6536CD7E25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0" y="3117"/>
              <a:ext cx="2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2" name="Group 48">
            <a:extLst>
              <a:ext uri="{FF2B5EF4-FFF2-40B4-BE49-F238E27FC236}">
                <a16:creationId xmlns:a16="http://schemas.microsoft.com/office/drawing/2014/main" id="{2EDA1861-429C-6CD1-EB18-32AFB29F4562}"/>
              </a:ext>
            </a:extLst>
          </p:cNvPr>
          <p:cNvGrpSpPr>
            <a:grpSpLocks/>
          </p:cNvGrpSpPr>
          <p:nvPr/>
        </p:nvGrpSpPr>
        <p:grpSpPr bwMode="auto">
          <a:xfrm>
            <a:off x="5898659" y="1595018"/>
            <a:ext cx="97951" cy="2038398"/>
            <a:chOff x="3037" y="1108"/>
            <a:chExt cx="68" cy="1416"/>
          </a:xfrm>
        </p:grpSpPr>
        <p:sp>
          <p:nvSpPr>
            <p:cNvPr id="43" name="AutoShape 49">
              <a:extLst>
                <a:ext uri="{FF2B5EF4-FFF2-40B4-BE49-F238E27FC236}">
                  <a16:creationId xmlns:a16="http://schemas.microsoft.com/office/drawing/2014/main" id="{5B83B88E-60F6-77FC-F266-6FD90C8B4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108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AutoShape 50">
              <a:extLst>
                <a:ext uri="{FF2B5EF4-FFF2-40B4-BE49-F238E27FC236}">
                  <a16:creationId xmlns:a16="http://schemas.microsoft.com/office/drawing/2014/main" id="{E05F0005-4E74-20EC-C57B-8EA77FD85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" name="AutoShape 51">
              <a:extLst>
                <a:ext uri="{FF2B5EF4-FFF2-40B4-BE49-F238E27FC236}">
                  <a16:creationId xmlns:a16="http://schemas.microsoft.com/office/drawing/2014/main" id="{E242A1B4-6AAA-DF45-0FED-8BABC4456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2059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71" name="Group 37">
            <a:extLst>
              <a:ext uri="{FF2B5EF4-FFF2-40B4-BE49-F238E27FC236}">
                <a16:creationId xmlns:a16="http://schemas.microsoft.com/office/drawing/2014/main" id="{089B67E4-05D0-DF41-B299-A3FD09541C96}"/>
              </a:ext>
            </a:extLst>
          </p:cNvPr>
          <p:cNvGrpSpPr>
            <a:grpSpLocks/>
          </p:cNvGrpSpPr>
          <p:nvPr/>
        </p:nvGrpSpPr>
        <p:grpSpPr bwMode="auto">
          <a:xfrm>
            <a:off x="2581293" y="3095029"/>
            <a:ext cx="759120" cy="872365"/>
            <a:chOff x="734" y="2806"/>
            <a:chExt cx="527" cy="606"/>
          </a:xfrm>
        </p:grpSpPr>
        <p:sp>
          <p:nvSpPr>
            <p:cNvPr id="72" name="Text Box 38">
              <a:extLst>
                <a:ext uri="{FF2B5EF4-FFF2-40B4-BE49-F238E27FC236}">
                  <a16:creationId xmlns:a16="http://schemas.microsoft.com/office/drawing/2014/main" id="{EFC19BB8-D220-E826-E85B-46D56E6AF0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" y="2806"/>
              <a:ext cx="239" cy="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latin typeface="Symbol" pitchFamily="18" charset="2"/>
                  <a:ea typeface="Symbols"/>
                  <a:cs typeface="Symbols"/>
                </a:rPr>
                <a:t>m</a:t>
              </a:r>
              <a:endParaRPr lang="en-GB" sz="2200" dirty="0">
                <a:latin typeface="Symbol" pitchFamily="18" charset="2"/>
                <a:ea typeface="Symbols"/>
                <a:cs typeface="Symbols"/>
              </a:endParaRPr>
            </a:p>
          </p:txBody>
        </p:sp>
        <p:grpSp>
          <p:nvGrpSpPr>
            <p:cNvPr id="73" name="Group 39">
              <a:extLst>
                <a:ext uri="{FF2B5EF4-FFF2-40B4-BE49-F238E27FC236}">
                  <a16:creationId xmlns:a16="http://schemas.microsoft.com/office/drawing/2014/main" id="{445DADB0-51D4-D302-E61F-82C9395B2E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" y="3065"/>
              <a:ext cx="527" cy="347"/>
              <a:chOff x="1590" y="3061"/>
              <a:chExt cx="527" cy="347"/>
            </a:xfrm>
          </p:grpSpPr>
          <p:sp>
            <p:nvSpPr>
              <p:cNvPr id="74" name="Freeform 40">
                <a:extLst>
                  <a:ext uri="{FF2B5EF4-FFF2-40B4-BE49-F238E27FC236}">
                    <a16:creationId xmlns:a16="http://schemas.microsoft.com/office/drawing/2014/main" id="{89084355-7D95-9BE9-4A02-27EA19600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F7964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5" name="Line 41">
                <a:extLst>
                  <a:ext uri="{FF2B5EF4-FFF2-40B4-BE49-F238E27FC236}">
                    <a16:creationId xmlns:a16="http://schemas.microsoft.com/office/drawing/2014/main" id="{2BA5D3C8-C39F-3B64-F93C-2E6DD69C3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50" name="Text Box 3">
            <a:extLst>
              <a:ext uri="{FF2B5EF4-FFF2-40B4-BE49-F238E27FC236}">
                <a16:creationId xmlns:a16="http://schemas.microsoft.com/office/drawing/2014/main" id="{D101D5E2-D1A7-39CE-4744-05830E83F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65" y="1132923"/>
            <a:ext cx="9811005" cy="3796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oscillation is an interference experiment (cf. double slit experiment) </a:t>
            </a:r>
          </a:p>
        </p:txBody>
      </p:sp>
      <p:sp>
        <p:nvSpPr>
          <p:cNvPr id="51" name="Text Box 3">
            <a:extLst>
              <a:ext uri="{FF2B5EF4-FFF2-40B4-BE49-F238E27FC236}">
                <a16:creationId xmlns:a16="http://schemas.microsoft.com/office/drawing/2014/main" id="{36203DBD-49D8-82F7-BD89-33286B663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84" y="4069601"/>
            <a:ext cx="11281916" cy="11996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flavour eigenstates are super-position of Hamiltonian eigenstates </a:t>
            </a:r>
            <a:r>
              <a:rPr lang="en-GB" sz="24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GB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4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GB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in velocities cause quantum interference 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detection may be different flavour (neutrino oscillations)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57B54E-37DA-13A8-2850-60534B3C5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1AF3B-F782-8755-0D91-B29722F8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5ADFC6-FBA2-EE71-C997-0512F346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D9CC78-E147-AD51-B89D-AF921A6CB3D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Neutrino oscillation experiments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21456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B3985-2878-8E9D-DAB1-8A6A80E6F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>
            <a:extLst>
              <a:ext uri="{FF2B5EF4-FFF2-40B4-BE49-F238E27FC236}">
                <a16:creationId xmlns:a16="http://schemas.microsoft.com/office/drawing/2014/main" id="{BB7E7FBC-05AE-B38B-3409-25BD826E977A}"/>
              </a:ext>
            </a:extLst>
          </p:cNvPr>
          <p:cNvGrpSpPr>
            <a:grpSpLocks/>
          </p:cNvGrpSpPr>
          <p:nvPr/>
        </p:nvGrpSpPr>
        <p:grpSpPr bwMode="auto">
          <a:xfrm>
            <a:off x="3493101" y="2261532"/>
            <a:ext cx="2447330" cy="693861"/>
            <a:chOff x="1367" y="1571"/>
            <a:chExt cx="1699" cy="482"/>
          </a:xfrm>
        </p:grpSpPr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6A110877-366F-B368-121B-7529100BE7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7" y="1571"/>
              <a:ext cx="1699" cy="1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Line 10">
              <a:extLst>
                <a:ext uri="{FF2B5EF4-FFF2-40B4-BE49-F238E27FC236}">
                  <a16:creationId xmlns:a16="http://schemas.microsoft.com/office/drawing/2014/main" id="{5D6AC5E1-6AF7-E325-CD45-EA07B42704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7" y="1571"/>
              <a:ext cx="1693" cy="482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2" name="Oval 11">
            <a:extLst>
              <a:ext uri="{FF2B5EF4-FFF2-40B4-BE49-F238E27FC236}">
                <a16:creationId xmlns:a16="http://schemas.microsoft.com/office/drawing/2014/main" id="{726CD55A-5AAE-4E6A-5964-C674A389E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7284" y="2137727"/>
            <a:ext cx="185819" cy="204416"/>
          </a:xfrm>
          <a:prstGeom prst="ellipse">
            <a:avLst/>
          </a:prstGeom>
          <a:solidFill>
            <a:srgbClr val="CC99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grpSp>
        <p:nvGrpSpPr>
          <p:cNvPr id="23" name="Group 12">
            <a:extLst>
              <a:ext uri="{FF2B5EF4-FFF2-40B4-BE49-F238E27FC236}">
                <a16:creationId xmlns:a16="http://schemas.microsoft.com/office/drawing/2014/main" id="{E5EF151D-1E13-6A15-F236-8FE3CE39ECDE}"/>
              </a:ext>
            </a:extLst>
          </p:cNvPr>
          <p:cNvGrpSpPr>
            <a:grpSpLocks/>
          </p:cNvGrpSpPr>
          <p:nvPr/>
        </p:nvGrpSpPr>
        <p:grpSpPr bwMode="auto">
          <a:xfrm>
            <a:off x="5960599" y="2274487"/>
            <a:ext cx="2473259" cy="682345"/>
            <a:chOff x="3080" y="1571"/>
            <a:chExt cx="1717" cy="474"/>
          </a:xfrm>
        </p:grpSpPr>
        <p:sp>
          <p:nvSpPr>
            <p:cNvPr id="24" name="Line 13">
              <a:extLst>
                <a:ext uri="{FF2B5EF4-FFF2-40B4-BE49-F238E27FC236}">
                  <a16:creationId xmlns:a16="http://schemas.microsoft.com/office/drawing/2014/main" id="{F7463ED3-7B73-EB88-6C5F-5179D39619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0" y="1571"/>
              <a:ext cx="1709" cy="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Line 14">
              <a:extLst>
                <a:ext uri="{FF2B5EF4-FFF2-40B4-BE49-F238E27FC236}">
                  <a16:creationId xmlns:a16="http://schemas.microsoft.com/office/drawing/2014/main" id="{729C2EA2-D27B-3933-6682-2B7D574395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5" y="1657"/>
              <a:ext cx="1712" cy="388"/>
            </a:xfrm>
            <a:prstGeom prst="line">
              <a:avLst/>
            </a:prstGeom>
            <a:noFill/>
            <a:ln w="3672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6" name="Freeform 15">
            <a:extLst>
              <a:ext uri="{FF2B5EF4-FFF2-40B4-BE49-F238E27FC236}">
                <a16:creationId xmlns:a16="http://schemas.microsoft.com/office/drawing/2014/main" id="{D3AE02ED-B948-84DB-43C3-B4888686A009}"/>
              </a:ext>
            </a:extLst>
          </p:cNvPr>
          <p:cNvSpPr>
            <a:spLocks noChangeArrowheads="1"/>
          </p:cNvSpPr>
          <p:nvPr/>
        </p:nvSpPr>
        <p:spPr bwMode="auto">
          <a:xfrm rot="21441928">
            <a:off x="8373710" y="1489025"/>
            <a:ext cx="609311" cy="1892568"/>
          </a:xfrm>
          <a:custGeom>
            <a:avLst/>
            <a:gdLst/>
            <a:ahLst/>
            <a:cxnLst>
              <a:cxn ang="0">
                <a:pos x="296" y="0"/>
              </a:cxn>
              <a:cxn ang="0">
                <a:pos x="1095" y="627"/>
              </a:cxn>
              <a:cxn ang="0">
                <a:pos x="729" y="1461"/>
              </a:cxn>
              <a:cxn ang="0">
                <a:pos x="562" y="2364"/>
              </a:cxn>
              <a:cxn ang="0">
                <a:pos x="1361" y="2955"/>
              </a:cxn>
              <a:cxn ang="0">
                <a:pos x="528" y="3547"/>
              </a:cxn>
              <a:cxn ang="0">
                <a:pos x="662" y="4381"/>
              </a:cxn>
              <a:cxn ang="0">
                <a:pos x="1162" y="5284"/>
              </a:cxn>
              <a:cxn ang="0">
                <a:pos x="162" y="5910"/>
              </a:cxn>
              <a:cxn ang="0">
                <a:pos x="129" y="6050"/>
              </a:cxn>
            </a:cxnLst>
            <a:rect l="0" t="0" r="r" b="b"/>
            <a:pathLst>
              <a:path w="1866" h="6051">
                <a:moveTo>
                  <a:pt x="296" y="0"/>
                </a:moveTo>
                <a:cubicBezTo>
                  <a:pt x="283" y="477"/>
                  <a:pt x="795" y="504"/>
                  <a:pt x="1095" y="627"/>
                </a:cubicBezTo>
                <a:cubicBezTo>
                  <a:pt x="1865" y="939"/>
                  <a:pt x="1014" y="1382"/>
                  <a:pt x="729" y="1461"/>
                </a:cubicBezTo>
                <a:cubicBezTo>
                  <a:pt x="359" y="1563"/>
                  <a:pt x="0" y="2158"/>
                  <a:pt x="562" y="2364"/>
                </a:cubicBezTo>
                <a:cubicBezTo>
                  <a:pt x="861" y="2474"/>
                  <a:pt x="1385" y="2449"/>
                  <a:pt x="1361" y="2955"/>
                </a:cubicBezTo>
                <a:cubicBezTo>
                  <a:pt x="1339" y="3447"/>
                  <a:pt x="843" y="3445"/>
                  <a:pt x="528" y="3547"/>
                </a:cubicBezTo>
                <a:cubicBezTo>
                  <a:pt x="75" y="3694"/>
                  <a:pt x="134" y="4361"/>
                  <a:pt x="662" y="4381"/>
                </a:cubicBezTo>
                <a:cubicBezTo>
                  <a:pt x="975" y="4393"/>
                  <a:pt x="1576" y="4945"/>
                  <a:pt x="1162" y="5284"/>
                </a:cubicBezTo>
                <a:cubicBezTo>
                  <a:pt x="856" y="5535"/>
                  <a:pt x="474" y="5667"/>
                  <a:pt x="162" y="5910"/>
                </a:cubicBezTo>
                <a:lnTo>
                  <a:pt x="129" y="6050"/>
                </a:lnTo>
              </a:path>
            </a:pathLst>
          </a:custGeom>
          <a:noFill/>
          <a:ln w="36720">
            <a:solidFill>
              <a:srgbClr val="F79646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27" name="Line 16">
            <a:extLst>
              <a:ext uri="{FF2B5EF4-FFF2-40B4-BE49-F238E27FC236}">
                <a16:creationId xmlns:a16="http://schemas.microsoft.com/office/drawing/2014/main" id="{C9812ED3-7A3F-55B8-4CFF-D04D5F6349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22336" y="1478415"/>
            <a:ext cx="10083" cy="2401164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aphicFrame>
        <p:nvGraphicFramePr>
          <p:cNvPr id="28" name="Object 17">
            <a:extLst>
              <a:ext uri="{FF2B5EF4-FFF2-40B4-BE49-F238E27FC236}">
                <a16:creationId xmlns:a16="http://schemas.microsoft.com/office/drawing/2014/main" id="{612142DA-7672-8F4F-9FBC-482614C05F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23145" y="2867580"/>
          <a:ext cx="41774" cy="200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76200" imgH="355600" progId="">
                  <p:embed/>
                </p:oleObj>
              </mc:Choice>
              <mc:Fallback>
                <p:oleObj r:id="rId2" imgW="76200" imgH="355600" progId="">
                  <p:embed/>
                  <p:pic>
                    <p:nvPicPr>
                      <p:cNvPr id="28" name="Object 17">
                        <a:extLst>
                          <a:ext uri="{FF2B5EF4-FFF2-40B4-BE49-F238E27FC236}">
                            <a16:creationId xmlns:a16="http://schemas.microsoft.com/office/drawing/2014/main" id="{17AEB789-72AA-E164-8C4E-89A5C3CF3D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3145" y="2867580"/>
                        <a:ext cx="41774" cy="2000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18">
            <a:extLst>
              <a:ext uri="{FF2B5EF4-FFF2-40B4-BE49-F238E27FC236}">
                <a16:creationId xmlns:a16="http://schemas.microsoft.com/office/drawing/2014/main" id="{3FF8CC11-84C6-57F0-AEB5-FE0651AC6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301" y="1855576"/>
            <a:ext cx="344268" cy="342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0" name="Text Box 19">
            <a:extLst>
              <a:ext uri="{FF2B5EF4-FFF2-40B4-BE49-F238E27FC236}">
                <a16:creationId xmlns:a16="http://schemas.microsoft.com/office/drawing/2014/main" id="{2B1141CB-C84C-2D64-2C81-FDFE82502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3953" y="1538739"/>
            <a:ext cx="344269" cy="1747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ea typeface="Symbols"/>
                <a:cs typeface="Symbols"/>
              </a:rPr>
              <a:t>e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200" baseline="-25000" dirty="0">
              <a:ea typeface="Symbols"/>
              <a:cs typeface="Symbols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ea typeface="Symbols"/>
                <a:cs typeface="Symbols"/>
              </a:rPr>
              <a:t>e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endParaRPr lang="en-GB" sz="2200" dirty="0">
              <a:ea typeface="Symbols"/>
              <a:cs typeface="Symbols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ea typeface="Symbols"/>
                <a:cs typeface="Symbols"/>
              </a:rPr>
              <a:t>e</a:t>
            </a:r>
          </a:p>
        </p:txBody>
      </p:sp>
      <p:grpSp>
        <p:nvGrpSpPr>
          <p:cNvPr id="31" name="Group 20">
            <a:extLst>
              <a:ext uri="{FF2B5EF4-FFF2-40B4-BE49-F238E27FC236}">
                <a16:creationId xmlns:a16="http://schemas.microsoft.com/office/drawing/2014/main" id="{4B39AA58-4608-45E9-FD4D-E037E9D6503B}"/>
              </a:ext>
            </a:extLst>
          </p:cNvPr>
          <p:cNvGrpSpPr>
            <a:grpSpLocks/>
          </p:cNvGrpSpPr>
          <p:nvPr/>
        </p:nvGrpSpPr>
        <p:grpSpPr bwMode="auto">
          <a:xfrm>
            <a:off x="5545750" y="1832546"/>
            <a:ext cx="344269" cy="964496"/>
            <a:chOff x="2792" y="1273"/>
            <a:chExt cx="239" cy="670"/>
          </a:xfrm>
        </p:grpSpPr>
        <p:sp>
          <p:nvSpPr>
            <p:cNvPr id="32" name="Text Box 21">
              <a:extLst>
                <a:ext uri="{FF2B5EF4-FFF2-40B4-BE49-F238E27FC236}">
                  <a16:creationId xmlns:a16="http://schemas.microsoft.com/office/drawing/2014/main" id="{E241A756-6C22-DB8C-D275-00F9127AF4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2" y="1273"/>
              <a:ext cx="239" cy="2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1</a:t>
              </a:r>
              <a:endParaRPr lang="en-GB" sz="2200" dirty="0">
                <a:ea typeface="Symbols"/>
                <a:cs typeface="Symbols"/>
              </a:endParaRP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9C8B414D-FB36-FA8E-1B9F-C2E5D1A1CB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2" y="1703"/>
              <a:ext cx="239" cy="2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ea typeface="Symbols"/>
                  <a:cs typeface="Symbols"/>
                </a:rPr>
                <a:t>2</a:t>
              </a:r>
              <a:endParaRPr lang="en-GB" sz="2200" dirty="0">
                <a:ea typeface="Symbols"/>
                <a:cs typeface="Symbols"/>
              </a:endParaRPr>
            </a:p>
          </p:txBody>
        </p:sp>
      </p:grpSp>
      <p:sp>
        <p:nvSpPr>
          <p:cNvPr id="34" name="Text Box 23">
            <a:extLst>
              <a:ext uri="{FF2B5EF4-FFF2-40B4-BE49-F238E27FC236}">
                <a16:creationId xmlns:a16="http://schemas.microsoft.com/office/drawing/2014/main" id="{379E35BD-BA42-F057-EFDC-7299F7AB2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841" y="1786478"/>
            <a:ext cx="550253" cy="345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m1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5" name="Text Box 24">
            <a:extLst>
              <a:ext uri="{FF2B5EF4-FFF2-40B4-BE49-F238E27FC236}">
                <a16:creationId xmlns:a16="http://schemas.microsoft.com/office/drawing/2014/main" id="{9EC40250-B727-E190-04E3-DABCDB71C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488" y="1900204"/>
            <a:ext cx="550253" cy="345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ea typeface="Symbols"/>
                <a:cs typeface="Symbols"/>
              </a:rPr>
              <a:t>U</a:t>
            </a:r>
            <a:r>
              <a:rPr lang="en-GB" sz="2200" baseline="-25000" dirty="0">
                <a:ea typeface="Symbols"/>
                <a:cs typeface="Symbols"/>
              </a:rPr>
              <a:t>e</a:t>
            </a:r>
            <a:r>
              <a:rPr lang="en-GB" sz="2200" baseline="-25000" dirty="0">
                <a:latin typeface="Symbol" pitchFamily="18" charset="2"/>
                <a:ea typeface="Symbols"/>
                <a:cs typeface="Symbols"/>
              </a:rPr>
              <a:t>1</a:t>
            </a:r>
            <a:r>
              <a:rPr lang="en-GB" sz="2200" baseline="30000" dirty="0">
                <a:latin typeface="Symbol" pitchFamily="18" charset="2"/>
                <a:ea typeface="Symbols"/>
                <a:cs typeface="Symbols"/>
              </a:rPr>
              <a:t>*</a:t>
            </a:r>
            <a:endParaRPr lang="en-GB" sz="2200" dirty="0">
              <a:latin typeface="Symbol" pitchFamily="18" charset="2"/>
              <a:ea typeface="Symbols"/>
              <a:cs typeface="Symbols"/>
            </a:endParaRP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75A7DC96-13C5-E1EA-2A86-DFEC38D978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48552" y="3958753"/>
            <a:ext cx="2793039" cy="1440"/>
          </a:xfrm>
          <a:prstGeom prst="line">
            <a:avLst/>
          </a:prstGeom>
          <a:noFill/>
          <a:ln w="36720">
            <a:solidFill>
              <a:srgbClr val="009900"/>
            </a:solidFill>
            <a:round/>
            <a:headEnd/>
            <a:tailEnd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38" name="Text Box 43">
            <a:extLst>
              <a:ext uri="{FF2B5EF4-FFF2-40B4-BE49-F238E27FC236}">
                <a16:creationId xmlns:a16="http://schemas.microsoft.com/office/drawing/2014/main" id="{6C8FDA11-CB6F-B2DC-7C88-425FE6716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515" y="3089271"/>
            <a:ext cx="344268" cy="348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200" dirty="0">
                <a:latin typeface="Symbol" pitchFamily="18" charset="2"/>
                <a:ea typeface="Symbols"/>
                <a:cs typeface="Symbols"/>
              </a:rPr>
              <a:t>n</a:t>
            </a:r>
            <a:r>
              <a:rPr lang="en-GB" sz="2200" baseline="-25000" dirty="0">
                <a:latin typeface="Arial Unicode MS" pitchFamily="34" charset="-128"/>
                <a:ea typeface="Arial Unicode MS" pitchFamily="34" charset="-128"/>
                <a:cs typeface="Symbols"/>
              </a:rPr>
              <a:t>e</a:t>
            </a:r>
            <a:endParaRPr lang="en-GB" sz="2200" dirty="0">
              <a:latin typeface="Arial Unicode MS" pitchFamily="34" charset="-128"/>
              <a:ea typeface="Arial Unicode MS" pitchFamily="34" charset="-128"/>
              <a:cs typeface="Symbols"/>
            </a:endParaRPr>
          </a:p>
        </p:txBody>
      </p:sp>
      <p:grpSp>
        <p:nvGrpSpPr>
          <p:cNvPr id="39" name="Group 44">
            <a:extLst>
              <a:ext uri="{FF2B5EF4-FFF2-40B4-BE49-F238E27FC236}">
                <a16:creationId xmlns:a16="http://schemas.microsoft.com/office/drawing/2014/main" id="{3E59BCEB-0DBB-79F6-99BA-AF01292B403C}"/>
              </a:ext>
            </a:extLst>
          </p:cNvPr>
          <p:cNvGrpSpPr>
            <a:grpSpLocks/>
          </p:cNvGrpSpPr>
          <p:nvPr/>
        </p:nvGrpSpPr>
        <p:grpSpPr bwMode="auto">
          <a:xfrm>
            <a:off x="3888628" y="3462113"/>
            <a:ext cx="759119" cy="499523"/>
            <a:chOff x="1590" y="3061"/>
            <a:chExt cx="527" cy="347"/>
          </a:xfrm>
        </p:grpSpPr>
        <p:sp>
          <p:nvSpPr>
            <p:cNvPr id="40" name="Freeform 45">
              <a:extLst>
                <a:ext uri="{FF2B5EF4-FFF2-40B4-BE49-F238E27FC236}">
                  <a16:creationId xmlns:a16="http://schemas.microsoft.com/office/drawing/2014/main" id="{0BD93BE0-1D1C-8D76-941D-A6F5D0AF1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" y="3061"/>
              <a:ext cx="524" cy="347"/>
            </a:xfrm>
            <a:custGeom>
              <a:avLst/>
              <a:gdLst/>
              <a:ahLst/>
              <a:cxnLst>
                <a:cxn ang="0">
                  <a:pos x="0" y="347"/>
                </a:cxn>
                <a:cxn ang="0">
                  <a:pos x="145" y="207"/>
                </a:cxn>
                <a:cxn ang="0">
                  <a:pos x="350" y="94"/>
                </a:cxn>
                <a:cxn ang="0">
                  <a:pos x="492" y="320"/>
                </a:cxn>
                <a:cxn ang="0">
                  <a:pos x="524" y="328"/>
                </a:cxn>
              </a:cxnLst>
              <a:rect l="0" t="0" r="r" b="b"/>
              <a:pathLst>
                <a:path w="524" h="347">
                  <a:moveTo>
                    <a:pt x="0" y="347"/>
                  </a:moveTo>
                  <a:cubicBezTo>
                    <a:pt x="31" y="342"/>
                    <a:pt x="141" y="327"/>
                    <a:pt x="145" y="207"/>
                  </a:cubicBezTo>
                  <a:cubicBezTo>
                    <a:pt x="148" y="136"/>
                    <a:pt x="273" y="0"/>
                    <a:pt x="350" y="94"/>
                  </a:cubicBezTo>
                  <a:cubicBezTo>
                    <a:pt x="407" y="163"/>
                    <a:pt x="437" y="250"/>
                    <a:pt x="492" y="320"/>
                  </a:cubicBezTo>
                  <a:lnTo>
                    <a:pt x="524" y="328"/>
                  </a:lnTo>
                </a:path>
              </a:pathLst>
            </a:custGeom>
            <a:noFill/>
            <a:ln w="36720" cap="flat" cmpd="sng">
              <a:solidFill>
                <a:srgbClr val="F79646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Line 46">
              <a:extLst>
                <a:ext uri="{FF2B5EF4-FFF2-40B4-BE49-F238E27FC236}">
                  <a16:creationId xmlns:a16="http://schemas.microsoft.com/office/drawing/2014/main" id="{D750FEF3-10E0-5592-184E-A870FFE108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0" y="3117"/>
              <a:ext cx="2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2" name="Group 48">
            <a:extLst>
              <a:ext uri="{FF2B5EF4-FFF2-40B4-BE49-F238E27FC236}">
                <a16:creationId xmlns:a16="http://schemas.microsoft.com/office/drawing/2014/main" id="{9169D44A-1F4C-99D3-CCF8-92E881D81BFA}"/>
              </a:ext>
            </a:extLst>
          </p:cNvPr>
          <p:cNvGrpSpPr>
            <a:grpSpLocks/>
          </p:cNvGrpSpPr>
          <p:nvPr/>
        </p:nvGrpSpPr>
        <p:grpSpPr bwMode="auto">
          <a:xfrm>
            <a:off x="5898659" y="1595018"/>
            <a:ext cx="97951" cy="2038398"/>
            <a:chOff x="3037" y="1108"/>
            <a:chExt cx="68" cy="1416"/>
          </a:xfrm>
        </p:grpSpPr>
        <p:sp>
          <p:nvSpPr>
            <p:cNvPr id="43" name="AutoShape 49">
              <a:extLst>
                <a:ext uri="{FF2B5EF4-FFF2-40B4-BE49-F238E27FC236}">
                  <a16:creationId xmlns:a16="http://schemas.microsoft.com/office/drawing/2014/main" id="{B6D9A590-F483-37E6-2150-413A43F34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108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AutoShape 50">
              <a:extLst>
                <a:ext uri="{FF2B5EF4-FFF2-40B4-BE49-F238E27FC236}">
                  <a16:creationId xmlns:a16="http://schemas.microsoft.com/office/drawing/2014/main" id="{C235AD0E-2762-1B37-123F-762C589FA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582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" name="AutoShape 51">
              <a:extLst>
                <a:ext uri="{FF2B5EF4-FFF2-40B4-BE49-F238E27FC236}">
                  <a16:creationId xmlns:a16="http://schemas.microsoft.com/office/drawing/2014/main" id="{1D634E3B-4EAA-E94C-58CF-ED81AEE49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2059"/>
              <a:ext cx="68" cy="465"/>
            </a:xfrm>
            <a:prstGeom prst="roundRect">
              <a:avLst>
                <a:gd name="adj" fmla="val 1468"/>
              </a:avLst>
            </a:prstGeom>
            <a:solidFill>
              <a:srgbClr val="0099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71" name="Group 37">
            <a:extLst>
              <a:ext uri="{FF2B5EF4-FFF2-40B4-BE49-F238E27FC236}">
                <a16:creationId xmlns:a16="http://schemas.microsoft.com/office/drawing/2014/main" id="{8F6C757F-1301-A284-DDD3-71A3E4CDB0AF}"/>
              </a:ext>
            </a:extLst>
          </p:cNvPr>
          <p:cNvGrpSpPr>
            <a:grpSpLocks/>
          </p:cNvGrpSpPr>
          <p:nvPr/>
        </p:nvGrpSpPr>
        <p:grpSpPr bwMode="auto">
          <a:xfrm>
            <a:off x="2581293" y="3095029"/>
            <a:ext cx="759120" cy="872365"/>
            <a:chOff x="734" y="2806"/>
            <a:chExt cx="527" cy="606"/>
          </a:xfrm>
        </p:grpSpPr>
        <p:sp>
          <p:nvSpPr>
            <p:cNvPr id="72" name="Text Box 38">
              <a:extLst>
                <a:ext uri="{FF2B5EF4-FFF2-40B4-BE49-F238E27FC236}">
                  <a16:creationId xmlns:a16="http://schemas.microsoft.com/office/drawing/2014/main" id="{8AA98701-A2F0-03B0-4106-D88F361F2A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" y="2806"/>
              <a:ext cx="239" cy="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111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</a:tabLst>
              </a:pPr>
              <a:r>
                <a:rPr lang="en-GB" sz="2200" dirty="0">
                  <a:latin typeface="Symbol" pitchFamily="18" charset="2"/>
                  <a:ea typeface="Symbols"/>
                  <a:cs typeface="Symbols"/>
                </a:rPr>
                <a:t>n</a:t>
              </a:r>
              <a:r>
                <a:rPr lang="en-GB" sz="2200" baseline="-25000" dirty="0">
                  <a:latin typeface="Symbol" pitchFamily="18" charset="2"/>
                  <a:ea typeface="Symbols"/>
                  <a:cs typeface="Symbols"/>
                </a:rPr>
                <a:t>m</a:t>
              </a:r>
              <a:endParaRPr lang="en-GB" sz="2200" dirty="0">
                <a:latin typeface="Symbol" pitchFamily="18" charset="2"/>
                <a:ea typeface="Symbols"/>
                <a:cs typeface="Symbols"/>
              </a:endParaRPr>
            </a:p>
          </p:txBody>
        </p:sp>
        <p:grpSp>
          <p:nvGrpSpPr>
            <p:cNvPr id="73" name="Group 39">
              <a:extLst>
                <a:ext uri="{FF2B5EF4-FFF2-40B4-BE49-F238E27FC236}">
                  <a16:creationId xmlns:a16="http://schemas.microsoft.com/office/drawing/2014/main" id="{BDA1B618-3C02-12E3-A7AD-A9F6532A0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" y="3065"/>
              <a:ext cx="527" cy="347"/>
              <a:chOff x="1590" y="3061"/>
              <a:chExt cx="527" cy="347"/>
            </a:xfrm>
          </p:grpSpPr>
          <p:sp>
            <p:nvSpPr>
              <p:cNvPr id="74" name="Freeform 40">
                <a:extLst>
                  <a:ext uri="{FF2B5EF4-FFF2-40B4-BE49-F238E27FC236}">
                    <a16:creationId xmlns:a16="http://schemas.microsoft.com/office/drawing/2014/main" id="{6DD14222-0DFD-7127-1141-00E8B221F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3061"/>
                <a:ext cx="524" cy="347"/>
              </a:xfrm>
              <a:custGeom>
                <a:avLst/>
                <a:gdLst/>
                <a:ahLst/>
                <a:cxnLst>
                  <a:cxn ang="0">
                    <a:pos x="0" y="347"/>
                  </a:cxn>
                  <a:cxn ang="0">
                    <a:pos x="145" y="207"/>
                  </a:cxn>
                  <a:cxn ang="0">
                    <a:pos x="350" y="94"/>
                  </a:cxn>
                  <a:cxn ang="0">
                    <a:pos x="492" y="320"/>
                  </a:cxn>
                  <a:cxn ang="0">
                    <a:pos x="524" y="328"/>
                  </a:cxn>
                </a:cxnLst>
                <a:rect l="0" t="0" r="r" b="b"/>
                <a:pathLst>
                  <a:path w="524" h="347">
                    <a:moveTo>
                      <a:pt x="0" y="347"/>
                    </a:moveTo>
                    <a:cubicBezTo>
                      <a:pt x="31" y="342"/>
                      <a:pt x="141" y="327"/>
                      <a:pt x="145" y="207"/>
                    </a:cubicBezTo>
                    <a:cubicBezTo>
                      <a:pt x="148" y="136"/>
                      <a:pt x="273" y="0"/>
                      <a:pt x="350" y="94"/>
                    </a:cubicBezTo>
                    <a:cubicBezTo>
                      <a:pt x="407" y="163"/>
                      <a:pt x="437" y="250"/>
                      <a:pt x="492" y="320"/>
                    </a:cubicBezTo>
                    <a:lnTo>
                      <a:pt x="524" y="328"/>
                    </a:lnTo>
                  </a:path>
                </a:pathLst>
              </a:custGeom>
              <a:noFill/>
              <a:ln w="36720" cap="flat" cmpd="sng">
                <a:solidFill>
                  <a:srgbClr val="F7964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5" name="Line 41">
                <a:extLst>
                  <a:ext uri="{FF2B5EF4-FFF2-40B4-BE49-F238E27FC236}">
                    <a16:creationId xmlns:a16="http://schemas.microsoft.com/office/drawing/2014/main" id="{2647EF10-50E9-9C67-AF0C-E296F21915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0" y="3117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50" name="Text Box 3">
            <a:extLst>
              <a:ext uri="{FF2B5EF4-FFF2-40B4-BE49-F238E27FC236}">
                <a16:creationId xmlns:a16="http://schemas.microsoft.com/office/drawing/2014/main" id="{9CBDD1F4-95E7-AE70-D1D1-52B4EFDFE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65" y="1132923"/>
            <a:ext cx="9811005" cy="3796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oscillation is an interference experiment (cf. double slit experiment) </a:t>
            </a:r>
          </a:p>
        </p:txBody>
      </p:sp>
      <p:sp>
        <p:nvSpPr>
          <p:cNvPr id="51" name="Text Box 3">
            <a:extLst>
              <a:ext uri="{FF2B5EF4-FFF2-40B4-BE49-F238E27FC236}">
                <a16:creationId xmlns:a16="http://schemas.microsoft.com/office/drawing/2014/main" id="{441BFE14-C955-50D9-AF10-5A671F4A4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84" y="4069601"/>
            <a:ext cx="11281916" cy="20195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flavour eigenstates are super-position of Hamiltonian eigenstates </a:t>
            </a:r>
            <a:r>
              <a:rPr lang="en-GB" sz="24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GB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4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GB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in velocities cause quantum interference 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detection may be different flavour (neutrino oscillations)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propagation may be affected by background fields</a:t>
            </a: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anomalous neutrino oscillation results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03E47-BB84-3923-B554-026F8512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96AE5-5983-6240-007C-4883ACD9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357BBE-E30D-3178-7BA1-E1DE084D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7F05C2-94CD-E68B-D41C-999EA63980F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Neutrino oscillation experiments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64569D-6ECD-ED5F-D8EE-13FD518F9A03}"/>
              </a:ext>
            </a:extLst>
          </p:cNvPr>
          <p:cNvSpPr/>
          <p:nvPr/>
        </p:nvSpPr>
        <p:spPr>
          <a:xfrm>
            <a:off x="1989844" y="2524781"/>
            <a:ext cx="1515356" cy="52322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>
                <a:latin typeface="Arial"/>
                <a:cs typeface="Arial"/>
              </a:rPr>
              <a:t>Background fields of universe</a:t>
            </a:r>
            <a:endParaRPr lang="en-US" sz="1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12AC79-B5D3-C9F2-4A45-A1F6AB4D29CB}"/>
              </a:ext>
            </a:extLst>
          </p:cNvPr>
          <p:cNvCxnSpPr/>
          <p:nvPr/>
        </p:nvCxnSpPr>
        <p:spPr>
          <a:xfrm>
            <a:off x="3272286" y="3048001"/>
            <a:ext cx="220815" cy="4069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EAFD6B-867D-9316-6A09-1B9EDC34113B}"/>
              </a:ext>
            </a:extLst>
          </p:cNvPr>
          <p:cNvCxnSpPr/>
          <p:nvPr/>
        </p:nvCxnSpPr>
        <p:spPr>
          <a:xfrm flipV="1">
            <a:off x="3505200" y="2743203"/>
            <a:ext cx="994286" cy="43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12">
            <a:extLst>
              <a:ext uri="{FF2B5EF4-FFF2-40B4-BE49-F238E27FC236}">
                <a16:creationId xmlns:a16="http://schemas.microsoft.com/office/drawing/2014/main" id="{5259B4F8-CD43-F6C0-C5BA-C8EA0E5EE9B5}"/>
              </a:ext>
            </a:extLst>
          </p:cNvPr>
          <p:cNvGrpSpPr>
            <a:grpSpLocks/>
          </p:cNvGrpSpPr>
          <p:nvPr/>
        </p:nvGrpSpPr>
        <p:grpSpPr bwMode="auto">
          <a:xfrm>
            <a:off x="4493638" y="2237990"/>
            <a:ext cx="911807" cy="670829"/>
            <a:chOff x="4793" y="2861"/>
            <a:chExt cx="633" cy="466"/>
          </a:xfrm>
        </p:grpSpPr>
        <p:sp>
          <p:nvSpPr>
            <p:cNvPr id="11" name="Line 14">
              <a:extLst>
                <a:ext uri="{FF2B5EF4-FFF2-40B4-BE49-F238E27FC236}">
                  <a16:creationId xmlns:a16="http://schemas.microsoft.com/office/drawing/2014/main" id="{D6BD31A5-13B7-1EE3-A848-4DC8043F7A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2" y="2876"/>
              <a:ext cx="246" cy="193"/>
            </a:xfrm>
            <a:prstGeom prst="line">
              <a:avLst/>
            </a:prstGeom>
            <a:noFill/>
            <a:ln w="73080">
              <a:solidFill>
                <a:srgbClr val="A50021">
                  <a:alpha val="50000"/>
                </a:srgb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15">
              <a:extLst>
                <a:ext uri="{FF2B5EF4-FFF2-40B4-BE49-F238E27FC236}">
                  <a16:creationId xmlns:a16="http://schemas.microsoft.com/office/drawing/2014/main" id="{45156C93-8DF9-861A-5C73-2A40BD66F9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93" y="3072"/>
              <a:ext cx="246" cy="192"/>
            </a:xfrm>
            <a:prstGeom prst="line">
              <a:avLst/>
            </a:prstGeom>
            <a:noFill/>
            <a:ln w="73080">
              <a:solidFill>
                <a:srgbClr val="A50021">
                  <a:alpha val="50000"/>
                </a:srgb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Line 16">
              <a:extLst>
                <a:ext uri="{FF2B5EF4-FFF2-40B4-BE49-F238E27FC236}">
                  <a16:creationId xmlns:a16="http://schemas.microsoft.com/office/drawing/2014/main" id="{CD94971E-FE8C-2AC9-A79F-565BA9CBFC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35" y="2861"/>
              <a:ext cx="247" cy="192"/>
            </a:xfrm>
            <a:prstGeom prst="line">
              <a:avLst/>
            </a:prstGeom>
            <a:noFill/>
            <a:ln w="73080">
              <a:solidFill>
                <a:srgbClr val="A50021">
                  <a:alpha val="50000"/>
                </a:srgb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Line 17">
              <a:extLst>
                <a:ext uri="{FF2B5EF4-FFF2-40B4-BE49-F238E27FC236}">
                  <a16:creationId xmlns:a16="http://schemas.microsoft.com/office/drawing/2014/main" id="{0DA1E526-B664-E59F-0938-B35DBDB744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8" y="3108"/>
              <a:ext cx="246" cy="192"/>
            </a:xfrm>
            <a:prstGeom prst="line">
              <a:avLst/>
            </a:prstGeom>
            <a:noFill/>
            <a:ln w="73080">
              <a:solidFill>
                <a:srgbClr val="A50021">
                  <a:alpha val="50000"/>
                </a:srgb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Line 18">
              <a:extLst>
                <a:ext uri="{FF2B5EF4-FFF2-40B4-BE49-F238E27FC236}">
                  <a16:creationId xmlns:a16="http://schemas.microsoft.com/office/drawing/2014/main" id="{92290DF6-E3EF-2C47-AC41-4577878997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79" y="2903"/>
              <a:ext cx="247" cy="193"/>
            </a:xfrm>
            <a:prstGeom prst="line">
              <a:avLst/>
            </a:prstGeom>
            <a:noFill/>
            <a:ln w="73080">
              <a:solidFill>
                <a:srgbClr val="A50021">
                  <a:alpha val="50000"/>
                </a:srgb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Line 19">
              <a:extLst>
                <a:ext uri="{FF2B5EF4-FFF2-40B4-BE49-F238E27FC236}">
                  <a16:creationId xmlns:a16="http://schemas.microsoft.com/office/drawing/2014/main" id="{AC81A49B-95FB-F24E-591C-07B162AE14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4" y="3135"/>
              <a:ext cx="247" cy="192"/>
            </a:xfrm>
            <a:prstGeom prst="line">
              <a:avLst/>
            </a:prstGeom>
            <a:noFill/>
            <a:ln w="73080">
              <a:solidFill>
                <a:srgbClr val="A50021">
                  <a:alpha val="50000"/>
                </a:srgb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36C753FE-0A9B-840B-255D-AE3B9561B255}"/>
              </a:ext>
            </a:extLst>
          </p:cNvPr>
          <p:cNvGrpSpPr>
            <a:grpSpLocks/>
          </p:cNvGrpSpPr>
          <p:nvPr/>
        </p:nvGrpSpPr>
        <p:grpSpPr bwMode="auto">
          <a:xfrm>
            <a:off x="3138604" y="3382683"/>
            <a:ext cx="950699" cy="606049"/>
            <a:chOff x="4766" y="2879"/>
            <a:chExt cx="660" cy="421"/>
          </a:xfrm>
        </p:grpSpPr>
        <p:sp>
          <p:nvSpPr>
            <p:cNvPr id="37" name="Line 15">
              <a:extLst>
                <a:ext uri="{FF2B5EF4-FFF2-40B4-BE49-F238E27FC236}">
                  <a16:creationId xmlns:a16="http://schemas.microsoft.com/office/drawing/2014/main" id="{44ECB15F-8707-90AB-D2B0-16170B5F6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6" y="3054"/>
              <a:ext cx="246" cy="192"/>
            </a:xfrm>
            <a:prstGeom prst="line">
              <a:avLst/>
            </a:prstGeom>
            <a:noFill/>
            <a:ln w="73080">
              <a:solidFill>
                <a:srgbClr val="A50021">
                  <a:alpha val="50000"/>
                </a:srgb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Line 16">
              <a:extLst>
                <a:ext uri="{FF2B5EF4-FFF2-40B4-BE49-F238E27FC236}">
                  <a16:creationId xmlns:a16="http://schemas.microsoft.com/office/drawing/2014/main" id="{A4FCAE60-C12E-758F-4585-B34755C446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8" y="2879"/>
              <a:ext cx="247" cy="192"/>
            </a:xfrm>
            <a:prstGeom prst="line">
              <a:avLst/>
            </a:prstGeom>
            <a:noFill/>
            <a:ln w="73080">
              <a:solidFill>
                <a:srgbClr val="A50021">
                  <a:alpha val="50000"/>
                </a:srgb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Line 17">
              <a:extLst>
                <a:ext uri="{FF2B5EF4-FFF2-40B4-BE49-F238E27FC236}">
                  <a16:creationId xmlns:a16="http://schemas.microsoft.com/office/drawing/2014/main" id="{12424615-DB91-DC28-3D20-585E42D2D0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8" y="3108"/>
              <a:ext cx="246" cy="192"/>
            </a:xfrm>
            <a:prstGeom prst="line">
              <a:avLst/>
            </a:prstGeom>
            <a:noFill/>
            <a:ln w="73080">
              <a:solidFill>
                <a:srgbClr val="A50021">
                  <a:alpha val="50000"/>
                </a:srgb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Line 18">
              <a:extLst>
                <a:ext uri="{FF2B5EF4-FFF2-40B4-BE49-F238E27FC236}">
                  <a16:creationId xmlns:a16="http://schemas.microsoft.com/office/drawing/2014/main" id="{D0C4F4BC-1DA5-18B9-D2D9-960739722C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79" y="2903"/>
              <a:ext cx="247" cy="193"/>
            </a:xfrm>
            <a:prstGeom prst="line">
              <a:avLst/>
            </a:prstGeom>
            <a:noFill/>
            <a:ln w="73080">
              <a:solidFill>
                <a:srgbClr val="A50021">
                  <a:alpha val="50000"/>
                </a:srgb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Line 19">
              <a:extLst>
                <a:ext uri="{FF2B5EF4-FFF2-40B4-BE49-F238E27FC236}">
                  <a16:creationId xmlns:a16="http://schemas.microsoft.com/office/drawing/2014/main" id="{847BDB9D-B596-8909-D89F-E5C09837A3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4" y="3108"/>
              <a:ext cx="247" cy="192"/>
            </a:xfrm>
            <a:prstGeom prst="line">
              <a:avLst/>
            </a:prstGeom>
            <a:noFill/>
            <a:ln w="73080">
              <a:solidFill>
                <a:srgbClr val="A50021">
                  <a:alpha val="50000"/>
                </a:srgb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596749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F17A6-55EB-625B-5890-87372C6C1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1B348E12-0841-8E29-903A-4BF602079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F802C7-AD66-ED92-C6B7-7A222B5C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1E949-396A-82E7-760A-25E1C2FB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54B387-9AEC-B317-146C-B42F2B13AFD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Neutrino oscillation experiments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973713-A428-2C57-5FDF-ADD3B49A2FE9}"/>
              </a:ext>
            </a:extLst>
          </p:cNvPr>
          <p:cNvSpPr txBox="1"/>
          <p:nvPr/>
        </p:nvSpPr>
        <p:spPr>
          <a:xfrm>
            <a:off x="457802" y="1246637"/>
            <a:ext cx="98838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physics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of anomalies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Solar and atmospheric neutrino anomalies (Nobel prizes, 2002, 2015)</a:t>
            </a:r>
          </a:p>
        </p:txBody>
      </p:sp>
      <p:pic>
        <p:nvPicPr>
          <p:cNvPr id="4" name="Picture 3" descr="SK1.jpg">
            <a:extLst>
              <a:ext uri="{FF2B5EF4-FFF2-40B4-BE49-F238E27FC236}">
                <a16:creationId xmlns:a16="http://schemas.microsoft.com/office/drawing/2014/main" id="{91406161-24F8-003B-6894-0C92496F1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48" y="2692662"/>
            <a:ext cx="2843209" cy="35255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C702DE-D5B1-5FC5-1A0E-FBB487943524}"/>
              </a:ext>
            </a:extLst>
          </p:cNvPr>
          <p:cNvSpPr txBox="1"/>
          <p:nvPr/>
        </p:nvSpPr>
        <p:spPr>
          <a:xfrm>
            <a:off x="1517702" y="2336539"/>
            <a:ext cx="3144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8000"/>
                </a:solidFill>
                <a:cs typeface="Times New Roman" panose="02020603050405020304" pitchFamily="18" charset="0"/>
              </a:rPr>
              <a:t>Super-Kamiokande detector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87CDD-1A95-C064-5777-88FA81D5524C}"/>
              </a:ext>
            </a:extLst>
          </p:cNvPr>
          <p:cNvSpPr txBox="1"/>
          <p:nvPr/>
        </p:nvSpPr>
        <p:spPr>
          <a:xfrm>
            <a:off x="6351597" y="2728361"/>
            <a:ext cx="1604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8000"/>
                </a:solidFill>
                <a:cs typeface="Times New Roman" panose="02020603050405020304" pitchFamily="18" charset="0"/>
              </a:rPr>
              <a:t>SNO detector</a:t>
            </a:r>
            <a:endParaRPr lang="en-GB" dirty="0">
              <a:solidFill>
                <a:srgbClr val="008000"/>
              </a:solidFill>
            </a:endParaRPr>
          </a:p>
        </p:txBody>
      </p:sp>
      <p:pic>
        <p:nvPicPr>
          <p:cNvPr id="25" name="Picture 24" descr="Nobelprize.png">
            <a:extLst>
              <a:ext uri="{FF2B5EF4-FFF2-40B4-BE49-F238E27FC236}">
                <a16:creationId xmlns:a16="http://schemas.microsoft.com/office/drawing/2014/main" id="{57A839EA-B9F3-A769-8332-AD6CF334D2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74" b="16988"/>
          <a:stretch/>
        </p:blipFill>
        <p:spPr>
          <a:xfrm>
            <a:off x="9339394" y="878983"/>
            <a:ext cx="2788785" cy="2217409"/>
          </a:xfrm>
          <a:prstGeom prst="rect">
            <a:avLst/>
          </a:prstGeom>
        </p:spPr>
      </p:pic>
      <p:pic>
        <p:nvPicPr>
          <p:cNvPr id="26" name="Picture 25" descr="NobelrizeMedal.gif">
            <a:extLst>
              <a:ext uri="{FF2B5EF4-FFF2-40B4-BE49-F238E27FC236}">
                <a16:creationId xmlns:a16="http://schemas.microsoft.com/office/drawing/2014/main" id="{18F5521D-10EE-34BD-0FDD-8FAD4219E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1379" y="1662135"/>
            <a:ext cx="750677" cy="73866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638FD36-EED7-FE76-DADD-4A6129B87F90}"/>
              </a:ext>
            </a:extLst>
          </p:cNvPr>
          <p:cNvGrpSpPr/>
          <p:nvPr/>
        </p:nvGrpSpPr>
        <p:grpSpPr>
          <a:xfrm>
            <a:off x="10819964" y="5055098"/>
            <a:ext cx="1328750" cy="970403"/>
            <a:chOff x="3112962" y="85648"/>
            <a:chExt cx="2178179" cy="1590752"/>
          </a:xfrm>
        </p:grpSpPr>
        <p:pic>
          <p:nvPicPr>
            <p:cNvPr id="30" name="Picture 29" descr="Nobelprize1995.png">
              <a:extLst>
                <a:ext uri="{FF2B5EF4-FFF2-40B4-BE49-F238E27FC236}">
                  <a16:creationId xmlns:a16="http://schemas.microsoft.com/office/drawing/2014/main" id="{6FD9C500-A02A-15EC-1889-9061C2A4B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2962" y="85648"/>
              <a:ext cx="2178179" cy="159075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0F153E8-D57A-BE02-5D77-C3E0ECDC4DFC}"/>
                </a:ext>
              </a:extLst>
            </p:cNvPr>
            <p:cNvSpPr/>
            <p:nvPr/>
          </p:nvSpPr>
          <p:spPr>
            <a:xfrm>
              <a:off x="3151062" y="457200"/>
              <a:ext cx="735138" cy="1143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7B6287F-AAC6-25B9-1A2E-E9990E0681A6}"/>
              </a:ext>
            </a:extLst>
          </p:cNvPr>
          <p:cNvGrpSpPr/>
          <p:nvPr/>
        </p:nvGrpSpPr>
        <p:grpSpPr>
          <a:xfrm>
            <a:off x="9301710" y="3180691"/>
            <a:ext cx="2535684" cy="1705810"/>
            <a:chOff x="6629400" y="46790"/>
            <a:chExt cx="2535684" cy="1705810"/>
          </a:xfrm>
        </p:grpSpPr>
        <p:pic>
          <p:nvPicPr>
            <p:cNvPr id="36" name="Picture 35" descr="Nobelprize2002.png">
              <a:extLst>
                <a:ext uri="{FF2B5EF4-FFF2-40B4-BE49-F238E27FC236}">
                  <a16:creationId xmlns:a16="http://schemas.microsoft.com/office/drawing/2014/main" id="{695F8AA6-8FB7-5A95-A20A-7AA483BAF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9400" y="46790"/>
              <a:ext cx="2535684" cy="170581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BA8D6AE-A238-176F-3F33-4164D279E3A4}"/>
                </a:ext>
              </a:extLst>
            </p:cNvPr>
            <p:cNvSpPr/>
            <p:nvPr/>
          </p:nvSpPr>
          <p:spPr>
            <a:xfrm>
              <a:off x="8319231" y="457200"/>
              <a:ext cx="824768" cy="1295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5" name="Picture 34" descr="NobelrizeMedal.gif">
            <a:extLst>
              <a:ext uri="{FF2B5EF4-FFF2-40B4-BE49-F238E27FC236}">
                <a16:creationId xmlns:a16="http://schemas.microsoft.com/office/drawing/2014/main" id="{4400BDC8-2024-A9F6-0BDF-EEB2D18B4B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83" y="3530948"/>
            <a:ext cx="561969" cy="552978"/>
          </a:xfrm>
          <a:prstGeom prst="rect">
            <a:avLst/>
          </a:prstGeom>
        </p:spPr>
      </p:pic>
      <p:pic>
        <p:nvPicPr>
          <p:cNvPr id="39" name="Picture 38" descr="Nobelprise1988.png">
            <a:extLst>
              <a:ext uri="{FF2B5EF4-FFF2-40B4-BE49-F238E27FC236}">
                <a16:creationId xmlns:a16="http://schemas.microsoft.com/office/drawing/2014/main" id="{F3AC2B7A-72F8-1327-66B3-4A6BF345CA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6675" y="5083702"/>
            <a:ext cx="1398955" cy="958913"/>
          </a:xfrm>
          <a:prstGeom prst="rect">
            <a:avLst/>
          </a:prstGeom>
        </p:spPr>
      </p:pic>
      <p:pic>
        <p:nvPicPr>
          <p:cNvPr id="40" name="Picture 39" descr="NobelrizeMedal.gif">
            <a:extLst>
              <a:ext uri="{FF2B5EF4-FFF2-40B4-BE49-F238E27FC236}">
                <a16:creationId xmlns:a16="http://schemas.microsoft.com/office/drawing/2014/main" id="{350FBC0F-45B2-7E92-FA9B-D14BF2CAA6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906" y="5174396"/>
            <a:ext cx="350085" cy="3444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6B63016-B463-4B16-B17F-23231703DD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255" y="3160825"/>
            <a:ext cx="3510953" cy="2336539"/>
          </a:xfrm>
          <a:prstGeom prst="rect">
            <a:avLst/>
          </a:prstGeom>
        </p:spPr>
      </p:pic>
      <p:pic>
        <p:nvPicPr>
          <p:cNvPr id="43" name="Picture 42" descr="NobelrizeMedal.gif">
            <a:extLst>
              <a:ext uri="{FF2B5EF4-FFF2-40B4-BE49-F238E27FC236}">
                <a16:creationId xmlns:a16="http://schemas.microsoft.com/office/drawing/2014/main" id="{367A45B1-7714-32E3-4D24-6E6E80398B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5325" y="5346638"/>
            <a:ext cx="350085" cy="34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3711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596A3-418B-B75E-568B-FFFC8A70C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B77B5350-EF4F-19DE-42CB-C7B7F5C59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20F466-E1A8-92B9-50C1-9657EE23C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C0C99-6011-240D-5887-97F82AB7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D605F81-EA9E-811E-617B-B7A5D3B0CA1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Neutrino oscillation experiments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D72F62-1144-9A30-892D-AE86F7344723}"/>
                  </a:ext>
                </a:extLst>
              </p:cNvPr>
              <p:cNvSpPr txBox="1"/>
              <p:nvPr/>
            </p:nvSpPr>
            <p:spPr>
              <a:xfrm>
                <a:off x="457802" y="1246637"/>
                <a:ext cx="9883812" cy="34204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 physics 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 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Home of anomalies</a:t>
                </a: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GB" sz="2400" strike="sngStrik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Solar and atmospheric neutrino anomalies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(Nobel prizes, 2002, 2015)</a:t>
                </a: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OPERA Neutrino-faster-than-Speed-of-Light</a:t>
                </a:r>
              </a:p>
              <a:p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≡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𝑣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−1 ~ 5×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sz="2400" b="0" dirty="0">
                  <a:ea typeface="Cambria Math" panose="02040503050406030204" pitchFamily="18" charset="0"/>
                  <a:cs typeface="Arial"/>
                </a:endParaRPr>
              </a:p>
              <a:p>
                <a:endParaRPr lang="en-US" sz="2400" dirty="0">
                  <a:cs typeface="Arial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KM3NeT 220 PeV neutrino (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KM3-230213A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≡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𝑣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−1&lt;4×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−22</m:t>
                          </m:r>
                        </m:sup>
                      </m:sSup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D72F62-1144-9A30-892D-AE86F7344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02" y="1246637"/>
                <a:ext cx="9883812" cy="3420488"/>
              </a:xfrm>
              <a:prstGeom prst="rect">
                <a:avLst/>
              </a:prstGeom>
              <a:blipFill>
                <a:blip r:embed="rId2"/>
                <a:stretch>
                  <a:fillRect l="-1027" t="-14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66A0024-5EC3-32FF-5AE4-11DC3E820923}"/>
              </a:ext>
            </a:extLst>
          </p:cNvPr>
          <p:cNvSpPr txBox="1"/>
          <p:nvPr/>
        </p:nvSpPr>
        <p:spPr>
          <a:xfrm>
            <a:off x="-1" y="0"/>
            <a:ext cx="44656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90"/>
                </a:solidFill>
              </a:rPr>
              <a:t>OPERA, ArXiv:1109.4897, KM3NeT, </a:t>
            </a:r>
            <a:r>
              <a:rPr lang="en-GB" sz="1200" dirty="0" err="1">
                <a:solidFill>
                  <a:srgbClr val="000090"/>
                </a:solidFill>
              </a:rPr>
              <a:t>ArXiv</a:t>
            </a:r>
            <a:r>
              <a:rPr lang="en-GB" sz="1200" dirty="0">
                <a:solidFill>
                  <a:srgbClr val="000090"/>
                </a:solidFill>
              </a:rPr>
              <a:t>:</a:t>
            </a:r>
            <a:r>
              <a:rPr lang="en-US" sz="1200" dirty="0">
                <a:solidFill>
                  <a:srgbClr val="000090"/>
                </a:solidFill>
                <a:effectLst/>
              </a:rPr>
              <a:t>2502.1207</a:t>
            </a:r>
            <a:endParaRPr lang="en-GB" sz="1200" dirty="0">
              <a:solidFill>
                <a:srgbClr val="000090"/>
              </a:solidFill>
            </a:endParaRPr>
          </a:p>
        </p:txBody>
      </p:sp>
      <p:pic>
        <p:nvPicPr>
          <p:cNvPr id="4" name="Picture 3" descr="opera_cngs.jpg">
            <a:extLst>
              <a:ext uri="{FF2B5EF4-FFF2-40B4-BE49-F238E27FC236}">
                <a16:creationId xmlns:a16="http://schemas.microsoft.com/office/drawing/2014/main" id="{FECBC9E2-C1EA-7804-2130-1479E7D5C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251" y="2394647"/>
            <a:ext cx="4264947" cy="3420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7491AA-AFEE-9A9E-EDDC-C520065C7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59" y="4770762"/>
            <a:ext cx="2640331" cy="19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9062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07DA-D9B1-B28C-CBC3-6025A6F42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15755BC3-64B8-BA83-9366-3A73F294C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5203B5-D5A1-C8F9-74CF-98D279EC4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CCAC6-B3C5-0B70-D34D-C92A3D2A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B5586D-8B9F-1952-67FA-DB571A6E407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Neutrino oscillation experiments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158CE5-DFCB-59A1-D36C-298588B89E9E}"/>
              </a:ext>
            </a:extLst>
          </p:cNvPr>
          <p:cNvSpPr txBox="1"/>
          <p:nvPr/>
        </p:nvSpPr>
        <p:spPr>
          <a:xfrm>
            <a:off x="457802" y="1246637"/>
            <a:ext cx="98838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physics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of anomalies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4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and atmospheric neutrino anomalies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(Nobel prizes, 2002, 2015)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4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 Neutrino-faster-than-Speed-of-Light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(detector problem)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LSND excess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MiniBooNE excess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DBD50E9-2FE1-95D5-89FE-851A1194F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5843" y="3299396"/>
            <a:ext cx="4240618" cy="3056956"/>
          </a:xfrm>
          <a:prstGeom prst="rect">
            <a:avLst/>
          </a:prstGeom>
          <a:noFill/>
        </p:spPr>
      </p:pic>
      <p:pic>
        <p:nvPicPr>
          <p:cNvPr id="13" name="Picture 12" descr="fnallogo.jpg">
            <a:extLst>
              <a:ext uri="{FF2B5EF4-FFF2-40B4-BE49-F238E27FC236}">
                <a16:creationId xmlns:a16="http://schemas.microsoft.com/office/drawing/2014/main" id="{A4058018-6EA5-1ABB-8F9B-266B69D013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84" y="3388872"/>
            <a:ext cx="2519916" cy="538632"/>
          </a:xfrm>
          <a:prstGeom prst="rect">
            <a:avLst/>
          </a:prstGeom>
        </p:spPr>
      </p:pic>
      <p:pic>
        <p:nvPicPr>
          <p:cNvPr id="3" name="Picture 2" descr="lanl.jpg">
            <a:extLst>
              <a:ext uri="{FF2B5EF4-FFF2-40B4-BE49-F238E27FC236}">
                <a16:creationId xmlns:a16="http://schemas.microsoft.com/office/drawing/2014/main" id="{631E0F40-CAAA-BC1D-598E-DD16BAC16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62" y="3289266"/>
            <a:ext cx="4560723" cy="3067086"/>
          </a:xfrm>
          <a:prstGeom prst="rect">
            <a:avLst/>
          </a:prstGeom>
        </p:spPr>
      </p:pic>
      <p:pic>
        <p:nvPicPr>
          <p:cNvPr id="15" name="Picture 14" descr="lanllogo.jpg">
            <a:extLst>
              <a:ext uri="{FF2B5EF4-FFF2-40B4-BE49-F238E27FC236}">
                <a16:creationId xmlns:a16="http://schemas.microsoft.com/office/drawing/2014/main" id="{AC2BC8AC-7366-9A6B-5362-44A6DF35E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67" y="3360893"/>
            <a:ext cx="1880144" cy="6815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D2596F-B592-37A6-75EB-B16B713EA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" y="3772641"/>
            <a:ext cx="2350678" cy="22220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F75071-F330-7066-A4C3-7A7A762F1DD8}"/>
              </a:ext>
            </a:extLst>
          </p:cNvPr>
          <p:cNvSpPr txBox="1"/>
          <p:nvPr/>
        </p:nvSpPr>
        <p:spPr>
          <a:xfrm>
            <a:off x="-1" y="0"/>
            <a:ext cx="44656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LSND, PRD64(2001)112007</a:t>
            </a:r>
            <a:r>
              <a:rPr lang="en-US" sz="1200" dirty="0"/>
              <a:t>, </a:t>
            </a:r>
            <a:r>
              <a:rPr lang="en-US" sz="1200" dirty="0">
                <a:hlinkClick r:id="rId8"/>
              </a:rPr>
              <a:t>MiniBooNE, PRL121(2018)22180</a:t>
            </a:r>
            <a:endParaRPr lang="en-US" sz="1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C942DA-9A46-E555-20B2-74A663D88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7316" y="4016980"/>
            <a:ext cx="2763239" cy="20206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F96C085-2610-619E-1182-836A29781ABE}"/>
              </a:ext>
            </a:extLst>
          </p:cNvPr>
          <p:cNvSpPr/>
          <p:nvPr/>
        </p:nvSpPr>
        <p:spPr>
          <a:xfrm>
            <a:off x="806174" y="3873168"/>
            <a:ext cx="59343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3.8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612A3F-21E4-0C31-BAB7-B8ED1F9DC4DE}"/>
              </a:ext>
            </a:extLst>
          </p:cNvPr>
          <p:cNvSpPr/>
          <p:nvPr/>
        </p:nvSpPr>
        <p:spPr>
          <a:xfrm>
            <a:off x="9690474" y="4076981"/>
            <a:ext cx="65114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4.7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D5DF46-C6AB-632A-0F56-AAC039237F34}"/>
              </a:ext>
            </a:extLst>
          </p:cNvPr>
          <p:cNvSpPr txBox="1"/>
          <p:nvPr/>
        </p:nvSpPr>
        <p:spPr>
          <a:xfrm>
            <a:off x="2232828" y="6000854"/>
            <a:ext cx="8725820" cy="8309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these anomalous neutrino oscillation data are due to Lorentz violation, data may show sidereal time dependence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0D6DF2-47E2-5F26-41A9-6218E1E08732}"/>
              </a:ext>
            </a:extLst>
          </p:cNvPr>
          <p:cNvSpPr txBox="1"/>
          <p:nvPr/>
        </p:nvSpPr>
        <p:spPr>
          <a:xfrm>
            <a:off x="-33336" y="3436575"/>
            <a:ext cx="1590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8000"/>
                </a:solidFill>
                <a:cs typeface="Times New Roman" panose="02020603050405020304" pitchFamily="18" charset="0"/>
              </a:rPr>
              <a:t>LSND excess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A858E-E22F-0C96-88DD-2C549BD8A3F0}"/>
              </a:ext>
            </a:extLst>
          </p:cNvPr>
          <p:cNvSpPr txBox="1"/>
          <p:nvPr/>
        </p:nvSpPr>
        <p:spPr>
          <a:xfrm>
            <a:off x="10029832" y="6076496"/>
            <a:ext cx="2139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8000"/>
                </a:solidFill>
                <a:cs typeface="Times New Roman" panose="02020603050405020304" pitchFamily="18" charset="0"/>
              </a:rPr>
              <a:t>MiniBooNE excess</a:t>
            </a:r>
            <a:endParaRPr lang="en-GB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779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CC332-B9BF-AFBA-0DD0-6AEA5C258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0A042F0D-9205-A33C-A9A1-694A0519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752B55-9BDB-5431-2EE2-A8638DF52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3A70C-2A52-4490-5AE2-6F7BE7E7F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4E2C48-C5E9-C260-DA03-9A5BC8C623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Neutrino oscillation experiments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2F097A-07BD-C484-4B26-30CA199A7C38}"/>
              </a:ext>
            </a:extLst>
          </p:cNvPr>
          <p:cNvSpPr txBox="1"/>
          <p:nvPr/>
        </p:nvSpPr>
        <p:spPr>
          <a:xfrm>
            <a:off x="457802" y="1246637"/>
            <a:ext cx="98838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physics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of anomalies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4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and atmospheric neutrino anomalies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(Nobel prizes, 2002, 2015)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4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 Neutrino-faster-than-Speed-of-Light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(detector problem)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4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LSND excess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(not Lorentz violation)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400" strike="sngStrik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MiniBooNE</a:t>
            </a:r>
            <a:r>
              <a:rPr lang="en-GB" sz="24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excess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(not Lorentz violation)</a:t>
            </a:r>
          </a:p>
        </p:txBody>
      </p:sp>
      <p:sp>
        <p:nvSpPr>
          <p:cNvPr id="4" name="Rectangle 24">
            <a:hlinkClick r:id="rId2"/>
            <a:extLst>
              <a:ext uri="{FF2B5EF4-FFF2-40B4-BE49-F238E27FC236}">
                <a16:creationId xmlns:a16="http://schemas.microsoft.com/office/drawing/2014/main" id="{7B71EFA0-435E-6161-2E86-FED080789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262192" cy="25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79" tIns="45638" rIns="91279" bIns="45638">
            <a:prstTxWarp prst="textNoShape">
              <a:avLst/>
            </a:prstTxWarp>
            <a:spAutoFit/>
          </a:bodyPr>
          <a:lstStyle/>
          <a:p>
            <a:pPr defTabSz="912789" hangingPunct="0">
              <a:lnSpc>
                <a:spcPct val="90000"/>
              </a:lnSpc>
              <a:buClr>
                <a:srgbClr val="000000"/>
              </a:buClr>
              <a:buSzPct val="45000"/>
            </a:pPr>
            <a:r>
              <a:rPr lang="en-GB" sz="1200" dirty="0">
                <a:solidFill>
                  <a:srgbClr val="000090"/>
                </a:solidFill>
                <a:hlinkClick r:id="rId2"/>
              </a:rPr>
              <a:t>LSND, PRD72(2005)076004</a:t>
            </a:r>
            <a:r>
              <a:rPr lang="en-GB" sz="1200" dirty="0">
                <a:solidFill>
                  <a:srgbClr val="000090"/>
                </a:solidFill>
              </a:rPr>
              <a:t>, </a:t>
            </a:r>
            <a:r>
              <a:rPr lang="en-GB" sz="1200" dirty="0">
                <a:solidFill>
                  <a:srgbClr val="000090"/>
                </a:solidFill>
                <a:hlinkClick r:id="rId3"/>
              </a:rPr>
              <a:t>MiniBooNE, PLB718(2013)1303</a:t>
            </a:r>
            <a:r>
              <a:rPr lang="en-GB" sz="1200" dirty="0">
                <a:solidFill>
                  <a:srgbClr val="000090"/>
                </a:solidFill>
              </a:rPr>
              <a:t>, </a:t>
            </a:r>
            <a:r>
              <a:rPr lang="en-GB" sz="1200" dirty="0">
                <a:solidFill>
                  <a:srgbClr val="000090"/>
                </a:solidFill>
                <a:hlinkClick r:id="rId4"/>
              </a:rPr>
              <a:t>TK, </a:t>
            </a:r>
            <a:r>
              <a:rPr lang="en-US" sz="1200" dirty="0">
                <a:hlinkClick r:id="rId4"/>
              </a:rPr>
              <a:t>MPLA27(2012)1230024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5F6F59-2529-4B5C-F455-A3C62ADD46F1}"/>
              </a:ext>
            </a:extLst>
          </p:cNvPr>
          <p:cNvSpPr txBox="1"/>
          <p:nvPr/>
        </p:nvSpPr>
        <p:spPr>
          <a:xfrm>
            <a:off x="2436909" y="6383344"/>
            <a:ext cx="795279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Lorentz violation cannot explain these excesses simultaneously</a:t>
            </a:r>
          </a:p>
        </p:txBody>
      </p:sp>
      <p:pic>
        <p:nvPicPr>
          <p:cNvPr id="16" name="Picture 15" descr="lanl.jpg">
            <a:extLst>
              <a:ext uri="{FF2B5EF4-FFF2-40B4-BE49-F238E27FC236}">
                <a16:creationId xmlns:a16="http://schemas.microsoft.com/office/drawing/2014/main" id="{A34EB607-4411-DD7F-A1E3-5094A95C9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62" y="3289266"/>
            <a:ext cx="4560723" cy="3067086"/>
          </a:xfrm>
          <a:prstGeom prst="rect">
            <a:avLst/>
          </a:prstGeom>
        </p:spPr>
      </p:pic>
      <p:pic>
        <p:nvPicPr>
          <p:cNvPr id="17" name="Picture 16" descr="lanllogo.jpg">
            <a:extLst>
              <a:ext uri="{FF2B5EF4-FFF2-40B4-BE49-F238E27FC236}">
                <a16:creationId xmlns:a16="http://schemas.microsoft.com/office/drawing/2014/main" id="{3F356762-3732-F502-AB8E-C33B40E20B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67" y="3360893"/>
            <a:ext cx="1880144" cy="681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467582-12E1-C467-921A-EAAB292DC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" y="3772641"/>
            <a:ext cx="2350678" cy="2222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7A7A5D-9BFD-83DB-5EA0-3C1606D6B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3879" y="4189246"/>
            <a:ext cx="3529332" cy="2078625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6D25AD45-63D2-93E6-7EDE-3251DA1CD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65843" y="3299396"/>
            <a:ext cx="4240618" cy="3056956"/>
          </a:xfrm>
          <a:prstGeom prst="rect">
            <a:avLst/>
          </a:prstGeom>
          <a:noFill/>
        </p:spPr>
      </p:pic>
      <p:pic>
        <p:nvPicPr>
          <p:cNvPr id="20" name="Picture 19" descr="fnallogo.jpg">
            <a:extLst>
              <a:ext uri="{FF2B5EF4-FFF2-40B4-BE49-F238E27FC236}">
                <a16:creationId xmlns:a16="http://schemas.microsoft.com/office/drawing/2014/main" id="{13869BA2-4BA9-30F1-D394-5C7F2D2730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84" y="3388872"/>
            <a:ext cx="2519916" cy="5386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08D370-005B-56E6-814A-48C08CD9B9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7316" y="4016980"/>
            <a:ext cx="2763239" cy="20206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9903388-E402-27A8-53E1-5E0E159E3234}"/>
              </a:ext>
            </a:extLst>
          </p:cNvPr>
          <p:cNvSpPr/>
          <p:nvPr/>
        </p:nvSpPr>
        <p:spPr>
          <a:xfrm>
            <a:off x="806174" y="3873168"/>
            <a:ext cx="59343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3.8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6FA33A-21C9-1DEC-81F8-4BB18E83416C}"/>
              </a:ext>
            </a:extLst>
          </p:cNvPr>
          <p:cNvSpPr/>
          <p:nvPr/>
        </p:nvSpPr>
        <p:spPr>
          <a:xfrm>
            <a:off x="9690474" y="4076981"/>
            <a:ext cx="65114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4.7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6C9995-ECB6-EBD0-6E68-C4012A4E18E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48139"/>
          <a:stretch/>
        </p:blipFill>
        <p:spPr>
          <a:xfrm>
            <a:off x="6043044" y="4210651"/>
            <a:ext cx="5430520" cy="19389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246929-8442-7806-A164-9D0C287D8528}"/>
              </a:ext>
            </a:extLst>
          </p:cNvPr>
          <p:cNvSpPr txBox="1"/>
          <p:nvPr/>
        </p:nvSpPr>
        <p:spPr>
          <a:xfrm>
            <a:off x="-33336" y="3436575"/>
            <a:ext cx="1590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8000"/>
                </a:solidFill>
                <a:cs typeface="Times New Roman" panose="02020603050405020304" pitchFamily="18" charset="0"/>
              </a:rPr>
              <a:t>LSND excess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DA2FD-3E44-7A33-EF4F-A2CDD150A826}"/>
              </a:ext>
            </a:extLst>
          </p:cNvPr>
          <p:cNvSpPr txBox="1"/>
          <p:nvPr/>
        </p:nvSpPr>
        <p:spPr>
          <a:xfrm>
            <a:off x="10029832" y="6076496"/>
            <a:ext cx="2139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8000"/>
                </a:solidFill>
                <a:cs typeface="Times New Roman" panose="02020603050405020304" pitchFamily="18" charset="0"/>
              </a:rPr>
              <a:t>MiniBooNE excess</a:t>
            </a:r>
            <a:endParaRPr lang="en-GB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4258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30236-9409-68F0-C446-4B6DD7CA1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D66E80A-8E6E-4CB7-FECA-381BD279D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289" y="1736684"/>
            <a:ext cx="4353070" cy="2069211"/>
          </a:xfrm>
          <a:prstGeom prst="rect">
            <a:avLst/>
          </a:prstGeom>
        </p:spPr>
      </p:pic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E7EE5111-2623-5A31-1ABA-74862D5E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06E58B-22B5-0376-3502-DF578720F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A1ADA-0FA1-B217-A9B3-FBE61A1C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F28996-BE66-4F89-791E-CCA5F774C7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Tests of Lorentz violation – Summary 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2BAFF-8519-B049-DD5E-379777ED7D2F}"/>
              </a:ext>
            </a:extLst>
          </p:cNvPr>
          <p:cNvSpPr txBox="1"/>
          <p:nvPr/>
        </p:nvSpPr>
        <p:spPr>
          <a:xfrm>
            <a:off x="457803" y="1246637"/>
            <a:ext cx="88054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Limits of SME parameters are summarized in tables</a:t>
            </a:r>
          </a:p>
          <a:p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https://arxiv.org/abs/0801.0287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v17</a:t>
            </a:r>
            <a:endParaRPr lang="en-GB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far, there is no compelling evidence of Lorentz violation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308BC8-E769-6BF8-0E38-F9E985B98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93" y="4081953"/>
            <a:ext cx="5830955" cy="27746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69E71F-CFCA-C840-BA9A-E469DAB48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" y="2919443"/>
            <a:ext cx="7772400" cy="2869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FEF698-B67E-0CCF-EC8A-A4C6B0D67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93" y="4660568"/>
            <a:ext cx="5931281" cy="219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6460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88598-3EF1-AE0E-9457-A05C91411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A06E2B7-400F-36C0-188B-CA468BAF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I want to say Einstein is wrong!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79DE0-3B77-6696-16F0-D82E19FF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04B258-5BE9-DF5F-9028-F94BA6E54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171" y="3996993"/>
            <a:ext cx="3043451" cy="2271872"/>
          </a:xfrm>
          <a:prstGeom prst="rect">
            <a:avLst/>
          </a:prstGeom>
        </p:spPr>
      </p:pic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3186ADAE-E333-59F4-CEA3-1D708511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AD85558-A727-032E-273C-472AECF9D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F9F19B8-A813-8141-69EC-4FD7912C7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9782"/>
            <a:ext cx="7465946" cy="31782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97BA2C-C980-07E2-0D94-E499526E0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375" y="3975692"/>
            <a:ext cx="3401006" cy="229640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768F50E-BF9B-88A5-0EBC-B205DA784286}"/>
              </a:ext>
            </a:extLst>
          </p:cNvPr>
          <p:cNvSpPr/>
          <p:nvPr/>
        </p:nvSpPr>
        <p:spPr>
          <a:xfrm>
            <a:off x="572876" y="1143000"/>
            <a:ext cx="45996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disprove Einstein’s theory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scientifically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CA8DBB-73F4-FFF2-73BD-E67EB8A89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64" y="955096"/>
            <a:ext cx="5279533" cy="284917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CCA56E-1662-A081-AE16-B81932EA7412}"/>
              </a:ext>
            </a:extLst>
          </p:cNvPr>
          <p:cNvSpPr/>
          <p:nvPr/>
        </p:nvSpPr>
        <p:spPr>
          <a:xfrm>
            <a:off x="100526" y="4319988"/>
            <a:ext cx="4599295" cy="286643"/>
          </a:xfrm>
          <a:prstGeom prst="rect">
            <a:avLst/>
          </a:prstGeom>
          <a:solidFill>
            <a:srgbClr val="FFFF00">
              <a:alpha val="19608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D8854E-AC7B-A322-F3C8-5D7262563930}"/>
              </a:ext>
            </a:extLst>
          </p:cNvPr>
          <p:cNvSpPr/>
          <p:nvPr/>
        </p:nvSpPr>
        <p:spPr>
          <a:xfrm>
            <a:off x="7410736" y="1562555"/>
            <a:ext cx="1990134" cy="293541"/>
          </a:xfrm>
          <a:prstGeom prst="rect">
            <a:avLst/>
          </a:prstGeom>
          <a:solidFill>
            <a:srgbClr val="FFFF00">
              <a:alpha val="19608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88025-6C14-BFDA-3349-8F799F5E3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09"/>
          <a:stretch/>
        </p:blipFill>
        <p:spPr>
          <a:xfrm>
            <a:off x="5331213" y="2968212"/>
            <a:ext cx="5538088" cy="10074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867750-ACF7-A653-F334-910DFBC98E77}"/>
              </a:ext>
            </a:extLst>
          </p:cNvPr>
          <p:cNvSpPr/>
          <p:nvPr/>
        </p:nvSpPr>
        <p:spPr>
          <a:xfrm>
            <a:off x="5876911" y="3285678"/>
            <a:ext cx="3523959" cy="265905"/>
          </a:xfrm>
          <a:prstGeom prst="rect">
            <a:avLst/>
          </a:prstGeom>
          <a:solidFill>
            <a:srgbClr val="FFFF00">
              <a:alpha val="19608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AB29E6-E4C8-4D17-1380-564B62A6D773}"/>
              </a:ext>
            </a:extLst>
          </p:cNvPr>
          <p:cNvSpPr/>
          <p:nvPr/>
        </p:nvSpPr>
        <p:spPr>
          <a:xfrm>
            <a:off x="8011644" y="3542056"/>
            <a:ext cx="1124829" cy="228758"/>
          </a:xfrm>
          <a:prstGeom prst="rect">
            <a:avLst/>
          </a:prstGeom>
          <a:solidFill>
            <a:srgbClr val="FFFF00">
              <a:alpha val="19608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868DF5-1B28-CCA3-9261-68965607332E}"/>
              </a:ext>
            </a:extLst>
          </p:cNvPr>
          <p:cNvGrpSpPr/>
          <p:nvPr/>
        </p:nvGrpSpPr>
        <p:grpSpPr>
          <a:xfrm>
            <a:off x="6998562" y="519587"/>
            <a:ext cx="5132256" cy="794275"/>
            <a:chOff x="6998562" y="2016917"/>
            <a:chExt cx="5132256" cy="7942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A59E44-CAFC-4776-BEDA-068DE0C5C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698"/>
            <a:stretch/>
          </p:blipFill>
          <p:spPr>
            <a:xfrm>
              <a:off x="6998562" y="2016917"/>
              <a:ext cx="5132256" cy="7942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1C1CAF-D59B-6E94-BD31-9A895F20C0A7}"/>
                </a:ext>
              </a:extLst>
            </p:cNvPr>
            <p:cNvSpPr/>
            <p:nvPr/>
          </p:nvSpPr>
          <p:spPr>
            <a:xfrm>
              <a:off x="7465947" y="2306546"/>
              <a:ext cx="2528488" cy="281458"/>
            </a:xfrm>
            <a:prstGeom prst="rect">
              <a:avLst/>
            </a:prstGeom>
            <a:solidFill>
              <a:srgbClr val="FFFF00">
                <a:alpha val="19608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17CF34F-2C3F-D21F-5564-B047C366AC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85" y="5603025"/>
            <a:ext cx="3810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6651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733CB-387A-CCF2-F970-D64AAC2CA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6A77DC-1C67-5721-4EF2-0A9CD55BF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CB4E0E4-73A5-68EA-A9E2-316EBD88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7954A-1C05-A698-9168-039716A9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955658-BF5C-1F7E-F9DA-74A9BB32A1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When do we find Lorentz violation??? 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3">
                <a:extLst>
                  <a:ext uri="{FF2B5EF4-FFF2-40B4-BE49-F238E27FC236}">
                    <a16:creationId xmlns:a16="http://schemas.microsoft.com/office/drawing/2014/main" id="{C9818A54-22D2-44D3-D2B4-51FBCBAE0D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243" y="1143000"/>
                <a:ext cx="11116158" cy="4973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909296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19857" algn="l"/>
                    <a:tab pos="1439716" algn="l"/>
                    <a:tab pos="2159571" algn="l"/>
                    <a:tab pos="2879434" algn="l"/>
                    <a:tab pos="3599293" algn="l"/>
                    <a:tab pos="4319155" algn="l"/>
                    <a:tab pos="5039012" algn="l"/>
                    <a:tab pos="5758871" algn="l"/>
                    <a:tab pos="6478726" algn="l"/>
                    <a:tab pos="7198586" algn="l"/>
                    <a:tab pos="7918444" algn="l"/>
                    <a:tab pos="8638301" algn="l"/>
                    <a:tab pos="9358159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Lorentz violation is motivated by Planck scale theories, so it is suppressed with the power of Planck mass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𝐺𝑒𝑉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defTabSz="909296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19857" algn="l"/>
                    <a:tab pos="1439716" algn="l"/>
                    <a:tab pos="2159571" algn="l"/>
                    <a:tab pos="2879434" algn="l"/>
                    <a:tab pos="3599293" algn="l"/>
                    <a:tab pos="4319155" algn="l"/>
                    <a:tab pos="5039012" algn="l"/>
                    <a:tab pos="5758871" algn="l"/>
                    <a:tab pos="6478726" algn="l"/>
                    <a:tab pos="7198586" algn="l"/>
                    <a:tab pos="7918444" algn="l"/>
                    <a:tab pos="8638301" algn="l"/>
                    <a:tab pos="9358159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𝑃𝑙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𝑃𝑙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𝑒𝑡𝑐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09296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19857" algn="l"/>
                    <a:tab pos="1439716" algn="l"/>
                    <a:tab pos="2159571" algn="l"/>
                    <a:tab pos="2879434" algn="l"/>
                    <a:tab pos="3599293" algn="l"/>
                    <a:tab pos="4319155" algn="l"/>
                    <a:tab pos="5039012" algn="l"/>
                    <a:tab pos="5758871" algn="l"/>
                    <a:tab pos="6478726" algn="l"/>
                    <a:tab pos="7198586" algn="l"/>
                    <a:tab pos="7918444" algn="l"/>
                    <a:tab pos="8638301" algn="l"/>
                    <a:tab pos="9358159" algn="l"/>
                  </a:tabLst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09296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19857" algn="l"/>
                    <a:tab pos="1439716" algn="l"/>
                    <a:tab pos="2159571" algn="l"/>
                    <a:tab pos="2879434" algn="l"/>
                    <a:tab pos="3599293" algn="l"/>
                    <a:tab pos="4319155" algn="l"/>
                    <a:tab pos="5039012" algn="l"/>
                    <a:tab pos="5758871" algn="l"/>
                    <a:tab pos="6478726" algn="l"/>
                    <a:tab pos="7198586" algn="l"/>
                    <a:tab pos="7918444" algn="l"/>
                    <a:tab pos="8638301" algn="l"/>
                    <a:tab pos="9358159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effective field theory,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non-renormalizable operators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the signature of new physics, dimension analysis guides target sensitivity to look for Lorentz violation.</a:t>
                </a:r>
              </a:p>
              <a:p>
                <a:pPr defTabSz="909296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19857" algn="l"/>
                    <a:tab pos="1439716" algn="l"/>
                    <a:tab pos="2159571" algn="l"/>
                    <a:tab pos="2879434" algn="l"/>
                    <a:tab pos="3599293" algn="l"/>
                    <a:tab pos="4319155" algn="l"/>
                    <a:tab pos="5039012" algn="l"/>
                    <a:tab pos="5758871" algn="l"/>
                    <a:tab pos="6478726" algn="l"/>
                    <a:tab pos="7198586" algn="l"/>
                    <a:tab pos="7918444" algn="l"/>
                    <a:tab pos="8638301" algn="l"/>
                    <a:tab pos="9358159" algn="l"/>
                  </a:tabLst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09296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19857" algn="l"/>
                    <a:tab pos="1439716" algn="l"/>
                    <a:tab pos="2159571" algn="l"/>
                    <a:tab pos="2879434" algn="l"/>
                    <a:tab pos="3599293" algn="l"/>
                    <a:tab pos="4319155" algn="l"/>
                    <a:tab pos="5039012" algn="l"/>
                    <a:tab pos="5758871" algn="l"/>
                    <a:tab pos="6478726" algn="l"/>
                    <a:tab pos="7198586" algn="l"/>
                    <a:tab pos="7918444" algn="l"/>
                    <a:tab pos="8638301" algn="l"/>
                    <a:tab pos="9358159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dimension-5 LV operator,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(5)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−19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09296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19857" algn="l"/>
                    <a:tab pos="1439716" algn="l"/>
                    <a:tab pos="2159571" algn="l"/>
                    <a:tab pos="2879434" algn="l"/>
                    <a:tab pos="3599293" algn="l"/>
                    <a:tab pos="4319155" algn="l"/>
                    <a:tab pos="5039012" algn="l"/>
                    <a:tab pos="5758871" algn="l"/>
                    <a:tab pos="6478726" algn="l"/>
                    <a:tab pos="7198586" algn="l"/>
                    <a:tab pos="7918444" algn="l"/>
                    <a:tab pos="8638301" algn="l"/>
                    <a:tab pos="9358159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dimension-6 LV operator,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(6)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−38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09296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19857" algn="l"/>
                    <a:tab pos="1439716" algn="l"/>
                    <a:tab pos="2159571" algn="l"/>
                    <a:tab pos="2879434" algn="l"/>
                    <a:tab pos="3599293" algn="l"/>
                    <a:tab pos="4319155" algn="l"/>
                    <a:tab pos="5039012" algn="l"/>
                    <a:tab pos="5758871" algn="l"/>
                    <a:tab pos="6478726" algn="l"/>
                    <a:tab pos="7198586" algn="l"/>
                    <a:tab pos="7918444" algn="l"/>
                    <a:tab pos="8638301" algn="l"/>
                    <a:tab pos="9358159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etc</a:t>
                </a:r>
              </a:p>
              <a:p>
                <a:pPr defTabSz="909296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19857" algn="l"/>
                    <a:tab pos="1439716" algn="l"/>
                    <a:tab pos="2159571" algn="l"/>
                    <a:tab pos="2879434" algn="l"/>
                    <a:tab pos="3599293" algn="l"/>
                    <a:tab pos="4319155" algn="l"/>
                    <a:tab pos="5039012" algn="l"/>
                    <a:tab pos="5758871" algn="l"/>
                    <a:tab pos="6478726" algn="l"/>
                    <a:tab pos="7198586" algn="l"/>
                    <a:tab pos="7918444" algn="l"/>
                    <a:tab pos="8638301" algn="l"/>
                    <a:tab pos="9358159" algn="l"/>
                  </a:tabLst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09296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19857" algn="l"/>
                    <a:tab pos="1439716" algn="l"/>
                    <a:tab pos="2159571" algn="l"/>
                    <a:tab pos="2879434" algn="l"/>
                    <a:tab pos="3599293" algn="l"/>
                    <a:tab pos="4319155" algn="l"/>
                    <a:tab pos="5039012" algn="l"/>
                    <a:tab pos="5758871" algn="l"/>
                    <a:tab pos="6478726" algn="l"/>
                    <a:tab pos="7198586" algn="l"/>
                    <a:tab pos="7918444" algn="l"/>
                    <a:tab pos="8638301" algn="l"/>
                    <a:tab pos="9358159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These numbers can be used as a </a:t>
                </a:r>
              </a:p>
              <a:p>
                <a:pPr defTabSz="909296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tabLst>
                    <a:tab pos="719857" algn="l"/>
                    <a:tab pos="1439716" algn="l"/>
                    <a:tab pos="2159571" algn="l"/>
                    <a:tab pos="2879434" algn="l"/>
                    <a:tab pos="3599293" algn="l"/>
                    <a:tab pos="4319155" algn="l"/>
                    <a:tab pos="5039012" algn="l"/>
                    <a:tab pos="5758871" algn="l"/>
                    <a:tab pos="6478726" algn="l"/>
                    <a:tab pos="7198586" algn="l"/>
                    <a:tab pos="7918444" algn="l"/>
                    <a:tab pos="8638301" algn="l"/>
                    <a:tab pos="9358159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guidance to design new experiments  </a:t>
                </a:r>
              </a:p>
            </p:txBody>
          </p:sp>
        </mc:Choice>
        <mc:Fallback xmlns="">
          <p:sp>
            <p:nvSpPr>
              <p:cNvPr id="5" name="Text Box 13">
                <a:extLst>
                  <a:ext uri="{FF2B5EF4-FFF2-40B4-BE49-F238E27FC236}">
                    <a16:creationId xmlns:a16="http://schemas.microsoft.com/office/drawing/2014/main" id="{C9818A54-22D2-44D3-D2B4-51FBCBAE0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243" y="1143000"/>
                <a:ext cx="11116158" cy="4973734"/>
              </a:xfrm>
              <a:prstGeom prst="rect">
                <a:avLst/>
              </a:prstGeom>
              <a:blipFill>
                <a:blip r:embed="rId2"/>
                <a:stretch>
                  <a:fillRect l="-1596" t="-2551" r="-798" b="-17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F58AE2B-C0FF-D072-415D-CB5916CBC5BF}"/>
              </a:ext>
            </a:extLst>
          </p:cNvPr>
          <p:cNvGrpSpPr/>
          <p:nvPr/>
        </p:nvGrpSpPr>
        <p:grpSpPr>
          <a:xfrm>
            <a:off x="6311016" y="3987775"/>
            <a:ext cx="5880984" cy="2277549"/>
            <a:chOff x="1955164" y="1969494"/>
            <a:chExt cx="5880984" cy="2277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CE6C8F4-37EC-B80A-2F6A-B9DE48BE32AB}"/>
                </a:ext>
              </a:extLst>
            </p:cNvPr>
            <p:cNvGrpSpPr/>
            <p:nvPr/>
          </p:nvGrpSpPr>
          <p:grpSpPr>
            <a:xfrm>
              <a:off x="1955164" y="1969494"/>
              <a:ext cx="5880984" cy="2276025"/>
              <a:chOff x="1900705" y="1401330"/>
              <a:chExt cx="6389327" cy="247276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267B97F-89BD-51C0-10CB-E93C8C932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0705" y="1849784"/>
                <a:ext cx="2601926" cy="2024308"/>
              </a:xfrm>
              <a:prstGeom prst="rect">
                <a:avLst/>
              </a:prstGeom>
              <a:ln w="28575">
                <a:noFill/>
              </a:ln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CB4DE35-A6CB-5C61-4C06-E342E7F21199}"/>
                  </a:ext>
                </a:extLst>
              </p:cNvPr>
              <p:cNvSpPr/>
              <p:nvPr/>
            </p:nvSpPr>
            <p:spPr>
              <a:xfrm>
                <a:off x="4582481" y="1401330"/>
                <a:ext cx="3707551" cy="769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solidFill>
                      <a:srgbClr val="000090"/>
                    </a:solidFill>
                    <a:sym typeface="Wingdings"/>
                  </a:rPr>
                  <a:t>Steven Weinberg</a:t>
                </a:r>
              </a:p>
              <a:p>
                <a:r>
                  <a:rPr lang="en-GB" sz="2000" dirty="0">
                    <a:solidFill>
                      <a:srgbClr val="000090"/>
                    </a:solidFill>
                    <a:sym typeface="Wingdings"/>
                    <a:hlinkClick r:id="rId4"/>
                  </a:rPr>
                  <a:t>(CERN Courier Nov. 2017</a:t>
                </a:r>
                <a:r>
                  <a:rPr lang="en-GB" sz="2000" dirty="0">
                    <a:solidFill>
                      <a:srgbClr val="000090"/>
                    </a:solidFill>
                    <a:sym typeface="Wingdings"/>
                  </a:rPr>
                  <a:t>)   </a:t>
                </a:r>
                <a:endParaRPr lang="en-US" sz="2000" dirty="0">
                  <a:solidFill>
                    <a:srgbClr val="000090"/>
                  </a:solidFill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8E01DF-3A96-F590-5DED-6FDB6E4E628E}"/>
                </a:ext>
              </a:extLst>
            </p:cNvPr>
            <p:cNvSpPr/>
            <p:nvPr/>
          </p:nvSpPr>
          <p:spPr>
            <a:xfrm>
              <a:off x="4393962" y="2677383"/>
              <a:ext cx="3442186" cy="156966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24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“We don’t know anything about non-renormalizable interaction terms, but I’ll swear they are there!’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9284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CEFFB-94FA-5CD6-B6A0-8FEDAA953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7F0AF3B9-389E-BCD7-660E-6C6BAFAA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53DBD1-D88B-9A40-14F6-BB63BAF7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0013F-DCAF-0DA6-1A88-C7CFDBCA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BFEA14-FC81-E96A-7F4C-7D3D4FC094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Tests of Lorentz violation – Astrophysics 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6A729-FE23-912B-D7F5-34F7A1C69BB0}"/>
              </a:ext>
            </a:extLst>
          </p:cNvPr>
          <p:cNvSpPr txBox="1"/>
          <p:nvPr/>
        </p:nvSpPr>
        <p:spPr>
          <a:xfrm>
            <a:off x="457802" y="1246637"/>
            <a:ext cx="1057214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Terrestrial experiments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 controlled, high-precision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 various systems (optics, pendulum, gas, particle physics, etc)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So far, no compelling evidence of Lorentz violation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Astrophysical and cosmological experiments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 not controlled, low-precision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 extreme systems (highest energy, longest distance, etc)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more sensitive to nonrenormalizable operators</a:t>
            </a:r>
          </a:p>
        </p:txBody>
      </p:sp>
    </p:spTree>
    <p:extLst>
      <p:ext uri="{BB962C8B-B14F-4D97-AF65-F5344CB8AC3E}">
        <p14:creationId xmlns:p14="http://schemas.microsoft.com/office/powerpoint/2010/main" val="428275642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0172D-B92D-BB13-1B03-96DBE1570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AC1AA4E5-3D90-95C0-6F25-BCDB6CFBE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862" y="2514600"/>
            <a:ext cx="107872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algn="ctr" defTabSz="914225"/>
            <a:r>
              <a:rPr lang="en-US" sz="6000" b="1" dirty="0">
                <a:solidFill>
                  <a:srgbClr val="000090"/>
                </a:solidFill>
              </a:rPr>
              <a:t>Tests of Lorentz violation in Astrophysics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4DA0916-37EC-9AD4-164D-73B58DC93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B13A79-2235-7103-494B-73359AD2D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D33BA-FDF5-51A2-7394-F418F143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83731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F86B38-E439-6AE6-31BA-BEAEFB9EF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F084A-668F-370E-E5BB-C971420B3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72" y="4293705"/>
            <a:ext cx="7539028" cy="25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4943B-35BB-81D8-9943-60E31AFE7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61" y="3978644"/>
            <a:ext cx="5120908" cy="2874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EFE11312-5055-BC12-DFC1-6CD2084D0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A35ABA-5D1E-48F6-C583-2EFC56B8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5CFAD-F47D-8C69-1872-11952E724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A2850B-544C-D056-52B6-2E5C55B1A7C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 Lorentz violation in Astrophysics</a:t>
            </a:r>
            <a:endParaRPr lang="en-US" sz="3600" baseline="-25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C8BC42-70C5-53ED-2E59-0E7836F5E5FB}"/>
              </a:ext>
            </a:extLst>
          </p:cNvPr>
          <p:cNvSpPr txBox="1"/>
          <p:nvPr/>
        </p:nvSpPr>
        <p:spPr>
          <a:xfrm>
            <a:off x="457801" y="1246637"/>
            <a:ext cx="109110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energy particles – ultra-high-energy cosmic rays</a:t>
            </a:r>
          </a:p>
          <a:p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Longest propagating waves – gravitational waves, cosmic microwave background</a:t>
            </a:r>
          </a:p>
          <a:p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High-energy and long propagation – gamma-ray, high-energy neutrinos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0EB79-6E7C-8B87-6A9A-734CC218C4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777" r="19299" b="1"/>
          <a:stretch/>
        </p:blipFill>
        <p:spPr>
          <a:xfrm>
            <a:off x="-129091" y="2337445"/>
            <a:ext cx="3703595" cy="1629559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86D76A-CE3A-7B37-D200-FFE0E01B35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3"/>
          <a:stretch/>
        </p:blipFill>
        <p:spPr>
          <a:xfrm>
            <a:off x="7655893" y="2342416"/>
            <a:ext cx="4536107" cy="2874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1AC3BD-9E59-59E2-D4EC-04B9AA2178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87"/>
          <a:stretch/>
        </p:blipFill>
        <p:spPr>
          <a:xfrm>
            <a:off x="9897965" y="2337445"/>
            <a:ext cx="2294035" cy="717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F96B7F-2713-14FD-4663-BF2F79629C08}"/>
              </a:ext>
            </a:extLst>
          </p:cNvPr>
          <p:cNvSpPr txBox="1"/>
          <p:nvPr/>
        </p:nvSpPr>
        <p:spPr>
          <a:xfrm>
            <a:off x="0" y="0"/>
            <a:ext cx="42717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Helvetica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Progress in Particle and Nuclear Physics 125 (2022) 103948</a:t>
            </a:r>
            <a:endParaRPr lang="en-US" sz="12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12B59-C3FF-8A12-F7D2-D34C40B779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22" y="50682"/>
            <a:ext cx="4563700" cy="1441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8C56B9-BDF4-E4D4-7D7F-6AA20EBEA7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9"/>
          <a:stretch/>
        </p:blipFill>
        <p:spPr>
          <a:xfrm>
            <a:off x="3161001" y="2411148"/>
            <a:ext cx="4690533" cy="280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082295-1A9D-B24F-4DB4-D87C6F549A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/>
          <a:stretch/>
        </p:blipFill>
        <p:spPr>
          <a:xfrm>
            <a:off x="-129091" y="3766286"/>
            <a:ext cx="5039022" cy="324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256246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1C842C-55A7-73B7-1110-584F8B2E1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6AF870A6-F8DA-8185-9684-B6DD7EF5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25/04/10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62B31A-763A-2EF6-730B-375C5CB11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16225-2084-E2B8-3617-BE5ACC607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814BD-7ADD-E242-8D30-A360B1F22A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C3BFCF-3BC6-9001-A9FF-C61FCBC5B88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Cut-off in high-energy cosmic ray spectrum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0ED017-80D2-6BD0-CB1A-98A9C3D4E4C4}"/>
                  </a:ext>
                </a:extLst>
              </p:cNvPr>
              <p:cNvSpPr txBox="1"/>
              <p:nvPr/>
            </p:nvSpPr>
            <p:spPr>
              <a:xfrm>
                <a:off x="457802" y="1246637"/>
                <a:ext cx="5158555" cy="12319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Lorentz violation = media in vacuum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- Attenuate high-energy cosmic rays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(5)</m:t>
                          </m:r>
                        </m:sup>
                      </m:sSup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e>
                              </m:d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⋯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0ED017-80D2-6BD0-CB1A-98A9C3D4E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02" y="1246637"/>
                <a:ext cx="5158555" cy="1231940"/>
              </a:xfrm>
              <a:prstGeom prst="rect">
                <a:avLst/>
              </a:prstGeom>
              <a:blipFill>
                <a:blip r:embed="rId2"/>
                <a:stretch>
                  <a:fillRect l="-1966" t="-4082" b="-20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416E763-8B75-C236-0A08-201694368DEF}"/>
              </a:ext>
            </a:extLst>
          </p:cNvPr>
          <p:cNvSpPr txBox="1"/>
          <p:nvPr/>
        </p:nvSpPr>
        <p:spPr>
          <a:xfrm>
            <a:off x="10488" y="-24257"/>
            <a:ext cx="92426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Stecker, et al, PRD91(2015)045009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many  others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15230-549C-EFA3-5D92-6E381625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88" y="2876722"/>
            <a:ext cx="4508500" cy="2870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ADBE38-D8BD-FAD8-3E41-27D2CB84C125}"/>
              </a:ext>
            </a:extLst>
          </p:cNvPr>
          <p:cNvSpPr txBox="1"/>
          <p:nvPr/>
        </p:nvSpPr>
        <p:spPr>
          <a:xfrm>
            <a:off x="6946321" y="5758656"/>
            <a:ext cx="3831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Wingdings" pitchFamily="2" charset="2"/>
              </a:rPr>
              <a:t>IceCube High-energy neutrino spectrum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278406C-28BB-E059-A946-1C2D34663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/>
          <a:stretch/>
        </p:blipFill>
        <p:spPr>
          <a:xfrm>
            <a:off x="-129091" y="3766286"/>
            <a:ext cx="5039022" cy="324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EED21B-84B1-6CFA-E023-20B74F235C4B}"/>
              </a:ext>
            </a:extLst>
          </p:cNvPr>
          <p:cNvGrpSpPr/>
          <p:nvPr/>
        </p:nvGrpSpPr>
        <p:grpSpPr>
          <a:xfrm>
            <a:off x="6032379" y="1112435"/>
            <a:ext cx="2376775" cy="1118942"/>
            <a:chOff x="6032379" y="1112435"/>
            <a:chExt cx="2376775" cy="1118942"/>
          </a:xfrm>
        </p:grpSpPr>
        <p:sp>
          <p:nvSpPr>
            <p:cNvPr id="16" name="Line 27">
              <a:extLst>
                <a:ext uri="{FF2B5EF4-FFF2-40B4-BE49-F238E27FC236}">
                  <a16:creationId xmlns:a16="http://schemas.microsoft.com/office/drawing/2014/main" id="{A17444BF-8AC2-15EE-AA33-76E124FCD8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53213" y="1852898"/>
              <a:ext cx="51129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A883A461-6C83-9848-6D6D-7D18162E0C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511902">
              <a:off x="6953791" y="1371645"/>
              <a:ext cx="227592" cy="494570"/>
            </a:xfrm>
            <a:custGeom>
              <a:avLst/>
              <a:gdLst/>
              <a:ahLst/>
              <a:cxnLst>
                <a:cxn ang="0">
                  <a:pos x="296" y="0"/>
                </a:cxn>
                <a:cxn ang="0">
                  <a:pos x="1095" y="627"/>
                </a:cxn>
                <a:cxn ang="0">
                  <a:pos x="729" y="1461"/>
                </a:cxn>
                <a:cxn ang="0">
                  <a:pos x="562" y="2364"/>
                </a:cxn>
                <a:cxn ang="0">
                  <a:pos x="1361" y="2955"/>
                </a:cxn>
                <a:cxn ang="0">
                  <a:pos x="528" y="3547"/>
                </a:cxn>
                <a:cxn ang="0">
                  <a:pos x="662" y="4381"/>
                </a:cxn>
                <a:cxn ang="0">
                  <a:pos x="1162" y="5284"/>
                </a:cxn>
                <a:cxn ang="0">
                  <a:pos x="162" y="5910"/>
                </a:cxn>
                <a:cxn ang="0">
                  <a:pos x="129" y="6050"/>
                </a:cxn>
              </a:cxnLst>
              <a:rect l="0" t="0" r="r" b="b"/>
              <a:pathLst>
                <a:path w="1866" h="6051">
                  <a:moveTo>
                    <a:pt x="296" y="0"/>
                  </a:moveTo>
                  <a:cubicBezTo>
                    <a:pt x="283" y="477"/>
                    <a:pt x="795" y="504"/>
                    <a:pt x="1095" y="627"/>
                  </a:cubicBezTo>
                  <a:cubicBezTo>
                    <a:pt x="1865" y="939"/>
                    <a:pt x="1014" y="1382"/>
                    <a:pt x="729" y="1461"/>
                  </a:cubicBezTo>
                  <a:cubicBezTo>
                    <a:pt x="359" y="1563"/>
                    <a:pt x="0" y="2158"/>
                    <a:pt x="562" y="2364"/>
                  </a:cubicBezTo>
                  <a:cubicBezTo>
                    <a:pt x="861" y="2474"/>
                    <a:pt x="1385" y="2449"/>
                    <a:pt x="1361" y="2955"/>
                  </a:cubicBezTo>
                  <a:cubicBezTo>
                    <a:pt x="1339" y="3447"/>
                    <a:pt x="843" y="3445"/>
                    <a:pt x="528" y="3547"/>
                  </a:cubicBezTo>
                  <a:cubicBezTo>
                    <a:pt x="75" y="3694"/>
                    <a:pt x="134" y="4361"/>
                    <a:pt x="662" y="4381"/>
                  </a:cubicBezTo>
                  <a:cubicBezTo>
                    <a:pt x="975" y="4393"/>
                    <a:pt x="1576" y="4945"/>
                    <a:pt x="1162" y="5284"/>
                  </a:cubicBezTo>
                  <a:cubicBezTo>
                    <a:pt x="856" y="5535"/>
                    <a:pt x="474" y="5667"/>
                    <a:pt x="162" y="5910"/>
                  </a:cubicBezTo>
                  <a:lnTo>
                    <a:pt x="129" y="6050"/>
                  </a:lnTo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71922FC-9FCC-7B81-6305-FA3CDED1BC54}"/>
                    </a:ext>
                  </a:extLst>
                </p:cNvPr>
                <p:cNvSpPr/>
                <p:nvPr/>
              </p:nvSpPr>
              <p:spPr>
                <a:xfrm>
                  <a:off x="6032379" y="1578973"/>
                  <a:ext cx="526105" cy="43088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2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71922FC-9FCC-7B81-6305-FA3CDED1B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2379" y="1578973"/>
                  <a:ext cx="526105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C985B62-2E12-72CA-3A40-0B0DEB92D8FB}"/>
                    </a:ext>
                  </a:extLst>
                </p:cNvPr>
                <p:cNvSpPr/>
                <p:nvPr/>
              </p:nvSpPr>
              <p:spPr>
                <a:xfrm>
                  <a:off x="7842107" y="1501264"/>
                  <a:ext cx="553037" cy="42306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2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C985B62-2E12-72CA-3A40-0B0DEB92D8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2107" y="1501264"/>
                  <a:ext cx="553037" cy="4230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1031169-AE88-67F5-7868-F8E14777CFCD}"/>
                    </a:ext>
                  </a:extLst>
                </p:cNvPr>
                <p:cNvSpPr/>
                <p:nvPr/>
              </p:nvSpPr>
              <p:spPr>
                <a:xfrm>
                  <a:off x="7856118" y="1808312"/>
                  <a:ext cx="553036" cy="42306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2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0" lang="en-US" sz="2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1031169-AE88-67F5-7868-F8E14777CF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6118" y="1808312"/>
                  <a:ext cx="553036" cy="4230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E56DF76-1D03-234D-29D5-8964DCF09FB9}"/>
                    </a:ext>
                  </a:extLst>
                </p:cNvPr>
                <p:cNvSpPr/>
                <p:nvPr/>
              </p:nvSpPr>
              <p:spPr>
                <a:xfrm>
                  <a:off x="6583748" y="1265508"/>
                  <a:ext cx="683713" cy="42306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2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en-US" sz="2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E56DF76-1D03-234D-29D5-8964DCF09F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3748" y="1265508"/>
                  <a:ext cx="683713" cy="4230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ECB83AC-BFB0-6ED6-9CC2-E6D02972072E}"/>
                    </a:ext>
                  </a:extLst>
                </p:cNvPr>
                <p:cNvSpPr/>
                <p:nvPr/>
              </p:nvSpPr>
              <p:spPr>
                <a:xfrm>
                  <a:off x="7824058" y="1112435"/>
                  <a:ext cx="526105" cy="43088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2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ECB83AC-BFB0-6ED6-9CC2-E6D0297207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4058" y="1112435"/>
                  <a:ext cx="526105" cy="4308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Line 27">
              <a:extLst>
                <a:ext uri="{FF2B5EF4-FFF2-40B4-BE49-F238E27FC236}">
                  <a16:creationId xmlns:a16="http://schemas.microsoft.com/office/drawing/2014/main" id="{EBCEE4C3-D67F-85AF-A3FA-C68619781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6321" y="1852898"/>
              <a:ext cx="909797" cy="16731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Line 27">
              <a:extLst>
                <a:ext uri="{FF2B5EF4-FFF2-40B4-BE49-F238E27FC236}">
                  <a16:creationId xmlns:a16="http://schemas.microsoft.com/office/drawing/2014/main" id="{70C5B818-2F14-421D-89CE-D5FB124864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93161" y="1363934"/>
              <a:ext cx="562957" cy="14830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Line 27">
              <a:extLst>
                <a:ext uri="{FF2B5EF4-FFF2-40B4-BE49-F238E27FC236}">
                  <a16:creationId xmlns:a16="http://schemas.microsoft.com/office/drawing/2014/main" id="{2CBC474E-B406-6B84-DE79-91011C1C44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6678" y="1518527"/>
              <a:ext cx="485103" cy="16731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5DFCE4-309E-0113-AC51-7357EAEE1BA5}"/>
              </a:ext>
            </a:extLst>
          </p:cNvPr>
          <p:cNvGrpSpPr/>
          <p:nvPr/>
        </p:nvGrpSpPr>
        <p:grpSpPr>
          <a:xfrm>
            <a:off x="8535056" y="1153325"/>
            <a:ext cx="2737964" cy="1118942"/>
            <a:chOff x="6032379" y="1112435"/>
            <a:chExt cx="2737964" cy="1118942"/>
          </a:xfrm>
        </p:grpSpPr>
        <p:sp>
          <p:nvSpPr>
            <p:cNvPr id="27" name="Line 27">
              <a:extLst>
                <a:ext uri="{FF2B5EF4-FFF2-40B4-BE49-F238E27FC236}">
                  <a16:creationId xmlns:a16="http://schemas.microsoft.com/office/drawing/2014/main" id="{B807663B-B90C-291D-001B-394CAD981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53213" y="1852898"/>
              <a:ext cx="51129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FF21E4AD-B62D-C551-355E-6E49455294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511902">
              <a:off x="6953791" y="1371645"/>
              <a:ext cx="227592" cy="494570"/>
            </a:xfrm>
            <a:custGeom>
              <a:avLst/>
              <a:gdLst/>
              <a:ahLst/>
              <a:cxnLst>
                <a:cxn ang="0">
                  <a:pos x="296" y="0"/>
                </a:cxn>
                <a:cxn ang="0">
                  <a:pos x="1095" y="627"/>
                </a:cxn>
                <a:cxn ang="0">
                  <a:pos x="729" y="1461"/>
                </a:cxn>
                <a:cxn ang="0">
                  <a:pos x="562" y="2364"/>
                </a:cxn>
                <a:cxn ang="0">
                  <a:pos x="1361" y="2955"/>
                </a:cxn>
                <a:cxn ang="0">
                  <a:pos x="528" y="3547"/>
                </a:cxn>
                <a:cxn ang="0">
                  <a:pos x="662" y="4381"/>
                </a:cxn>
                <a:cxn ang="0">
                  <a:pos x="1162" y="5284"/>
                </a:cxn>
                <a:cxn ang="0">
                  <a:pos x="162" y="5910"/>
                </a:cxn>
                <a:cxn ang="0">
                  <a:pos x="129" y="6050"/>
                </a:cxn>
              </a:cxnLst>
              <a:rect l="0" t="0" r="r" b="b"/>
              <a:pathLst>
                <a:path w="1866" h="6051">
                  <a:moveTo>
                    <a:pt x="296" y="0"/>
                  </a:moveTo>
                  <a:cubicBezTo>
                    <a:pt x="283" y="477"/>
                    <a:pt x="795" y="504"/>
                    <a:pt x="1095" y="627"/>
                  </a:cubicBezTo>
                  <a:cubicBezTo>
                    <a:pt x="1865" y="939"/>
                    <a:pt x="1014" y="1382"/>
                    <a:pt x="729" y="1461"/>
                  </a:cubicBezTo>
                  <a:cubicBezTo>
                    <a:pt x="359" y="1563"/>
                    <a:pt x="0" y="2158"/>
                    <a:pt x="562" y="2364"/>
                  </a:cubicBezTo>
                  <a:cubicBezTo>
                    <a:pt x="861" y="2474"/>
                    <a:pt x="1385" y="2449"/>
                    <a:pt x="1361" y="2955"/>
                  </a:cubicBezTo>
                  <a:cubicBezTo>
                    <a:pt x="1339" y="3447"/>
                    <a:pt x="843" y="3445"/>
                    <a:pt x="528" y="3547"/>
                  </a:cubicBezTo>
                  <a:cubicBezTo>
                    <a:pt x="75" y="3694"/>
                    <a:pt x="134" y="4361"/>
                    <a:pt x="662" y="4381"/>
                  </a:cubicBezTo>
                  <a:cubicBezTo>
                    <a:pt x="975" y="4393"/>
                    <a:pt x="1576" y="4945"/>
                    <a:pt x="1162" y="5284"/>
                  </a:cubicBezTo>
                  <a:cubicBezTo>
                    <a:pt x="856" y="5535"/>
                    <a:pt x="474" y="5667"/>
                    <a:pt x="162" y="5910"/>
                  </a:cubicBezTo>
                  <a:lnTo>
                    <a:pt x="129" y="6050"/>
                  </a:lnTo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2A984B6-70F6-B1FC-231C-04A94DF69BBD}"/>
                    </a:ext>
                  </a:extLst>
                </p:cNvPr>
                <p:cNvSpPr/>
                <p:nvPr/>
              </p:nvSpPr>
              <p:spPr>
                <a:xfrm>
                  <a:off x="6032379" y="1578973"/>
                  <a:ext cx="492892" cy="43088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2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2A984B6-70F6-B1FC-231C-04A94DF69B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2379" y="1578973"/>
                  <a:ext cx="492892" cy="430887"/>
                </a:xfrm>
                <a:prstGeom prst="rect">
                  <a:avLst/>
                </a:prstGeom>
                <a:blipFill>
                  <a:blip r:embed="rId12"/>
                  <a:stretch>
                    <a:fillRect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AE371A0-663F-C786-644F-B8D9807AFDF2}"/>
                    </a:ext>
                  </a:extLst>
                </p:cNvPr>
                <p:cNvSpPr/>
                <p:nvPr/>
              </p:nvSpPr>
              <p:spPr>
                <a:xfrm>
                  <a:off x="7842107" y="1501264"/>
                  <a:ext cx="920637" cy="42306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2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0" lang="en-US" sz="2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AE371A0-663F-C786-644F-B8D9807AFD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2107" y="1501264"/>
                  <a:ext cx="920637" cy="4230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0A78E47-A010-23FF-2894-D41788F2FF3A}"/>
                    </a:ext>
                  </a:extLst>
                </p:cNvPr>
                <p:cNvSpPr/>
                <p:nvPr/>
              </p:nvSpPr>
              <p:spPr>
                <a:xfrm>
                  <a:off x="7856118" y="1808312"/>
                  <a:ext cx="467243" cy="42306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2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kumimoji="0" lang="en-US" sz="2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0A78E47-A010-23FF-2894-D41788F2FF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6118" y="1808312"/>
                  <a:ext cx="467243" cy="423065"/>
                </a:xfrm>
                <a:prstGeom prst="rect">
                  <a:avLst/>
                </a:prstGeom>
                <a:blipFill>
                  <a:blip r:embed="rId14"/>
                  <a:stretch>
                    <a:fillRect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1032958-A0D8-D8CE-2D60-EC893A97D269}"/>
                    </a:ext>
                  </a:extLst>
                </p:cNvPr>
                <p:cNvSpPr/>
                <p:nvPr/>
              </p:nvSpPr>
              <p:spPr>
                <a:xfrm>
                  <a:off x="6583748" y="1265508"/>
                  <a:ext cx="546303" cy="42992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2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𝑍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0" lang="en-US" sz="2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1032958-A0D8-D8CE-2D60-EC893A97D2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3748" y="1265508"/>
                  <a:ext cx="546303" cy="42992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5921CF5-22CD-AC28-BD85-7CAE8E25E877}"/>
                    </a:ext>
                  </a:extLst>
                </p:cNvPr>
                <p:cNvSpPr/>
                <p:nvPr/>
              </p:nvSpPr>
              <p:spPr>
                <a:xfrm>
                  <a:off x="7824058" y="1112435"/>
                  <a:ext cx="946285" cy="43088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2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𝜈</m:t>
                            </m:r>
                          </m:e>
                          <m:sub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sub>
                        </m:s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5921CF5-22CD-AC28-BD85-7CAE8E25E8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4058" y="1112435"/>
                  <a:ext cx="946285" cy="43088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27">
              <a:extLst>
                <a:ext uri="{FF2B5EF4-FFF2-40B4-BE49-F238E27FC236}">
                  <a16:creationId xmlns:a16="http://schemas.microsoft.com/office/drawing/2014/main" id="{3879EE9A-F00E-A968-05E9-1CF3374F42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6321" y="1852898"/>
              <a:ext cx="909797" cy="16731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Line 27">
              <a:extLst>
                <a:ext uri="{FF2B5EF4-FFF2-40B4-BE49-F238E27FC236}">
                  <a16:creationId xmlns:a16="http://schemas.microsoft.com/office/drawing/2014/main" id="{6067A133-D25E-4B23-2280-DA31C3AC15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93161" y="1363934"/>
              <a:ext cx="562957" cy="14830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Line 27">
              <a:extLst>
                <a:ext uri="{FF2B5EF4-FFF2-40B4-BE49-F238E27FC236}">
                  <a16:creationId xmlns:a16="http://schemas.microsoft.com/office/drawing/2014/main" id="{0ECA75BC-1184-9E4E-5FAF-F8A0501485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6678" y="1518527"/>
              <a:ext cx="485103" cy="16731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0081AA0-C446-F2E9-05ED-71ABB319E1E7}"/>
              </a:ext>
            </a:extLst>
          </p:cNvPr>
          <p:cNvSpPr txBox="1"/>
          <p:nvPr/>
        </p:nvSpPr>
        <p:spPr>
          <a:xfrm>
            <a:off x="6062127" y="2214491"/>
            <a:ext cx="2265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Vacuum pair emission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922E956-22CD-4EA2-1685-F90148956142}"/>
              </a:ext>
            </a:extLst>
          </p:cNvPr>
          <p:cNvSpPr txBox="1"/>
          <p:nvPr/>
        </p:nvSpPr>
        <p:spPr>
          <a:xfrm>
            <a:off x="9151459" y="2196414"/>
            <a:ext cx="2265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Neutrino splitting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01231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E869B0-AB7A-9200-ACD0-C6C6D80E5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6CE4B8-226A-FA3B-DB68-5AD57B994F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3"/>
          <a:stretch/>
        </p:blipFill>
        <p:spPr>
          <a:xfrm>
            <a:off x="7967005" y="837308"/>
            <a:ext cx="4036660" cy="2557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7D239394-2A7C-0021-7130-C46DFE72D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25/04/10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83640B-431F-4458-FB64-B89461566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B0A4E-7B0E-B96B-E2BA-A073306B5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814BD-7ADD-E242-8D30-A360B1F22A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B52D03-8BB2-C8F7-9CBD-01B216A13FA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Cut-off in high-energy cosmic ray spectrum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92353-B6CA-DB53-798E-2B082D8CCC7D}"/>
              </a:ext>
            </a:extLst>
          </p:cNvPr>
          <p:cNvSpPr txBox="1"/>
          <p:nvPr/>
        </p:nvSpPr>
        <p:spPr>
          <a:xfrm>
            <a:off x="10488" y="-24257"/>
            <a:ext cx="92426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Auger, JCAP01(2022)023,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many  others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9E5BED-FAEC-EA42-BE62-0F1C2051A1BC}"/>
              </a:ext>
            </a:extLst>
          </p:cNvPr>
          <p:cNvGrpSpPr/>
          <p:nvPr/>
        </p:nvGrpSpPr>
        <p:grpSpPr>
          <a:xfrm>
            <a:off x="10332594" y="3625780"/>
            <a:ext cx="1655476" cy="1169551"/>
            <a:chOff x="4657819" y="3517225"/>
            <a:chExt cx="1655476" cy="116955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927E85-5E11-1F70-BB9B-22A62FE0664E}"/>
                </a:ext>
              </a:extLst>
            </p:cNvPr>
            <p:cNvSpPr/>
            <p:nvPr/>
          </p:nvSpPr>
          <p:spPr>
            <a:xfrm>
              <a:off x="4657819" y="3517226"/>
              <a:ext cx="676409" cy="11695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A00A7B9-782F-0ABF-75F6-A5B0D21A9873}"/>
                </a:ext>
              </a:extLst>
            </p:cNvPr>
            <p:cNvCxnSpPr/>
            <p:nvPr/>
          </p:nvCxnSpPr>
          <p:spPr>
            <a:xfrm>
              <a:off x="4840297" y="3671438"/>
              <a:ext cx="47636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75AFBD-2D9A-937F-273B-6790C6229D58}"/>
                </a:ext>
              </a:extLst>
            </p:cNvPr>
            <p:cNvCxnSpPr/>
            <p:nvPr/>
          </p:nvCxnSpPr>
          <p:spPr>
            <a:xfrm>
              <a:off x="4840297" y="3874360"/>
              <a:ext cx="476364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4C61DFC-6965-D960-E794-1F7456EA31A6}"/>
                </a:ext>
              </a:extLst>
            </p:cNvPr>
            <p:cNvCxnSpPr/>
            <p:nvPr/>
          </p:nvCxnSpPr>
          <p:spPr>
            <a:xfrm>
              <a:off x="4840297" y="4081235"/>
              <a:ext cx="476364" cy="0"/>
            </a:xfrm>
            <a:prstGeom prst="lin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C90FF2-E694-F455-C6B6-BEE41F85BE73}"/>
                </a:ext>
              </a:extLst>
            </p:cNvPr>
            <p:cNvCxnSpPr/>
            <p:nvPr/>
          </p:nvCxnSpPr>
          <p:spPr>
            <a:xfrm>
              <a:off x="4840297" y="4312052"/>
              <a:ext cx="476364" cy="0"/>
            </a:xfrm>
            <a:prstGeom prst="line">
              <a:avLst/>
            </a:prstGeom>
            <a:ln w="28575">
              <a:solidFill>
                <a:srgbClr val="00FF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9F520F4-E11A-319B-22B3-542A4DE4D999}"/>
                </a:ext>
              </a:extLst>
            </p:cNvPr>
            <p:cNvCxnSpPr/>
            <p:nvPr/>
          </p:nvCxnSpPr>
          <p:spPr>
            <a:xfrm>
              <a:off x="4840297" y="4510790"/>
              <a:ext cx="476364" cy="0"/>
            </a:xfrm>
            <a:prstGeom prst="line">
              <a:avLst/>
            </a:prstGeom>
            <a:ln w="28575">
              <a:solidFill>
                <a:srgbClr val="3333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207BDD-7B58-CF98-522B-441BFB3E5BB4}"/>
                </a:ext>
              </a:extLst>
            </p:cNvPr>
            <p:cNvSpPr txBox="1"/>
            <p:nvPr/>
          </p:nvSpPr>
          <p:spPr>
            <a:xfrm>
              <a:off x="5334229" y="3517225"/>
              <a:ext cx="979066" cy="11695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A=1</a:t>
              </a:r>
            </a:p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2≤A≤4</a:t>
              </a:r>
            </a:p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5≤A≤22</a:t>
              </a:r>
            </a:p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23≤A≤38</a:t>
              </a:r>
            </a:p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39≤ A≤ 56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93C8C-302C-7ADD-5244-D6184F7F3B03}"/>
              </a:ext>
            </a:extLst>
          </p:cNvPr>
          <p:cNvGrpSpPr/>
          <p:nvPr/>
        </p:nvGrpSpPr>
        <p:grpSpPr>
          <a:xfrm>
            <a:off x="1356199" y="3214130"/>
            <a:ext cx="8477481" cy="2788241"/>
            <a:chOff x="1698900" y="2062671"/>
            <a:chExt cx="8477481" cy="27882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CA93C2-949F-F034-0ED2-743F3E62C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06"/>
            <a:stretch/>
          </p:blipFill>
          <p:spPr>
            <a:xfrm>
              <a:off x="1698900" y="2062671"/>
              <a:ext cx="8477481" cy="278824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24052C-BF97-FC48-5EE0-3398EC6D9475}"/>
                </a:ext>
              </a:extLst>
            </p:cNvPr>
            <p:cNvSpPr txBox="1"/>
            <p:nvPr/>
          </p:nvSpPr>
          <p:spPr>
            <a:xfrm>
              <a:off x="7494137" y="4481580"/>
              <a:ext cx="9894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With LV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44B353-9FD0-E166-8356-98259D42C3CA}"/>
                </a:ext>
              </a:extLst>
            </p:cNvPr>
            <p:cNvSpPr txBox="1"/>
            <p:nvPr/>
          </p:nvSpPr>
          <p:spPr>
            <a:xfrm>
              <a:off x="3156993" y="4481580"/>
              <a:ext cx="12721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Wingdings" pitchFamily="2" charset="2"/>
                </a:rPr>
                <a:t>Without LV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D5C428-182C-14A2-D309-CA0573683700}"/>
                  </a:ext>
                </a:extLst>
              </p:cNvPr>
              <p:cNvSpPr txBox="1"/>
              <p:nvPr/>
            </p:nvSpPr>
            <p:spPr>
              <a:xfrm>
                <a:off x="457802" y="1246637"/>
                <a:ext cx="5158555" cy="12319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Lorentz violation = media in vacuum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- Attenuate high-energy cosmic rays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(5)</m:t>
                          </m:r>
                        </m:sup>
                      </m:sSup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e>
                              </m:d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⋯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D5C428-182C-14A2-D309-CA0573683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02" y="1246637"/>
                <a:ext cx="5158555" cy="1231940"/>
              </a:xfrm>
              <a:prstGeom prst="rect">
                <a:avLst/>
              </a:prstGeom>
              <a:blipFill>
                <a:blip r:embed="rId5"/>
                <a:stretch>
                  <a:fillRect l="-1966" t="-4082" b="-20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B669925-6797-C538-6516-9B3D02539376}"/>
              </a:ext>
            </a:extLst>
          </p:cNvPr>
          <p:cNvSpPr txBox="1"/>
          <p:nvPr/>
        </p:nvSpPr>
        <p:spPr>
          <a:xfrm>
            <a:off x="4837498" y="6018784"/>
            <a:ext cx="25170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Wingdings" pitchFamily="2" charset="2"/>
              </a:rPr>
              <a:t>Auger UHECR spectrum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57796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FAC492-78F4-CDEC-2E8C-CACB98CA8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D9E69EF7-9F66-0627-48B5-4AFF6751A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25/04/10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3735A3-49EF-7462-0DE2-1649B10FC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7977F-8A6B-BD45-28D9-36C944E9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814BD-7ADD-E242-8D30-A360B1F22A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4021E3-766A-8D13-1927-E01DA737D0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Time-of-flight of high-energy cosmic rays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064BCE-5194-50BE-4B35-C1124EC607A1}"/>
              </a:ext>
            </a:extLst>
          </p:cNvPr>
          <p:cNvSpPr txBox="1"/>
          <p:nvPr/>
        </p:nvSpPr>
        <p:spPr>
          <a:xfrm>
            <a:off x="457802" y="1246637"/>
            <a:ext cx="6557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Lorentz violation = media in vacuum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Anomalous time dependent effects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9CF1FF-552E-5D03-B22A-7C5913588537}"/>
              </a:ext>
            </a:extLst>
          </p:cNvPr>
          <p:cNvSpPr txBox="1"/>
          <p:nvPr/>
        </p:nvSpPr>
        <p:spPr>
          <a:xfrm>
            <a:off x="10488" y="-24257"/>
            <a:ext cx="92426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Amelino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-Camelia et al, Nature 393(1998)763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LHASSO PRL133(2024)071501)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many  others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F8CDEC-2A7B-F6E9-51BD-0E2297A07DFD}"/>
              </a:ext>
            </a:extLst>
          </p:cNvPr>
          <p:cNvGrpSpPr/>
          <p:nvPr/>
        </p:nvGrpSpPr>
        <p:grpSpPr>
          <a:xfrm>
            <a:off x="1698300" y="4152258"/>
            <a:ext cx="5046578" cy="1522431"/>
            <a:chOff x="7124134" y="1143000"/>
            <a:chExt cx="5046578" cy="152243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5AF7D44-643E-7989-2BE3-F7D18B206E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3419" y="2284520"/>
              <a:ext cx="2818719" cy="0"/>
            </a:xfrm>
            <a:prstGeom prst="straightConnector1">
              <a:avLst/>
            </a:prstGeom>
            <a:ln w="508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6" descr="agn2">
              <a:extLst>
                <a:ext uri="{FF2B5EF4-FFF2-40B4-BE49-F238E27FC236}">
                  <a16:creationId xmlns:a16="http://schemas.microsoft.com/office/drawing/2014/main" id="{4584A2B8-C39E-AD86-2593-E862177A66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1900719">
              <a:off x="10543654" y="1938265"/>
              <a:ext cx="656631" cy="656631"/>
            </a:xfrm>
            <a:prstGeom prst="rect">
              <a:avLst/>
            </a:prstGeom>
            <a:noFill/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402CC0-4D11-B722-FDFB-6D058EB0C383}"/>
                </a:ext>
              </a:extLst>
            </p:cNvPr>
            <p:cNvSpPr/>
            <p:nvPr/>
          </p:nvSpPr>
          <p:spPr>
            <a:xfrm flipH="1">
              <a:off x="8720256" y="1143000"/>
              <a:ext cx="11447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defRPr/>
              </a:pPr>
              <a:r>
                <a:rPr lang="en-US" dirty="0">
                  <a:solidFill>
                    <a:srgbClr val="FF00FF"/>
                  </a:solidFill>
                  <a:latin typeface="Arial"/>
                  <a:cs typeface="Arial"/>
                </a:rPr>
                <a:t>Lorentz violation</a:t>
              </a:r>
              <a:endParaRPr lang="en-US" dirty="0">
                <a:solidFill>
                  <a:srgbClr val="FF00FF"/>
                </a:solidFill>
                <a:latin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8C5312-6476-3443-E3A6-C7CC28D295FF}"/>
                </a:ext>
              </a:extLst>
            </p:cNvPr>
            <p:cNvSpPr/>
            <p:nvPr/>
          </p:nvSpPr>
          <p:spPr>
            <a:xfrm flipH="1">
              <a:off x="9824125" y="2296099"/>
              <a:ext cx="234658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dirty="0">
                  <a:solidFill>
                    <a:srgbClr val="FFFF00"/>
                  </a:solidFill>
                  <a:latin typeface="Arial"/>
                  <a:cs typeface="Arial"/>
                </a:rPr>
                <a:t>high energy photon </a:t>
              </a:r>
              <a:endParaRPr lang="en-US" dirty="0">
                <a:solidFill>
                  <a:srgbClr val="FFFF00"/>
                </a:solidFill>
                <a:latin typeface="Arial"/>
              </a:endParaRPr>
            </a:p>
          </p:txBody>
        </p:sp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id="{DE9A8525-B12D-A096-0A3C-1498C3A701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6961" y="1896603"/>
              <a:ext cx="950699" cy="606049"/>
              <a:chOff x="4766" y="2879"/>
              <a:chExt cx="660" cy="421"/>
            </a:xfrm>
          </p:grpSpPr>
          <p:sp>
            <p:nvSpPr>
              <p:cNvPr id="20" name="Line 15">
                <a:extLst>
                  <a:ext uri="{FF2B5EF4-FFF2-40B4-BE49-F238E27FC236}">
                    <a16:creationId xmlns:a16="http://schemas.microsoft.com/office/drawing/2014/main" id="{B443D68C-D66F-5D35-1993-82B89E1895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66" y="3054"/>
                <a:ext cx="246" cy="192"/>
              </a:xfrm>
              <a:prstGeom prst="line">
                <a:avLst/>
              </a:prstGeom>
              <a:noFill/>
              <a:ln w="7308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Line 16">
                <a:extLst>
                  <a:ext uri="{FF2B5EF4-FFF2-40B4-BE49-F238E27FC236}">
                    <a16:creationId xmlns:a16="http://schemas.microsoft.com/office/drawing/2014/main" id="{C1AAC61B-1C08-6264-EA99-F87503868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08" y="2879"/>
                <a:ext cx="247" cy="192"/>
              </a:xfrm>
              <a:prstGeom prst="line">
                <a:avLst/>
              </a:prstGeom>
              <a:noFill/>
              <a:ln w="7308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Line 17">
                <a:extLst>
                  <a:ext uri="{FF2B5EF4-FFF2-40B4-BE49-F238E27FC236}">
                    <a16:creationId xmlns:a16="http://schemas.microsoft.com/office/drawing/2014/main" id="{D2B40B27-6546-9394-A93F-E12F75CCFA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8" y="3108"/>
                <a:ext cx="246" cy="192"/>
              </a:xfrm>
              <a:prstGeom prst="line">
                <a:avLst/>
              </a:prstGeom>
              <a:noFill/>
              <a:ln w="7308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Line 18">
                <a:extLst>
                  <a:ext uri="{FF2B5EF4-FFF2-40B4-BE49-F238E27FC236}">
                    <a16:creationId xmlns:a16="http://schemas.microsoft.com/office/drawing/2014/main" id="{12AD82EA-5327-89A1-5C50-55108087CB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79" y="2903"/>
                <a:ext cx="247" cy="193"/>
              </a:xfrm>
              <a:prstGeom prst="line">
                <a:avLst/>
              </a:prstGeom>
              <a:noFill/>
              <a:ln w="7308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Line 19">
                <a:extLst>
                  <a:ext uri="{FF2B5EF4-FFF2-40B4-BE49-F238E27FC236}">
                    <a16:creationId xmlns:a16="http://schemas.microsoft.com/office/drawing/2014/main" id="{A2866C99-3080-4F69-19C3-61AC7C902B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4" y="3108"/>
                <a:ext cx="247" cy="192"/>
              </a:xfrm>
              <a:prstGeom prst="line">
                <a:avLst/>
              </a:prstGeom>
              <a:noFill/>
              <a:ln w="7308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26" name="Content Placeholder 6" descr="earth.jpg">
              <a:extLst>
                <a:ext uri="{FF2B5EF4-FFF2-40B4-BE49-F238E27FC236}">
                  <a16:creationId xmlns:a16="http://schemas.microsoft.com/office/drawing/2014/main" id="{90C52F7D-9DF0-0934-4A70-030BF9BA6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24134" y="2051768"/>
              <a:ext cx="494174" cy="49417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FD2674-9A6F-409A-DA43-F6A6EF9EC004}"/>
                  </a:ext>
                </a:extLst>
              </p:cNvPr>
              <p:cNvSpPr txBox="1"/>
              <p:nvPr/>
            </p:nvSpPr>
            <p:spPr>
              <a:xfrm>
                <a:off x="457802" y="2330116"/>
                <a:ext cx="6287076" cy="16643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Gamma Ray Bursts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- Energy dependent light</a:t>
                </a:r>
                <a:r>
                  <a:rPr lang="en-GB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curve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distortion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bSup>
                      <m:sSup>
                        <m:s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(6)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⋯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FD2674-9A6F-409A-DA43-F6A6EF9EC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02" y="2330116"/>
                <a:ext cx="6287076" cy="1664302"/>
              </a:xfrm>
              <a:prstGeom prst="rect">
                <a:avLst/>
              </a:prstGeom>
              <a:blipFill>
                <a:blip r:embed="rId8"/>
                <a:stretch>
                  <a:fillRect l="-1616" t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7DE1F21-B7F5-8C93-BCE3-03370A1D58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77" y="3429000"/>
            <a:ext cx="4934098" cy="2769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0F0B29-B1C7-D131-8CBA-C645FBC15ED3}"/>
              </a:ext>
            </a:extLst>
          </p:cNvPr>
          <p:cNvCxnSpPr>
            <a:cxnSpLocks/>
          </p:cNvCxnSpPr>
          <p:nvPr/>
        </p:nvCxnSpPr>
        <p:spPr>
          <a:xfrm flipH="1">
            <a:off x="2754630" y="5137568"/>
            <a:ext cx="2314054" cy="0"/>
          </a:xfrm>
          <a:prstGeom prst="straightConnector1">
            <a:avLst/>
          </a:prstGeom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DDA4D04-7756-6D4E-C48C-F01E6AE4E086}"/>
              </a:ext>
            </a:extLst>
          </p:cNvPr>
          <p:cNvSpPr/>
          <p:nvPr/>
        </p:nvSpPr>
        <p:spPr>
          <a:xfrm flipH="1">
            <a:off x="4439181" y="4665365"/>
            <a:ext cx="2155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low energy photon </a:t>
            </a:r>
            <a:endParaRPr lang="en-US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02B506B-FCF5-8988-159C-8ABD5D003F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58" y="1049036"/>
            <a:ext cx="4485640" cy="152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490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830748-5C2F-4014-B8AF-8913AC50B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E2E134B9-B395-3CA1-74A3-269D333B1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25/04/10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2D68BF-1DCD-B5F4-11B8-B5DFCFF5E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5951D-0DD5-241B-9180-D5A4C5063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814BD-7ADD-E242-8D30-A360B1F22A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8B236D5-A3C7-63DE-76DF-F6E889F4FF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Time-of-flight of high-energy cosmic rays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BF5EE-6717-714F-17FB-A8AD7F2DAE2D}"/>
              </a:ext>
            </a:extLst>
          </p:cNvPr>
          <p:cNvSpPr txBox="1"/>
          <p:nvPr/>
        </p:nvSpPr>
        <p:spPr>
          <a:xfrm>
            <a:off x="457802" y="1246637"/>
            <a:ext cx="6557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Lorentz violation = media in vacuum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Anomalous time dependent effects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28BDE-3096-7BF1-7AC5-51FB229FBBEA}"/>
              </a:ext>
            </a:extLst>
          </p:cNvPr>
          <p:cNvSpPr txBox="1"/>
          <p:nvPr/>
        </p:nvSpPr>
        <p:spPr>
          <a:xfrm>
            <a:off x="10488" y="-24257"/>
            <a:ext cx="92426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Huang and Ma, Communications Physics1(2018)62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Amelino-Camelia et al, Nature Astronomy 7(2023)996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many  others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3A4F48-4C4B-3E01-58FB-760BBD26D61F}"/>
              </a:ext>
            </a:extLst>
          </p:cNvPr>
          <p:cNvGrpSpPr/>
          <p:nvPr/>
        </p:nvGrpSpPr>
        <p:grpSpPr>
          <a:xfrm>
            <a:off x="1698300" y="4152258"/>
            <a:ext cx="4076151" cy="1522432"/>
            <a:chOff x="7124134" y="1143000"/>
            <a:chExt cx="4076151" cy="152243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E1844CD-1624-AD69-E293-296AFDBE15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3419" y="2284520"/>
              <a:ext cx="2818719" cy="0"/>
            </a:xfrm>
            <a:prstGeom prst="straightConnector1">
              <a:avLst/>
            </a:prstGeom>
            <a:ln w="508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6" descr="agn2">
              <a:extLst>
                <a:ext uri="{FF2B5EF4-FFF2-40B4-BE49-F238E27FC236}">
                  <a16:creationId xmlns:a16="http://schemas.microsoft.com/office/drawing/2014/main" id="{3DE159C9-585C-8944-7744-1A7ACE16F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1900719">
              <a:off x="10543654" y="1938265"/>
              <a:ext cx="656631" cy="656631"/>
            </a:xfrm>
            <a:prstGeom prst="rect">
              <a:avLst/>
            </a:prstGeom>
            <a:noFill/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2B82C51-C088-0E4F-6BDF-16A8657B9B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73372" y="2118673"/>
              <a:ext cx="1210835" cy="0"/>
            </a:xfrm>
            <a:prstGeom prst="straightConnector1">
              <a:avLst/>
            </a:prstGeom>
            <a:ln w="508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146F31-D9C4-4DD5-3B25-4BE286F1A112}"/>
                </a:ext>
              </a:extLst>
            </p:cNvPr>
            <p:cNvSpPr/>
            <p:nvPr/>
          </p:nvSpPr>
          <p:spPr>
            <a:xfrm flipH="1">
              <a:off x="9861331" y="1711937"/>
              <a:ext cx="1144759" cy="369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neutrino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94AB9B-52C3-AA16-96FF-2715E404B10B}"/>
                </a:ext>
              </a:extLst>
            </p:cNvPr>
            <p:cNvSpPr/>
            <p:nvPr/>
          </p:nvSpPr>
          <p:spPr>
            <a:xfrm flipH="1">
              <a:off x="8720256" y="1143000"/>
              <a:ext cx="11447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Lorentz violation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B14FC1C-E3B4-BEF7-098E-5D39D4D3D3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6462" y="2136762"/>
              <a:ext cx="957456" cy="0"/>
            </a:xfrm>
            <a:prstGeom prst="straightConnector1">
              <a:avLst/>
            </a:prstGeom>
            <a:ln w="50800" cap="flat" cmpd="sng" algn="ctr">
              <a:solidFill>
                <a:srgbClr val="00FFFF"/>
              </a:solidFill>
              <a:prstDash val="sysDash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12A264-DCD6-A992-D575-EDEF2BB11DFA}"/>
                </a:ext>
              </a:extLst>
            </p:cNvPr>
            <p:cNvSpPr/>
            <p:nvPr/>
          </p:nvSpPr>
          <p:spPr>
            <a:xfrm flipH="1">
              <a:off x="9824126" y="2296099"/>
              <a:ext cx="1144759" cy="369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photon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id="{2531C00A-C8D9-533F-8C03-5F8E350660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6961" y="1896603"/>
              <a:ext cx="950699" cy="606049"/>
              <a:chOff x="4766" y="2879"/>
              <a:chExt cx="660" cy="421"/>
            </a:xfrm>
          </p:grpSpPr>
          <p:sp>
            <p:nvSpPr>
              <p:cNvPr id="20" name="Line 15">
                <a:extLst>
                  <a:ext uri="{FF2B5EF4-FFF2-40B4-BE49-F238E27FC236}">
                    <a16:creationId xmlns:a16="http://schemas.microsoft.com/office/drawing/2014/main" id="{CDC88380-874B-9ADC-FB1B-62193C499F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66" y="3054"/>
                <a:ext cx="246" cy="192"/>
              </a:xfrm>
              <a:prstGeom prst="line">
                <a:avLst/>
              </a:prstGeom>
              <a:noFill/>
              <a:ln w="7308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Line 16">
                <a:extLst>
                  <a:ext uri="{FF2B5EF4-FFF2-40B4-BE49-F238E27FC236}">
                    <a16:creationId xmlns:a16="http://schemas.microsoft.com/office/drawing/2014/main" id="{BFC54180-27CC-922D-6C23-0EC073BE9D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08" y="2879"/>
                <a:ext cx="247" cy="192"/>
              </a:xfrm>
              <a:prstGeom prst="line">
                <a:avLst/>
              </a:prstGeom>
              <a:noFill/>
              <a:ln w="7308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Line 17">
                <a:extLst>
                  <a:ext uri="{FF2B5EF4-FFF2-40B4-BE49-F238E27FC236}">
                    <a16:creationId xmlns:a16="http://schemas.microsoft.com/office/drawing/2014/main" id="{4075E772-B729-60C8-3456-85B780B230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8" y="3108"/>
                <a:ext cx="246" cy="192"/>
              </a:xfrm>
              <a:prstGeom prst="line">
                <a:avLst/>
              </a:prstGeom>
              <a:noFill/>
              <a:ln w="7308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Line 18">
                <a:extLst>
                  <a:ext uri="{FF2B5EF4-FFF2-40B4-BE49-F238E27FC236}">
                    <a16:creationId xmlns:a16="http://schemas.microsoft.com/office/drawing/2014/main" id="{BC2908A5-216F-0195-B6C6-5F6F1F7AA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79" y="2903"/>
                <a:ext cx="247" cy="193"/>
              </a:xfrm>
              <a:prstGeom prst="line">
                <a:avLst/>
              </a:prstGeom>
              <a:noFill/>
              <a:ln w="7308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Line 19">
                <a:extLst>
                  <a:ext uri="{FF2B5EF4-FFF2-40B4-BE49-F238E27FC236}">
                    <a16:creationId xmlns:a16="http://schemas.microsoft.com/office/drawing/2014/main" id="{6D17D232-9875-16F6-63AF-45D36A692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4" y="3108"/>
                <a:ext cx="247" cy="192"/>
              </a:xfrm>
              <a:prstGeom prst="line">
                <a:avLst/>
              </a:prstGeom>
              <a:noFill/>
              <a:ln w="7308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26" name="Content Placeholder 6" descr="earth.jpg">
              <a:extLst>
                <a:ext uri="{FF2B5EF4-FFF2-40B4-BE49-F238E27FC236}">
                  <a16:creationId xmlns:a16="http://schemas.microsoft.com/office/drawing/2014/main" id="{003B26EA-6AB0-102E-73D1-50CE12684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24134" y="2051768"/>
              <a:ext cx="494174" cy="494174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44E64-5350-F6B7-899E-F0D69ADC13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60" y="2594754"/>
            <a:ext cx="4656461" cy="3475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2154554-7865-6D3D-719C-D1647F960EB6}"/>
                  </a:ext>
                </a:extLst>
              </p:cNvPr>
              <p:cNvSpPr txBox="1"/>
              <p:nvPr/>
            </p:nvSpPr>
            <p:spPr>
              <a:xfrm>
                <a:off x="457802" y="2330116"/>
                <a:ext cx="6229344" cy="1584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Gamma Ray Bursts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- Energy dependent light</a:t>
                </a:r>
                <a:r>
                  <a:rPr lang="en-GB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curve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distortion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- Neutrino time-of-flight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(5)</m:t>
                        </m:r>
                      </m:sup>
                    </m:sSup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=CPT odd)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(5)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(6)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⋯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2154554-7865-6D3D-719C-D1647F960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02" y="2330116"/>
                <a:ext cx="6229344" cy="1584986"/>
              </a:xfrm>
              <a:prstGeom prst="rect">
                <a:avLst/>
              </a:prstGeom>
              <a:blipFill>
                <a:blip r:embed="rId8"/>
                <a:stretch>
                  <a:fillRect l="-1629" t="-31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065A57F-61DD-F0BF-26F4-5D213F216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92" y="1001769"/>
            <a:ext cx="5286462" cy="13283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EBE430-DE2F-9BE0-64D2-9786BE2B8F14}"/>
              </a:ext>
            </a:extLst>
          </p:cNvPr>
          <p:cNvSpPr txBox="1"/>
          <p:nvPr/>
        </p:nvSpPr>
        <p:spPr>
          <a:xfrm>
            <a:off x="6355080" y="6070064"/>
            <a:ext cx="5798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Wingdings" pitchFamily="2" charset="2"/>
              </a:rPr>
              <a:t>IceCube-GRB coincidence candidates with Lorentz violation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52646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A2CF74-0FF8-4A0E-897C-03D185209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EFAF6EF0-3BFB-EB2F-399E-8873BC9F9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25/04/10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D11E67-8F51-AE61-D694-4B5A2E9A1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9635F-6987-6B02-0577-3008BDF0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814BD-7ADD-E242-8D30-A360B1F22A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E01CF2-752B-8A89-4732-1DE5524C4D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Gravity sector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AC756-D1E8-77EC-9C88-A9EDAE491160}"/>
              </a:ext>
            </a:extLst>
          </p:cNvPr>
          <p:cNvSpPr txBox="1"/>
          <p:nvPr/>
        </p:nvSpPr>
        <p:spPr>
          <a:xfrm>
            <a:off x="457802" y="1246637"/>
            <a:ext cx="693671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Lorentz Violation ~ quantum gravity phenomenology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New focus (EFT is difficult for gravity)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LIGO-VIRGO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Gravitational waves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LIGO, Virgo, Fermi, INTEGRAL, 2017 ApJL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848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L13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Michelson-Morley interferometer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PLB761(2016)1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Cosmic rays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Gravitational Cherenkov radiation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PLB 749 (2015) 551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Terrestrial experiments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Matter wave interferometer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PRL100(2008)031101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many others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7288E-F98A-1607-CB20-7B65FE2C33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9"/>
          <a:stretch/>
        </p:blipFill>
        <p:spPr>
          <a:xfrm>
            <a:off x="7208872" y="2765423"/>
            <a:ext cx="4373529" cy="2618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277242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02AFF-5530-52F9-3FDC-F89A02F1F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64C9A4E2-B6A4-5C14-7CBD-E57F66B1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25/04/10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5284DA-E0F3-AE04-59E7-4E2A61B0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83566-CFBF-4ECB-A5E9-86EAF611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814BD-7ADD-E242-8D30-A360B1F22A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9724AF-9565-029E-B1D5-5994007ABCD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Vacuum birefringence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07C6C5-51C2-E2EF-11EC-846754C9EB35}"/>
              </a:ext>
            </a:extLst>
          </p:cNvPr>
          <p:cNvSpPr txBox="1"/>
          <p:nvPr/>
        </p:nvSpPr>
        <p:spPr>
          <a:xfrm>
            <a:off x="457802" y="1246637"/>
            <a:ext cx="69918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Lorentz violation = media in vacuum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Additional source of polarization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itchFamily="2" charset="2"/>
            </a:endParaRPr>
          </a:p>
          <a:p>
            <a:pPr>
              <a:defRPr/>
            </a:pPr>
            <a:r>
              <a:rPr lang="en-GB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GRB  polarization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PRL110, 201601 (2013)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others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 Strong sensitivity on higher dimension operators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>
              <a:defRPr/>
            </a:pPr>
            <a:r>
              <a:rPr lang="en-GB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CMB polarization 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PRL125 (2020) 22, 221301</a:t>
            </a: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 The longest distance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 Strongest sensitivity to dimension-3 operator </a:t>
            </a:r>
          </a:p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 Mild tension? (2.4</a:t>
            </a:r>
            <a:r>
              <a:rPr lang="en-GB" sz="2400" dirty="0">
                <a:solidFill>
                  <a:schemeClr val="bg1"/>
                </a:solidFill>
                <a:latin typeface="Symbol" pitchFamily="2" charset="2"/>
                <a:cs typeface="Times New Roman" panose="02020603050405020304" pitchFamily="18" charset="0"/>
                <a:sym typeface="Wingdings" pitchFamily="2" charset="2"/>
              </a:rPr>
              <a:t>s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22E5515-79D8-1F46-0378-45684183C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08" y="188118"/>
            <a:ext cx="6126480" cy="14869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C268B3-FD3B-172B-B8E6-5247099FD752}"/>
              </a:ext>
            </a:extLst>
          </p:cNvPr>
          <p:cNvGrpSpPr/>
          <p:nvPr/>
        </p:nvGrpSpPr>
        <p:grpSpPr>
          <a:xfrm>
            <a:off x="8191501" y="2526030"/>
            <a:ext cx="3390900" cy="3517900"/>
            <a:chOff x="6096000" y="-262890"/>
            <a:chExt cx="3390900" cy="35179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BE1385-FBFA-4BA8-34FC-3C778CFB6B12}"/>
                </a:ext>
              </a:extLst>
            </p:cNvPr>
            <p:cNvSpPr/>
            <p:nvPr/>
          </p:nvSpPr>
          <p:spPr>
            <a:xfrm>
              <a:off x="6096000" y="-262890"/>
              <a:ext cx="3390900" cy="3517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E8B12B7-30F9-59A1-FFCE-7DF28BE76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6000" y="-262890"/>
              <a:ext cx="3390900" cy="3517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715449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793067" y="1343055"/>
            <a:ext cx="7650083" cy="463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relativity is a basis of both quantum field theory and general relativity 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relativity is based on Lorentz symmetry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Lorentz symmetry is isotropy of spacetime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universe has a special direction, space doesn’t have Lorentz symmetry and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Lorentz transformation is violated 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Lorentz violation</a:t>
            </a:r>
          </a:p>
          <a:p>
            <a:pPr lvl="0"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  <a:defRPr/>
            </a:pPr>
            <a:endParaRPr lang="en-GB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fundamental physics phenomena must be experimentally tested including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Lorentz symmetry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8690" y="1143000"/>
            <a:ext cx="2901034" cy="4735894"/>
            <a:chOff x="261110" y="1980518"/>
            <a:chExt cx="2901034" cy="47358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110" y="2380628"/>
              <a:ext cx="2901034" cy="433578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61110" y="1980518"/>
              <a:ext cx="2901034" cy="40011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rgbClr val="000000"/>
                  </a:solidFill>
                </a:rPr>
                <a:t>Einstein and Lorentz </a:t>
              </a:r>
              <a:endParaRPr lang="en-US" sz="2000" dirty="0"/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C019BB-DE33-B911-5D00-ED6B5D57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430DF3-9F7A-E323-37C6-D8C254D9674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 Theory of Special Relativity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97500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FE24BF-8EAB-FE36-3E1D-878C9F0E0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A0CCA26A-11D6-1A08-F798-0A2FC719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25/04/10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5F670D-77BF-8048-2235-FD25CA10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AF284-C923-73D0-4646-2179CDED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814BD-7ADD-E242-8D30-A360B1F22A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CC03475-D540-B3F6-1721-EF11F2E17EA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Anomalous neutrino flavour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3EA93F-7E4F-E03F-771C-86FB221121E7}"/>
              </a:ext>
            </a:extLst>
          </p:cNvPr>
          <p:cNvSpPr txBox="1"/>
          <p:nvPr/>
        </p:nvSpPr>
        <p:spPr>
          <a:xfrm>
            <a:off x="0" y="0"/>
            <a:ext cx="92426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IceCube, Nature Physics 18(2022)1287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BDFD2-8120-C223-881B-FDDDF8A74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43" y="2238233"/>
            <a:ext cx="4793587" cy="3811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7FECC2-89AB-B154-D7D1-2BA1951EEFBE}"/>
                  </a:ext>
                </a:extLst>
              </p:cNvPr>
              <p:cNvSpPr txBox="1"/>
              <p:nvPr/>
            </p:nvSpPr>
            <p:spPr>
              <a:xfrm>
                <a:off x="457802" y="1246637"/>
                <a:ext cx="6991870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Lorentz violation = media in vacuum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- MSW-like effect in vacuum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Sensitive to the target signal region of Lorentz violation (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−38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𝐺𝑒𝑉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for dimension-6 operators)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7FECC2-89AB-B154-D7D1-2BA1951EE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02" y="1246637"/>
                <a:ext cx="6991870" cy="1938992"/>
              </a:xfrm>
              <a:prstGeom prst="rect">
                <a:avLst/>
              </a:prstGeom>
              <a:blipFill>
                <a:blip r:embed="rId4"/>
                <a:stretch>
                  <a:fillRect l="-1452" t="-2597" r="-2359" b="-58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2BECDC3-E8DA-0F39-2C14-725EA0B4F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76" y="3185629"/>
            <a:ext cx="4268298" cy="3232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A6DE06-7EE8-4B15-ED6A-0D0CB77AED09}"/>
              </a:ext>
            </a:extLst>
          </p:cNvPr>
          <p:cNvSpPr txBox="1"/>
          <p:nvPr/>
        </p:nvSpPr>
        <p:spPr>
          <a:xfrm>
            <a:off x="244570" y="3740652"/>
            <a:ext cx="22342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Lore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ntz violation discovered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Sensitivity is neutrino production model dependent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2194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DDFD4BB7-85F0-3836-3F89-845CC3056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62" y="2726483"/>
            <a:ext cx="6887802" cy="3723306"/>
          </a:xfrm>
          <a:prstGeom prst="rect">
            <a:avLst/>
          </a:prstGeom>
        </p:spPr>
      </p:pic>
      <p:sp>
        <p:nvSpPr>
          <p:cNvPr id="233512" name="Rectangle 40"/>
          <p:cNvSpPr>
            <a:spLocks noChangeArrowheads="1"/>
          </p:cNvSpPr>
          <p:nvPr/>
        </p:nvSpPr>
        <p:spPr bwMode="auto">
          <a:xfrm>
            <a:off x="0" y="0"/>
            <a:ext cx="1066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>
              <a:defRPr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 High-energy, long propagating neutrinos  </a:t>
            </a:r>
            <a:endParaRPr lang="en-US" sz="36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32DC2-34E7-9045-9FD2-8C09B9DF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8EA9F-56D0-794E-8D06-30A4AD19248C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41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D2C8B85-7880-7037-272B-D6DF7EC28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112" y="75501"/>
            <a:ext cx="2038724" cy="11428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F5FE855-CCDD-2706-3D47-4C6024C5D8B8}"/>
              </a:ext>
            </a:extLst>
          </p:cNvPr>
          <p:cNvSpPr txBox="1"/>
          <p:nvPr/>
        </p:nvSpPr>
        <p:spPr>
          <a:xfrm>
            <a:off x="10068112" y="1222584"/>
            <a:ext cx="203715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Physics MMA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FBD4CA-5E3F-5F37-20E7-2F72D239B30A}"/>
              </a:ext>
            </a:extLst>
          </p:cNvPr>
          <p:cNvGrpSpPr/>
          <p:nvPr/>
        </p:nvGrpSpPr>
        <p:grpSpPr>
          <a:xfrm>
            <a:off x="3389015" y="3718092"/>
            <a:ext cx="5078580" cy="2603240"/>
            <a:chOff x="3389015" y="3718092"/>
            <a:chExt cx="5078580" cy="260324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99F8DF4-CF6F-E69C-4791-89E746D3025B}"/>
                </a:ext>
              </a:extLst>
            </p:cNvPr>
            <p:cNvSpPr/>
            <p:nvPr/>
          </p:nvSpPr>
          <p:spPr>
            <a:xfrm>
              <a:off x="3389015" y="3718092"/>
              <a:ext cx="5078580" cy="18075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0FF8EFF-9CD4-1279-5B1C-AED6C4F7C1E6}"/>
                </a:ext>
              </a:extLst>
            </p:cNvPr>
            <p:cNvSpPr/>
            <p:nvPr/>
          </p:nvSpPr>
          <p:spPr>
            <a:xfrm>
              <a:off x="3389015" y="4829145"/>
              <a:ext cx="5078580" cy="18075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F935C89-32FA-3318-B806-9413A74B310B}"/>
                </a:ext>
              </a:extLst>
            </p:cNvPr>
            <p:cNvSpPr/>
            <p:nvPr/>
          </p:nvSpPr>
          <p:spPr>
            <a:xfrm>
              <a:off x="3389015" y="5395465"/>
              <a:ext cx="5078580" cy="18075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09761A-18A7-2915-66D2-8AA2B4B82B32}"/>
                </a:ext>
              </a:extLst>
            </p:cNvPr>
            <p:cNvSpPr/>
            <p:nvPr/>
          </p:nvSpPr>
          <p:spPr>
            <a:xfrm>
              <a:off x="3389015" y="6140578"/>
              <a:ext cx="5078580" cy="18075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18" descr="Romalis2">
            <a:extLst>
              <a:ext uri="{FF2B5EF4-FFF2-40B4-BE49-F238E27FC236}">
                <a16:creationId xmlns:a16="http://schemas.microsoft.com/office/drawing/2014/main" id="{E2F5B9FF-1A69-300C-751B-78897E9CF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571" y="3609586"/>
            <a:ext cx="1293511" cy="102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E467CC-8464-D6F1-A23B-04D04AE94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55" y="2090082"/>
            <a:ext cx="2073133" cy="1554849"/>
          </a:xfrm>
          <a:prstGeom prst="rect">
            <a:avLst/>
          </a:prstGeom>
          <a:ln>
            <a:noFill/>
          </a:ln>
        </p:spPr>
      </p:pic>
      <p:pic>
        <p:nvPicPr>
          <p:cNvPr id="7" name="Picture 13" descr="Heckel1">
            <a:extLst>
              <a:ext uri="{FF2B5EF4-FFF2-40B4-BE49-F238E27FC236}">
                <a16:creationId xmlns:a16="http://schemas.microsoft.com/office/drawing/2014/main" id="{8E8F5FB2-665A-6500-494B-EE00125A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3672" t="5041" r="3672" b="5041"/>
          <a:stretch>
            <a:fillRect/>
          </a:stretch>
        </p:blipFill>
        <p:spPr bwMode="auto">
          <a:xfrm>
            <a:off x="116149" y="956937"/>
            <a:ext cx="1293511" cy="9135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E0DFBE-F8F9-E269-E8E6-81C343760F8B}"/>
              </a:ext>
            </a:extLst>
          </p:cNvPr>
          <p:cNvSpPr txBox="1"/>
          <p:nvPr/>
        </p:nvSpPr>
        <p:spPr>
          <a:xfrm>
            <a:off x="9371662" y="4889378"/>
            <a:ext cx="27267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  Weak interaction </a:t>
            </a: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+ Small mass </a:t>
            </a: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+ Quantum mixing </a:t>
            </a: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=  macroscopic quantum system you cannot disturb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E7ECB6-C76B-87C0-ACC2-CA3B16C78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1" y="5349590"/>
            <a:ext cx="1750033" cy="984392"/>
          </a:xfrm>
          <a:prstGeom prst="rect">
            <a:avLst/>
          </a:prstGeom>
          <a:ln>
            <a:noFill/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93D09A-C240-7F2B-4B9D-31815104D4FC}"/>
              </a:ext>
            </a:extLst>
          </p:cNvPr>
          <p:cNvCxnSpPr>
            <a:cxnSpLocks/>
          </p:cNvCxnSpPr>
          <p:nvPr/>
        </p:nvCxnSpPr>
        <p:spPr>
          <a:xfrm>
            <a:off x="1399599" y="1629506"/>
            <a:ext cx="1838901" cy="17553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5692FC-5ED0-D20D-F12B-C3594CB14E83}"/>
              </a:ext>
            </a:extLst>
          </p:cNvPr>
          <p:cNvCxnSpPr>
            <a:cxnSpLocks/>
          </p:cNvCxnSpPr>
          <p:nvPr/>
        </p:nvCxnSpPr>
        <p:spPr>
          <a:xfrm>
            <a:off x="1814183" y="3111534"/>
            <a:ext cx="1261582" cy="11867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77EEF9-0EF9-3025-8F1F-3903CF9CEB1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387082" y="4124301"/>
            <a:ext cx="1605817" cy="444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2A3521-4CAF-4237-238C-0AE94926013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843604" y="5841786"/>
            <a:ext cx="1086149" cy="158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00BF3247-6ECE-CB7A-EF69-33F7D3EB4C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5" y="4495572"/>
            <a:ext cx="1857463" cy="928732"/>
          </a:xfrm>
          <a:prstGeom prst="rect">
            <a:avLst/>
          </a:prstGeom>
          <a:ln>
            <a:noFill/>
          </a:ln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2F0064D-A8D1-5F0A-E5C5-77A0367A259A}"/>
              </a:ext>
            </a:extLst>
          </p:cNvPr>
          <p:cNvCxnSpPr>
            <a:cxnSpLocks/>
          </p:cNvCxnSpPr>
          <p:nvPr/>
        </p:nvCxnSpPr>
        <p:spPr>
          <a:xfrm>
            <a:off x="2216318" y="4820238"/>
            <a:ext cx="800198" cy="2426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38CC9D9-518B-6D9E-4605-3AF366A945D7}"/>
              </a:ext>
            </a:extLst>
          </p:cNvPr>
          <p:cNvSpPr txBox="1"/>
          <p:nvPr/>
        </p:nvSpPr>
        <p:spPr>
          <a:xfrm>
            <a:off x="87453" y="1802357"/>
            <a:ext cx="129351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torsion </a:t>
            </a:r>
          </a:p>
          <a:p>
            <a:r>
              <a:rPr lang="en-US" sz="1600" dirty="0">
                <a:latin typeface="Arial"/>
                <a:cs typeface="Arial"/>
              </a:rPr>
              <a:t>pendulum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B2688C-F690-B78B-5B22-B12D22685943}"/>
              </a:ext>
            </a:extLst>
          </p:cNvPr>
          <p:cNvSpPr txBox="1"/>
          <p:nvPr/>
        </p:nvSpPr>
        <p:spPr>
          <a:xfrm>
            <a:off x="1044532" y="3005698"/>
            <a:ext cx="112911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optical </a:t>
            </a:r>
          </a:p>
          <a:p>
            <a:r>
              <a:rPr lang="en-US" sz="1600" dirty="0">
                <a:latin typeface="Arial"/>
                <a:cs typeface="Arial"/>
              </a:rPr>
              <a:t>resonator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21F544-A893-AC3E-88C3-57FA8B12BEFD}"/>
              </a:ext>
            </a:extLst>
          </p:cNvPr>
          <p:cNvSpPr txBox="1"/>
          <p:nvPr/>
        </p:nvSpPr>
        <p:spPr>
          <a:xfrm>
            <a:off x="46626" y="4365666"/>
            <a:ext cx="175985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comagnetomator</a:t>
            </a:r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7D7CC2-049C-C3FD-D760-AF9516335A66}"/>
              </a:ext>
            </a:extLst>
          </p:cNvPr>
          <p:cNvSpPr txBox="1"/>
          <p:nvPr/>
        </p:nvSpPr>
        <p:spPr>
          <a:xfrm>
            <a:off x="1005773" y="5211612"/>
            <a:ext cx="125444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vacuum </a:t>
            </a:r>
          </a:p>
          <a:p>
            <a:r>
              <a:rPr lang="en-US" sz="1400" dirty="0">
                <a:latin typeface="Arial"/>
                <a:cs typeface="Arial"/>
              </a:rPr>
              <a:t>birefringence</a:t>
            </a:r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D1A70A-9C88-E852-D61F-993DF3F203AD}"/>
              </a:ext>
            </a:extLst>
          </p:cNvPr>
          <p:cNvSpPr txBox="1"/>
          <p:nvPr/>
        </p:nvSpPr>
        <p:spPr>
          <a:xfrm>
            <a:off x="722719" y="5950515"/>
            <a:ext cx="103257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UHECRs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DCE68B7-D8AF-57BC-25CF-0B29341ED6C5}"/>
                  </a:ext>
                </a:extLst>
              </p:cNvPr>
              <p:cNvSpPr/>
              <p:nvPr/>
            </p:nvSpPr>
            <p:spPr>
              <a:xfrm>
                <a:off x="1707751" y="1221233"/>
                <a:ext cx="9277850" cy="1446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 dimension operators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 searches by tabletop experiments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Higher dimension operators  searches by astrophysical observations </a:t>
                </a:r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𝐻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/>
                        </a:rPr>
                        <m:t>~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𝐸</m:t>
                          </m:r>
                        </m:den>
                      </m:f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𝑎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(3)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/>
                        </a:rPr>
                        <m:t>−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𝐸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∙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𝑐</m:t>
                          </m:r>
                        </m:e>
                        <m:sup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𝐸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∙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𝑎</m:t>
                          </m:r>
                        </m:e>
                        <m:sup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−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𝐸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3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∙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𝑐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(6)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⋯</m:t>
                      </m:r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/>
                        </a:rPr>
                        <m:t> 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DCE68B7-D8AF-57BC-25CF-0B29341ED6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51" y="1221233"/>
                <a:ext cx="9277850" cy="1446550"/>
              </a:xfrm>
              <a:prstGeom prst="rect">
                <a:avLst/>
              </a:prstGeom>
              <a:blipFill>
                <a:blip r:embed="rId9"/>
                <a:stretch>
                  <a:fillRect l="-1094" t="-3478" b="-17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59F218F-F16B-4221-185E-DE7164AB6E1F}"/>
              </a:ext>
            </a:extLst>
          </p:cNvPr>
          <p:cNvCxnSpPr>
            <a:cxnSpLocks/>
          </p:cNvCxnSpPr>
          <p:nvPr/>
        </p:nvCxnSpPr>
        <p:spPr>
          <a:xfrm flipH="1">
            <a:off x="8478907" y="4214405"/>
            <a:ext cx="1036858" cy="19275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6CAC88B-D987-EB9E-3178-D8F396C3B4E0}"/>
              </a:ext>
            </a:extLst>
          </p:cNvPr>
          <p:cNvCxnSpPr>
            <a:cxnSpLocks/>
          </p:cNvCxnSpPr>
          <p:nvPr/>
        </p:nvCxnSpPr>
        <p:spPr>
          <a:xfrm flipH="1">
            <a:off x="8449149" y="3396333"/>
            <a:ext cx="1064851" cy="2867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58163FD-D814-0BF2-E1B8-42CFE429F44A}"/>
              </a:ext>
            </a:extLst>
          </p:cNvPr>
          <p:cNvCxnSpPr>
            <a:cxnSpLocks/>
          </p:cNvCxnSpPr>
          <p:nvPr/>
        </p:nvCxnSpPr>
        <p:spPr>
          <a:xfrm flipH="1">
            <a:off x="8478907" y="3909430"/>
            <a:ext cx="1035093" cy="1486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59C2809-7DBA-0D0D-0082-BF9FF011439A}"/>
              </a:ext>
            </a:extLst>
          </p:cNvPr>
          <p:cNvCxnSpPr>
            <a:cxnSpLocks/>
          </p:cNvCxnSpPr>
          <p:nvPr/>
        </p:nvCxnSpPr>
        <p:spPr>
          <a:xfrm flipH="1">
            <a:off x="8467595" y="3662702"/>
            <a:ext cx="1063619" cy="11664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8593840-B474-D180-0524-FEF9026DDDDC}"/>
              </a:ext>
            </a:extLst>
          </p:cNvPr>
          <p:cNvSpPr txBox="1"/>
          <p:nvPr/>
        </p:nvSpPr>
        <p:spPr>
          <a:xfrm>
            <a:off x="1227221" y="6521639"/>
            <a:ext cx="10964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 IceCube, Nature Phys. 18, 1287 (2022)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[2] WMAP, AstrophysJ.180, 330 (2009)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[3] Allmendinger et al., PRL112, 110801 (2014)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[4] Heckel et al., PRL97, 021603(2006)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[5] Muon g-2, PRL100, 091602 (2008)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[6] Kosteleck</a:t>
            </a:r>
            <a:r>
              <a:rPr lang="en-GB" sz="700" dirty="0">
                <a:solidFill>
                  <a:schemeClr val="bg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ý</a:t>
            </a:r>
            <a:r>
              <a:rPr lang="en-US" sz="700" dirty="0">
                <a:solidFill>
                  <a:schemeClr val="bg1"/>
                </a:solidFill>
                <a:latin typeface="Arial"/>
                <a:cs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Mewes,PRL110, 201601 (2013)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[7] Kosteleck</a:t>
            </a:r>
            <a:r>
              <a:rPr lang="en-GB" sz="700" dirty="0">
                <a:solidFill>
                  <a:schemeClr val="bg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ý</a:t>
            </a:r>
            <a:r>
              <a:rPr lang="en-US" sz="700" dirty="0">
                <a:solidFill>
                  <a:schemeClr val="bg1"/>
                </a:solidFill>
                <a:latin typeface="Arial"/>
                <a:cs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Melissinos, Mewes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PLB 761, 1 (2016)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[8] Nagel et al.,Nature Comm. 6, 8174(2015)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[9] Smiciklas et al., PRL107, 171604 (2011)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[10] Pruttivarasin et al., Nature 517, 592 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[11] Maccione et al., JCAP 0904, 022 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[12] Kosteleck</a:t>
            </a:r>
            <a:r>
              <a:rPr lang="en-GB" sz="700" dirty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ý</a:t>
            </a:r>
            <a:r>
              <a:rPr lang="en-US" sz="700" dirty="0">
                <a:solidFill>
                  <a:schemeClr val="bg1"/>
                </a:solidFill>
                <a:latin typeface="Arial"/>
                <a:cs typeface="Arial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700" dirty="0">
                <a:solidFill>
                  <a:schemeClr val="bg1"/>
                </a:solidFill>
                <a:latin typeface="Helvetica" pitchFamily="2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Tasson, PLB 749, 551</a:t>
            </a:r>
            <a:endParaRPr lang="en-US" sz="7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DF95DB-6BA0-CC71-FEB8-9D509D3B563B}"/>
              </a:ext>
            </a:extLst>
          </p:cNvPr>
          <p:cNvSpPr/>
          <p:nvPr/>
        </p:nvSpPr>
        <p:spPr>
          <a:xfrm>
            <a:off x="9678689" y="1944508"/>
            <a:ext cx="2513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 neutrino flavour mixing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BA62F4-328E-A007-F28C-1491490F980F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939"/>
          <a:stretch/>
        </p:blipFill>
        <p:spPr>
          <a:xfrm>
            <a:off x="9515765" y="2581266"/>
            <a:ext cx="2513311" cy="2033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2B95CF-0B05-970D-C123-059774306CB4}"/>
              </a:ext>
            </a:extLst>
          </p:cNvPr>
          <p:cNvSpPr txBox="1"/>
          <p:nvPr/>
        </p:nvSpPr>
        <p:spPr>
          <a:xfrm>
            <a:off x="0" y="0"/>
            <a:ext cx="92426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IceCube, Nature Physics 18(2022)1287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8830E38-FFD0-7F2C-5857-0B165650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A93FBC0-F701-26DE-B5B8-3AFCA9E36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tkatori@cern.ch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404368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0D565-B839-82A4-3C5C-DB36C17E8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3C8240CD-E307-DF1E-ADFA-9ADAB91A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25/04/10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5CD4F6-D743-9602-BDD1-55B0A9C0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DBED-F105-0164-7238-0B7D891A8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814BD-7ADD-E242-8D30-A360B1F22A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182C03-1D5B-6B9A-6A9D-9BB23B4165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Tests of Lorentz Violation in Astrophysics – Summary 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DD043F-E4F7-DFC1-648D-CFC9471FB35F}"/>
              </a:ext>
            </a:extLst>
          </p:cNvPr>
          <p:cNvSpPr txBox="1"/>
          <p:nvPr/>
        </p:nvSpPr>
        <p:spPr>
          <a:xfrm>
            <a:off x="457802" y="1246637"/>
            <a:ext cx="1095875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Astrophysics</a:t>
            </a:r>
            <a:r>
              <a:rPr lang="en-GB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 a high potential to look for Lorentz violation. But there are 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any unknowns;</a:t>
            </a:r>
          </a:p>
          <a:p>
            <a:pPr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Energy spectrum</a:t>
            </a:r>
          </a:p>
          <a:p>
            <a:pPr>
              <a:defRPr/>
            </a:pPr>
            <a:r>
              <a:rPr lang="en-GB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Production time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Source information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Foreground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far, astrophysical neutrino data are low statistics and further data are needed to search Lorentz violation...</a:t>
            </a:r>
          </a:p>
        </p:txBody>
      </p:sp>
    </p:spTree>
    <p:extLst>
      <p:ext uri="{BB962C8B-B14F-4D97-AF65-F5344CB8AC3E}">
        <p14:creationId xmlns:p14="http://schemas.microsoft.com/office/powerpoint/2010/main" val="358183224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D6C18-0BBC-31C9-81CD-C5EE66011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824980C1-C2EF-1D79-F0EB-4D8D9CD11192}"/>
              </a:ext>
            </a:extLst>
          </p:cNvPr>
          <p:cNvGrpSpPr/>
          <p:nvPr/>
        </p:nvGrpSpPr>
        <p:grpSpPr>
          <a:xfrm>
            <a:off x="2939080" y="432597"/>
            <a:ext cx="7148973" cy="5992805"/>
            <a:chOff x="1907728" y="2053820"/>
            <a:chExt cx="5085909" cy="426339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0361251-C97E-7E8D-1238-64B46B3C8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28" y="2053820"/>
              <a:ext cx="5085909" cy="4263390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EB69665-42E2-1BDE-51E4-E061F1A0D540}"/>
                </a:ext>
              </a:extLst>
            </p:cNvPr>
            <p:cNvCxnSpPr/>
            <p:nvPr/>
          </p:nvCxnSpPr>
          <p:spPr>
            <a:xfrm>
              <a:off x="5477034" y="3817620"/>
              <a:ext cx="0" cy="1549420"/>
            </a:xfrm>
            <a:prstGeom prst="straightConnector1">
              <a:avLst/>
            </a:prstGeom>
            <a:ln w="508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9CB1946-E2A8-416C-018F-D426A8DCC107}"/>
                </a:ext>
              </a:extLst>
            </p:cNvPr>
            <p:cNvSpPr/>
            <p:nvPr/>
          </p:nvSpPr>
          <p:spPr>
            <a:xfrm>
              <a:off x="5496084" y="4370181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71 m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BB31B83-26C9-2063-8581-EE0DABB5B322}"/>
                </a:ext>
              </a:extLst>
            </p:cNvPr>
            <p:cNvCxnSpPr/>
            <p:nvPr/>
          </p:nvCxnSpPr>
          <p:spPr>
            <a:xfrm>
              <a:off x="3603433" y="5520690"/>
              <a:ext cx="1694498" cy="10180"/>
            </a:xfrm>
            <a:prstGeom prst="straightConnector1">
              <a:avLst/>
            </a:prstGeom>
            <a:ln w="508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39B8B8F-E579-4527-4331-CCEEB0E07DBE}"/>
                </a:ext>
              </a:extLst>
            </p:cNvPr>
            <p:cNvSpPr/>
            <p:nvPr/>
          </p:nvSpPr>
          <p:spPr>
            <a:xfrm>
              <a:off x="4101868" y="5520690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68 m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1BD9B-07A9-3937-FC1A-C3A4DF66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25/04/10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4CCE7-7D05-A2FF-8A5D-983B898DE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tkatori@cern.ch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39B13-BE4C-C64E-10F4-7A54B5F2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8EA9F-56D0-794E-8D06-30A4AD1924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BDAC5BEF-588C-B3E9-50C7-A3576E221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073"/>
            <a:ext cx="7382436" cy="26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27" tIns="41464" rIns="82927" bIns="41464">
            <a:spAutoFit/>
          </a:bodyPr>
          <a:lstStyle/>
          <a:p>
            <a:pPr marL="0" marR="0" lvl="0" indent="0" algn="l" defTabSz="82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Hyper-Kamiokande, ArXiv:1805.04163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EF62D82-8CC8-C535-3E0F-F7FC5C7262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Hyper-Kamiokande 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3C9509-C9EE-3210-DB90-9E653CA33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107" y="604583"/>
            <a:ext cx="3405405" cy="236108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CD0274B-A517-D712-31A0-5108F16719C9}"/>
              </a:ext>
            </a:extLst>
          </p:cNvPr>
          <p:cNvGrpSpPr/>
          <p:nvPr/>
        </p:nvGrpSpPr>
        <p:grpSpPr>
          <a:xfrm>
            <a:off x="10145566" y="4804639"/>
            <a:ext cx="2109438" cy="1620763"/>
            <a:chOff x="1837378" y="3322907"/>
            <a:chExt cx="3508936" cy="2696051"/>
          </a:xfrm>
        </p:grpSpPr>
        <p:pic>
          <p:nvPicPr>
            <p:cNvPr id="25" name="Picture 24" descr="SK1.jpg">
              <a:extLst>
                <a:ext uri="{FF2B5EF4-FFF2-40B4-BE49-F238E27FC236}">
                  <a16:creationId xmlns:a16="http://schemas.microsoft.com/office/drawing/2014/main" id="{B8B4A049-F7B2-B2F6-BD35-CAC2DBD5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7378" y="3322907"/>
              <a:ext cx="2162948" cy="2682056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D24B3D9-1AEC-7042-FA9D-D3DEDBD03617}"/>
                </a:ext>
              </a:extLst>
            </p:cNvPr>
            <p:cNvCxnSpPr>
              <a:cxnSpLocks/>
            </p:cNvCxnSpPr>
            <p:nvPr/>
          </p:nvCxnSpPr>
          <p:spPr>
            <a:xfrm>
              <a:off x="4202927" y="3322907"/>
              <a:ext cx="0" cy="2696051"/>
            </a:xfrm>
            <a:prstGeom prst="straightConnector1">
              <a:avLst/>
            </a:prstGeom>
            <a:ln w="508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BE7F6B-8EB8-EAB6-BF07-6773452071D9}"/>
                </a:ext>
              </a:extLst>
            </p:cNvPr>
            <p:cNvSpPr/>
            <p:nvPr/>
          </p:nvSpPr>
          <p:spPr>
            <a:xfrm>
              <a:off x="4202926" y="4391045"/>
              <a:ext cx="1143388" cy="563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40m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C359319-7B1D-5A72-F13F-5DC7A8E60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67" y="3994265"/>
            <a:ext cx="2739852" cy="20540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97E19B-6997-B552-0E4D-C46EFADE7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2858" y="5673683"/>
            <a:ext cx="2232689" cy="64454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81011EB-922A-5158-3F15-D13E6FA25E46}"/>
              </a:ext>
            </a:extLst>
          </p:cNvPr>
          <p:cNvSpPr txBox="1"/>
          <p:nvPr/>
        </p:nvSpPr>
        <p:spPr>
          <a:xfrm>
            <a:off x="10040099" y="4403675"/>
            <a:ext cx="2232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Super-Kamiokande</a:t>
            </a:r>
            <a:endParaRPr lang="en-GB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26CBBA-455C-3A3C-CAD0-0244BEDD7B9B}"/>
              </a:ext>
            </a:extLst>
          </p:cNvPr>
          <p:cNvGrpSpPr/>
          <p:nvPr/>
        </p:nvGrpSpPr>
        <p:grpSpPr>
          <a:xfrm>
            <a:off x="303909" y="1674363"/>
            <a:ext cx="4091550" cy="2027123"/>
            <a:chOff x="303909" y="1674363"/>
            <a:chExt cx="4091550" cy="20271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8D370E-5EC8-9932-2EB0-F32A77AA5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" b="11327"/>
            <a:stretch/>
          </p:blipFill>
          <p:spPr>
            <a:xfrm>
              <a:off x="303909" y="1726933"/>
              <a:ext cx="1761126" cy="1974553"/>
            </a:xfrm>
            <a:prstGeom prst="rect">
              <a:avLst/>
            </a:prstGeom>
          </p:spPr>
        </p:pic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EF87683D-D0E1-48BF-E359-4EE9B293A946}"/>
                </a:ext>
              </a:extLst>
            </p:cNvPr>
            <p:cNvSpPr/>
            <p:nvPr/>
          </p:nvSpPr>
          <p:spPr>
            <a:xfrm>
              <a:off x="2019614" y="1674363"/>
              <a:ext cx="2375845" cy="1301106"/>
            </a:xfrm>
            <a:prstGeom prst="wedgeEllipseCallout">
              <a:avLst>
                <a:gd name="adj1" fmla="val -60302"/>
                <a:gd name="adj2" fmla="val 23990"/>
              </a:avLst>
            </a:prstGeom>
            <a:solidFill>
              <a:srgbClr val="000000">
                <a:alpha val="50196"/>
              </a:srgbClr>
            </a:solidFill>
            <a:ln w="28575" cmpd="sng">
              <a:solidFill>
                <a:srgbClr val="00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9B47A8-F61A-6C33-93E5-0B48600ED22A}"/>
                </a:ext>
              </a:extLst>
            </p:cNvPr>
            <p:cNvSpPr/>
            <p:nvPr/>
          </p:nvSpPr>
          <p:spPr>
            <a:xfrm>
              <a:off x="2247672" y="1685066"/>
              <a:ext cx="195525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Hyper-K construction is ongoing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1379B2C-99DE-023C-DAB4-90DE84881530}"/>
              </a:ext>
            </a:extLst>
          </p:cNvPr>
          <p:cNvSpPr/>
          <p:nvPr/>
        </p:nvSpPr>
        <p:spPr>
          <a:xfrm>
            <a:off x="303909" y="1137408"/>
            <a:ext cx="8866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New international neutrino astronomy projects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54113478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00B9C-6EC5-F940-87C6-B6D750806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t>25/04/10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0A9DD-3C65-1E38-BCF4-EAB76DC0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Arial"/>
              </a:rPr>
              <a:t>tkatori@cern.ch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8EA9F-56D0-794E-8D06-30A4AD19248C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44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0" y="-4073"/>
            <a:ext cx="7382436" cy="26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27" tIns="41464" rIns="82927" bIns="41464">
            <a:spAutoFit/>
          </a:bodyPr>
          <a:lstStyle/>
          <a:p>
            <a:pPr defTabSz="829280">
              <a:defRPr/>
            </a:pPr>
            <a:r>
              <a:rPr lang="en-GB" sz="1200" dirty="0">
                <a:solidFill>
                  <a:schemeClr val="bg1"/>
                </a:solidFill>
                <a:latin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IceCube-Gen2, </a:t>
            </a:r>
            <a:r>
              <a:rPr lang="en-US" sz="1200" dirty="0">
                <a:solidFill>
                  <a:schemeClr val="bg1"/>
                </a:solidFill>
                <a:latin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J.Phys.G48(2021)060501</a:t>
            </a:r>
            <a:endParaRPr lang="en-US" sz="12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41943" y="5320657"/>
            <a:ext cx="4283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prstClr val="white"/>
                </a:solidFill>
                <a:latin typeface="Arial"/>
              </a:rPr>
              <a:t>The first stage of Gen2 (IceCube upgrade) is ongoing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5214914" y="5054108"/>
            <a:ext cx="4888857" cy="1460992"/>
          </a:xfrm>
          <a:prstGeom prst="wedgeEllipseCallout">
            <a:avLst>
              <a:gd name="adj1" fmla="val 53747"/>
              <a:gd name="adj2" fmla="val 33382"/>
            </a:avLst>
          </a:prstGeom>
          <a:noFill/>
          <a:ln w="28575" cmpd="sng">
            <a:solidFill>
              <a:srgbClr val="00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B695AD9-2F3C-9E51-3B58-A530BEE39D3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IceCube-Gen2 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7E6EB0-95B7-E41A-E05A-BFD305DDE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569057"/>
            <a:ext cx="5427140" cy="34881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BFF215-2144-1857-6F73-CF1D44A380EB}"/>
              </a:ext>
            </a:extLst>
          </p:cNvPr>
          <p:cNvSpPr/>
          <p:nvPr/>
        </p:nvSpPr>
        <p:spPr>
          <a:xfrm>
            <a:off x="6289524" y="2610630"/>
            <a:ext cx="37122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IceCube (~1Gton)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Gen2-Optical (~8 Gton)</a:t>
            </a: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DeepCore (&gt;7 GeV)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IceCube-Upgrade (&gt;3GeV)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B75B3A-FD91-41A3-0B26-EE522174CCD2}"/>
              </a:ext>
            </a:extLst>
          </p:cNvPr>
          <p:cNvSpPr/>
          <p:nvPr/>
        </p:nvSpPr>
        <p:spPr>
          <a:xfrm>
            <a:off x="4456100" y="3175519"/>
            <a:ext cx="104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IceCube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C20B35-2F5E-FC06-6E83-D34B5FB8CDB6}"/>
              </a:ext>
            </a:extLst>
          </p:cNvPr>
          <p:cNvSpPr/>
          <p:nvPr/>
        </p:nvSpPr>
        <p:spPr>
          <a:xfrm>
            <a:off x="4359902" y="3449670"/>
            <a:ext cx="1236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DeepCore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FCA2227-1EF1-8D8E-7AA5-5D62D0B66E03}"/>
              </a:ext>
            </a:extLst>
          </p:cNvPr>
          <p:cNvCxnSpPr>
            <a:cxnSpLocks/>
          </p:cNvCxnSpPr>
          <p:nvPr/>
        </p:nvCxnSpPr>
        <p:spPr>
          <a:xfrm flipH="1" flipV="1">
            <a:off x="4267202" y="3974500"/>
            <a:ext cx="2022323" cy="440338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4078A4-6E1B-6316-322E-095B55CEA17D}"/>
              </a:ext>
            </a:extLst>
          </p:cNvPr>
          <p:cNvCxnSpPr>
            <a:cxnSpLocks/>
          </p:cNvCxnSpPr>
          <p:nvPr/>
        </p:nvCxnSpPr>
        <p:spPr>
          <a:xfrm flipH="1" flipV="1">
            <a:off x="4694087" y="2843212"/>
            <a:ext cx="1595438" cy="728663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B9551E33-CE9F-21F6-F8F2-3B58051E4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4"/>
          <a:stretch/>
        </p:blipFill>
        <p:spPr>
          <a:xfrm>
            <a:off x="6114" y="5102886"/>
            <a:ext cx="4283483" cy="175511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082E732-20BF-B729-0F09-21BFDBDA5226}"/>
              </a:ext>
            </a:extLst>
          </p:cNvPr>
          <p:cNvSpPr/>
          <p:nvPr/>
        </p:nvSpPr>
        <p:spPr>
          <a:xfrm>
            <a:off x="303909" y="1137408"/>
            <a:ext cx="8866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New international neutrino astronomy projects around the world</a:t>
            </a:r>
          </a:p>
        </p:txBody>
      </p:sp>
      <p:pic>
        <p:nvPicPr>
          <p:cNvPr id="38" name="Picture 37" descr="pingu1.gif">
            <a:extLst>
              <a:ext uri="{FF2B5EF4-FFF2-40B4-BE49-F238E27FC236}">
                <a16:creationId xmlns:a16="http://schemas.microsoft.com/office/drawing/2014/main" id="{B6680E6D-91AD-7809-845A-42E42187D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6972" y="5577370"/>
            <a:ext cx="1112548" cy="1280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568AF0-6E57-BAA0-D4B1-2548890FF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38" y="150655"/>
            <a:ext cx="3168320" cy="20965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92D3D4-ADBD-B815-3C03-19D12E837AC5}"/>
              </a:ext>
            </a:extLst>
          </p:cNvPr>
          <p:cNvSpPr/>
          <p:nvPr/>
        </p:nvSpPr>
        <p:spPr>
          <a:xfrm>
            <a:off x="8523073" y="2251827"/>
            <a:ext cx="37122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/>
              </a:rPr>
              <a:t>Summer 2024-2045 IceCube team</a:t>
            </a:r>
          </a:p>
        </p:txBody>
      </p:sp>
    </p:spTree>
    <p:extLst>
      <p:ext uri="{BB962C8B-B14F-4D97-AF65-F5344CB8AC3E}">
        <p14:creationId xmlns:p14="http://schemas.microsoft.com/office/powerpoint/2010/main" val="33958238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pac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5370" y="1"/>
            <a:ext cx="945263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30083" name="Object 3"/>
          <p:cNvGraphicFramePr>
            <a:graphicFrameLocks noChangeAspect="1"/>
          </p:cNvGraphicFramePr>
          <p:nvPr/>
        </p:nvGraphicFramePr>
        <p:xfrm>
          <a:off x="5115056" y="2638690"/>
          <a:ext cx="66261" cy="259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5680" imgH="333360" progId="">
                  <p:embed/>
                </p:oleObj>
              </mc:Choice>
              <mc:Fallback>
                <p:oleObj r:id="rId3" imgW="85680" imgH="333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5056" y="2638690"/>
                        <a:ext cx="66261" cy="2591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6E1BC-0654-BE73-A5E1-5BEBD395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t>25/04/10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Arial"/>
              </a:rPr>
              <a:t>tkatori@cern.ch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0" name="Rectangle 7"/>
          <p:cNvSpPr txBox="1">
            <a:spLocks noChangeArrowheads="1"/>
          </p:cNvSpPr>
          <p:nvPr/>
        </p:nvSpPr>
        <p:spPr>
          <a:xfrm>
            <a:off x="1524000" y="0"/>
            <a:ext cx="9144001" cy="1143000"/>
          </a:xfrm>
          <a:prstGeom prst="rect">
            <a:avLst/>
          </a:prstGeom>
          <a:noFill/>
          <a:ln/>
        </p:spPr>
        <p:txBody>
          <a:bodyPr vert="horz" lIns="91430" tIns="45715" rIns="91430" bIns="45715" rtlCol="0" anchor="ctr">
            <a:normAutofit/>
          </a:bodyPr>
          <a:lstStyle/>
          <a:p>
            <a:pPr algn="ctr" defTabSz="457153">
              <a:spcBef>
                <a:spcPct val="0"/>
              </a:spcBef>
              <a:defRPr/>
            </a:pPr>
            <a:r>
              <a:rPr lang="en-US" sz="3600" dirty="0">
                <a:solidFill>
                  <a:schemeClr val="bg1"/>
                </a:solidFill>
                <a:latin typeface="Arial"/>
              </a:rPr>
              <a:t>Conclusion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15370" y="1469141"/>
            <a:ext cx="9715519" cy="2513199"/>
          </a:xfrm>
          <a:prstGeom prst="rect">
            <a:avLst/>
          </a:prstGeom>
          <a:noFill/>
        </p:spPr>
        <p:txBody>
          <a:bodyPr wrap="square" lIns="82816" tIns="41407" rIns="82816" bIns="41407">
            <a:spAutoFit/>
          </a:bodyPr>
          <a:lstStyle/>
          <a:p>
            <a:pPr defTabSz="829280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Lorentz violation is motivated from  Planck-scale theories</a:t>
            </a:r>
          </a:p>
          <a:p>
            <a:pPr defTabSz="829280" hangingPunct="0">
              <a:lnSpc>
                <a:spcPct val="111000"/>
              </a:lnSpc>
              <a:buClr>
                <a:srgbClr val="000000"/>
              </a:buClr>
              <a:buSzPct val="45000"/>
            </a:pPr>
            <a:endParaRPr lang="en-GB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9280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worldwide effort to look for Lorentz violation, using various state-of-the-art techniques, but so far no compelling evidence of Lorentz violation </a:t>
            </a:r>
          </a:p>
          <a:p>
            <a:pPr defTabSz="829280" hangingPunct="0">
              <a:lnSpc>
                <a:spcPct val="111000"/>
              </a:lnSpc>
              <a:buClr>
                <a:srgbClr val="000000"/>
              </a:buClr>
              <a:buSzPct val="45000"/>
            </a:pPr>
            <a:endParaRPr lang="en-GB" sz="2400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9280" hangingPunct="0">
              <a:lnSpc>
                <a:spcPct val="111000"/>
              </a:lnSpc>
              <a:buClr>
                <a:srgbClr val="000000"/>
              </a:buClr>
              <a:buSzPct val="45000"/>
            </a:pP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Astrophysical observations are powerful tools to look for Lorentz violation</a:t>
            </a:r>
          </a:p>
        </p:txBody>
      </p:sp>
      <p:pic>
        <p:nvPicPr>
          <p:cNvPr id="11" name="Picture 10" descr="pingu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6972" y="5577370"/>
            <a:ext cx="1112548" cy="128063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E9FEB0-A35B-6E16-46FA-B316AE606A2D}"/>
              </a:ext>
            </a:extLst>
          </p:cNvPr>
          <p:cNvGrpSpPr/>
          <p:nvPr/>
        </p:nvGrpSpPr>
        <p:grpSpPr>
          <a:xfrm>
            <a:off x="1524000" y="5200649"/>
            <a:ext cx="9144000" cy="1280630"/>
            <a:chOff x="1524000" y="5586424"/>
            <a:chExt cx="9144000" cy="128063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524000" y="5814606"/>
              <a:ext cx="9144000" cy="869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00" tIns="45702" rIns="91400" bIns="45702" anchor="ctr">
              <a:prstTxWarp prst="textNoShape">
                <a:avLst/>
              </a:prstTxWarp>
            </a:bodyPr>
            <a:lstStyle/>
            <a:p>
              <a:pPr algn="ctr" defTabSz="914130"/>
              <a:r>
                <a:rPr lang="en-US" sz="3600" b="1" dirty="0">
                  <a:solidFill>
                    <a:schemeClr val="bg1"/>
                  </a:solidFill>
                  <a:latin typeface="Arial"/>
                </a:rPr>
                <a:t>Thank you for  your attention!</a:t>
              </a:r>
            </a:p>
          </p:txBody>
        </p:sp>
        <p:sp>
          <p:nvSpPr>
            <p:cNvPr id="12" name="Oval Callout 11"/>
            <p:cNvSpPr/>
            <p:nvPr/>
          </p:nvSpPr>
          <p:spPr>
            <a:xfrm>
              <a:off x="2414588" y="5586424"/>
              <a:ext cx="7068079" cy="1280630"/>
            </a:xfrm>
            <a:prstGeom prst="wedgeEllipseCallout">
              <a:avLst>
                <a:gd name="adj1" fmla="val 59635"/>
                <a:gd name="adj2" fmla="val 25388"/>
              </a:avLst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8349627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913868" y="2514600"/>
            <a:ext cx="60060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algn="ctr" defTabSz="914225"/>
            <a:r>
              <a:rPr lang="en-US" sz="6000" b="1" dirty="0">
                <a:solidFill>
                  <a:srgbClr val="000090"/>
                </a:solidFill>
              </a:rPr>
              <a:t>Backup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585992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DA199-39B0-A2A6-CBC0-5A9C8F99A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AD7324-BFD6-04F8-B418-618D887C5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CDF4FF1-7DDF-E9A9-D1F8-9779594D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2C9F6F-6B00-BB45-3613-30A857BE8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5ACA01-A9D5-8DA8-ADD0-40B30EB85A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Models of Lorentz violation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B92ADCD9-29F8-D8E4-51BA-95DD83411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3" y="1143000"/>
            <a:ext cx="11020907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String theory, </a:t>
            </a:r>
            <a:r>
              <a:rPr lang="en-GB" sz="12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Kostelecký and Samuel, PRD39 (1989) 683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Ultra-light dark matter, 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Graham and Rajendran, PRD88 (2013) 035023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Quintessence, </a:t>
            </a:r>
            <a:r>
              <a:rPr lang="en-US" sz="1200" dirty="0">
                <a:solidFill>
                  <a:srgbClr val="1A17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Ando, Kamionkowski, and Mocioiu, PRD80 (2009) 123522</a:t>
            </a:r>
            <a:endParaRPr lang="en-US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Loop quantum gravity, 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Gambini and Pullin, PRD59 (1999) 124021</a:t>
            </a: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Non-commutative field theory, 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Carroll, Harvey, Kostelecký, Lane, Okamoto, PRL87 (2001) 141601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Hořava-Lifshitz gravity, </a:t>
            </a:r>
            <a:r>
              <a:rPr lang="en-US" sz="1200" dirty="0">
                <a:solidFill>
                  <a:srgbClr val="1A17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Pospelov and Shang,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PRD85 (2012) 105001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Lee-Wick theory, 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Myers and Pospelov, PRL90 (2003)  211601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many more!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Lorentz violation (spontaneous Lorentz symmetry breaking) is compatible with Riemann geometry, however, Intrinsic Lorentz Violation is not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Finsler geometry </a:t>
            </a:r>
            <a:r>
              <a:rPr lang="en-US" sz="1200" dirty="0">
                <a:solidFill>
                  <a:srgbClr val="1A1718"/>
                </a:solidFill>
                <a:effectLst/>
                <a:latin typeface="Times"/>
                <a:hlinkClick r:id="rId9"/>
              </a:rPr>
              <a:t>Kostelecký and Li, PRD104 (2021) 044054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got lots of attention recently, to go beyond Riemann geometry </a:t>
            </a:r>
          </a:p>
        </p:txBody>
      </p:sp>
    </p:spTree>
    <p:extLst>
      <p:ext uri="{BB962C8B-B14F-4D97-AF65-F5344CB8AC3E}">
        <p14:creationId xmlns:p14="http://schemas.microsoft.com/office/powerpoint/2010/main" val="3165919098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  <a:stCxn id="13" idx="0"/>
            <a:endCxn id="13" idx="2"/>
          </p:cNvCxnSpPr>
          <p:nvPr/>
        </p:nvCxnSpPr>
        <p:spPr>
          <a:xfrm>
            <a:off x="6212688" y="984739"/>
            <a:ext cx="0" cy="510931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296364" y="3596451"/>
            <a:ext cx="1365874" cy="1075690"/>
            <a:chOff x="596438" y="4059673"/>
            <a:chExt cx="1351676" cy="1075690"/>
          </a:xfrm>
        </p:grpSpPr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596438" y="4897727"/>
              <a:ext cx="1351676" cy="2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000" dirty="0">
                  <a:solidFill>
                    <a:srgbClr val="000090"/>
                  </a:solidFill>
                </a:rPr>
                <a:t>PRD82(2010)112003</a:t>
              </a:r>
            </a:p>
          </p:txBody>
        </p:sp>
        <p:pic>
          <p:nvPicPr>
            <p:cNvPr id="24" name="Picture 23" descr="icecube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809" y="4219066"/>
              <a:ext cx="927189" cy="737912"/>
            </a:xfrm>
            <a:prstGeom prst="rect">
              <a:avLst/>
            </a:prstGeom>
          </p:spPr>
        </p:pic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844405" y="4059673"/>
              <a:ext cx="684733" cy="226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000" dirty="0">
                  <a:solidFill>
                    <a:srgbClr val="000000"/>
                  </a:solidFill>
                </a:rPr>
                <a:t>IceCube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135979" y="1855344"/>
            <a:ext cx="1280127" cy="983452"/>
            <a:chOff x="1936266" y="4128737"/>
            <a:chExt cx="1280127" cy="983452"/>
          </a:xfrm>
        </p:grpSpPr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1936266" y="4874553"/>
              <a:ext cx="1280127" cy="2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000" dirty="0">
                  <a:solidFill>
                    <a:srgbClr val="000090"/>
                  </a:solidFill>
                </a:rPr>
                <a:t>PLB718(2013)1303</a:t>
              </a:r>
            </a:p>
          </p:txBody>
        </p:sp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68195" y="4128737"/>
              <a:ext cx="938826" cy="745816"/>
            </a:xfrm>
            <a:prstGeom prst="rect">
              <a:avLst/>
            </a:prstGeom>
            <a:noFill/>
          </p:spPr>
        </p:pic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2132310" y="4608729"/>
              <a:ext cx="854665" cy="226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000" dirty="0">
                  <a:solidFill>
                    <a:srgbClr val="000000"/>
                  </a:solidFill>
                </a:rPr>
                <a:t>MiniBooNE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57607" y="3130707"/>
            <a:ext cx="1455479" cy="973959"/>
            <a:chOff x="1491353" y="4142806"/>
            <a:chExt cx="1455479" cy="973959"/>
          </a:xfrm>
        </p:grpSpPr>
        <p:sp>
          <p:nvSpPr>
            <p:cNvPr id="31" name="Rectangle 9"/>
            <p:cNvSpPr>
              <a:spLocks noChangeArrowheads="1"/>
            </p:cNvSpPr>
            <p:nvPr/>
          </p:nvSpPr>
          <p:spPr bwMode="auto">
            <a:xfrm>
              <a:off x="1491353" y="4879129"/>
              <a:ext cx="1455479" cy="2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000" dirty="0">
                  <a:solidFill>
                    <a:srgbClr val="000090"/>
                  </a:solidFill>
                </a:rPr>
                <a:t>PRD79(2009)102005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353" y="4142806"/>
              <a:ext cx="634218" cy="753749"/>
            </a:xfrm>
            <a:prstGeom prst="rect">
              <a:avLst/>
            </a:prstGeom>
          </p:spPr>
        </p:pic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2152356" y="4619047"/>
              <a:ext cx="794476" cy="226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000" dirty="0"/>
                <a:t>AMANDA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37461" y="2501946"/>
            <a:ext cx="1449271" cy="959859"/>
            <a:chOff x="1794632" y="4148673"/>
            <a:chExt cx="1449271" cy="959859"/>
          </a:xfrm>
        </p:grpSpPr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1794632" y="4870896"/>
              <a:ext cx="1449271" cy="2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000" dirty="0">
                  <a:solidFill>
                    <a:srgbClr val="000090"/>
                  </a:solidFill>
                </a:rPr>
                <a:t>PRL101(2008)151601</a:t>
              </a:r>
            </a:p>
          </p:txBody>
        </p:sp>
        <p:pic>
          <p:nvPicPr>
            <p:cNvPr id="36" name="Picture 35" descr="minos_nd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62"/>
            <a:stretch/>
          </p:blipFill>
          <p:spPr>
            <a:xfrm>
              <a:off x="1947514" y="4148673"/>
              <a:ext cx="976727" cy="749093"/>
            </a:xfrm>
            <a:prstGeom prst="rect">
              <a:avLst/>
            </a:prstGeom>
          </p:spPr>
        </p:pic>
        <p:sp>
          <p:nvSpPr>
            <p:cNvPr id="37" name="Rectangle 7"/>
            <p:cNvSpPr>
              <a:spLocks noChangeArrowheads="1"/>
            </p:cNvSpPr>
            <p:nvPr/>
          </p:nvSpPr>
          <p:spPr bwMode="auto">
            <a:xfrm>
              <a:off x="1971943" y="4633455"/>
              <a:ext cx="821375" cy="226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000" dirty="0"/>
                <a:t>MINOS ND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651402" y="1498148"/>
            <a:ext cx="1439068" cy="926178"/>
            <a:chOff x="1602501" y="4135251"/>
            <a:chExt cx="1439068" cy="926178"/>
          </a:xfrm>
        </p:grpSpPr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1602501" y="4823793"/>
              <a:ext cx="1439068" cy="2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000" dirty="0">
                  <a:solidFill>
                    <a:srgbClr val="000090"/>
                  </a:solidFill>
                </a:rPr>
                <a:t>PRD72(2005)076004</a:t>
              </a:r>
            </a:p>
          </p:txBody>
        </p:sp>
        <p:pic>
          <p:nvPicPr>
            <p:cNvPr id="41" name="Picture 40" descr="lsnd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04" y="4135251"/>
              <a:ext cx="1018493" cy="729050"/>
            </a:xfrm>
            <a:prstGeom prst="rect">
              <a:avLst/>
            </a:prstGeom>
          </p:spPr>
        </p:pic>
        <p:sp>
          <p:nvSpPr>
            <p:cNvPr id="42" name="Rectangle 7"/>
            <p:cNvSpPr>
              <a:spLocks noChangeArrowheads="1"/>
            </p:cNvSpPr>
            <p:nvPr/>
          </p:nvSpPr>
          <p:spPr bwMode="auto">
            <a:xfrm>
              <a:off x="2146418" y="4602177"/>
              <a:ext cx="538915" cy="226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000" dirty="0"/>
                <a:t>LSND     </a:t>
              </a:r>
              <a:r>
                <a:rPr lang="en-GB" sz="1000" dirty="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215061" y="3065425"/>
            <a:ext cx="1366379" cy="1067706"/>
            <a:chOff x="3199698" y="2129531"/>
            <a:chExt cx="1366379" cy="106770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43" y="2255451"/>
              <a:ext cx="855030" cy="756118"/>
            </a:xfrm>
            <a:prstGeom prst="rect">
              <a:avLst/>
            </a:prstGeom>
          </p:spPr>
        </p:pic>
        <p:sp>
          <p:nvSpPr>
            <p:cNvPr id="45" name="Rectangle 9"/>
            <p:cNvSpPr>
              <a:spLocks noChangeArrowheads="1"/>
            </p:cNvSpPr>
            <p:nvPr/>
          </p:nvSpPr>
          <p:spPr bwMode="auto">
            <a:xfrm>
              <a:off x="3199698" y="2959601"/>
              <a:ext cx="1366379" cy="2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000" dirty="0">
                  <a:solidFill>
                    <a:srgbClr val="000090"/>
                  </a:solidFill>
                </a:rPr>
                <a:t>PRD95(2017)111101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503583" y="2129531"/>
              <a:ext cx="745889" cy="2554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200" dirty="0">
                  <a:solidFill>
                    <a:srgbClr val="000000"/>
                  </a:solidFill>
                </a:rPr>
                <a:t>T2K ND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805423" y="1747597"/>
            <a:ext cx="1527951" cy="1007879"/>
            <a:chOff x="1788321" y="2337875"/>
            <a:chExt cx="1527951" cy="1007879"/>
          </a:xfrm>
        </p:grpSpPr>
        <p:pic>
          <p:nvPicPr>
            <p:cNvPr id="48" name="Picture 47" descr="Screen Shot 2014-11-09 at 13.16.08 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3" r="11114"/>
            <a:stretch/>
          </p:blipFill>
          <p:spPr>
            <a:xfrm>
              <a:off x="2043797" y="2337875"/>
              <a:ext cx="938011" cy="743275"/>
            </a:xfrm>
            <a:prstGeom prst="rect">
              <a:avLst/>
            </a:prstGeom>
          </p:spPr>
        </p:pic>
        <p:sp>
          <p:nvSpPr>
            <p:cNvPr id="49" name="Rectangle 9"/>
            <p:cNvSpPr>
              <a:spLocks noChangeArrowheads="1"/>
            </p:cNvSpPr>
            <p:nvPr/>
          </p:nvSpPr>
          <p:spPr bwMode="auto">
            <a:xfrm>
              <a:off x="1846547" y="3108118"/>
              <a:ext cx="1378824" cy="2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000" dirty="0">
                  <a:solidFill>
                    <a:srgbClr val="000090"/>
                  </a:solidFill>
                </a:rPr>
                <a:t>PRD91(2015)052003</a:t>
              </a: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788321" y="2895711"/>
              <a:ext cx="1527951" cy="2554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200" dirty="0">
                  <a:solidFill>
                    <a:srgbClr val="000000"/>
                  </a:solidFill>
                </a:rPr>
                <a:t>Super-Kamiokande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899092" y="3418590"/>
            <a:ext cx="1369297" cy="1036503"/>
            <a:chOff x="1817350" y="2327394"/>
            <a:chExt cx="1369297" cy="103650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0"/>
            <a:srcRect l="21539" t="28170" r="4536" b="6230"/>
            <a:stretch/>
          </p:blipFill>
          <p:spPr>
            <a:xfrm>
              <a:off x="1925655" y="2327394"/>
              <a:ext cx="1161560" cy="814489"/>
            </a:xfrm>
            <a:prstGeom prst="rect">
              <a:avLst/>
            </a:prstGeom>
          </p:spPr>
        </p:pic>
        <p:sp>
          <p:nvSpPr>
            <p:cNvPr id="53" name="Rectangle 9"/>
            <p:cNvSpPr>
              <a:spLocks noChangeArrowheads="1"/>
            </p:cNvSpPr>
            <p:nvPr/>
          </p:nvSpPr>
          <p:spPr bwMode="auto">
            <a:xfrm>
              <a:off x="1817350" y="3126261"/>
              <a:ext cx="1369297" cy="2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000" dirty="0">
                  <a:solidFill>
                    <a:srgbClr val="000090"/>
                  </a:solidFill>
                </a:rPr>
                <a:t>PRD86(2013)112009</a:t>
              </a: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1913670" y="2878426"/>
              <a:ext cx="1157801" cy="2554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200" dirty="0">
                  <a:solidFill>
                    <a:srgbClr val="000000"/>
                  </a:solidFill>
                </a:rPr>
                <a:t>Double Chooz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762406" y="2432280"/>
            <a:ext cx="1483188" cy="964967"/>
            <a:chOff x="134278" y="5214767"/>
            <a:chExt cx="1483188" cy="964967"/>
          </a:xfrm>
        </p:grpSpPr>
        <p:sp>
          <p:nvSpPr>
            <p:cNvPr id="60" name="Rectangle 9"/>
            <p:cNvSpPr>
              <a:spLocks noChangeArrowheads="1"/>
            </p:cNvSpPr>
            <p:nvPr/>
          </p:nvSpPr>
          <p:spPr bwMode="auto">
            <a:xfrm>
              <a:off x="134278" y="5940233"/>
              <a:ext cx="1483188" cy="23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GB" sz="1000" dirty="0">
                  <a:solidFill>
                    <a:srgbClr val="000090"/>
                  </a:solidFill>
                </a:rPr>
                <a:t>PRL105(2010)151601</a:t>
              </a:r>
            </a:p>
          </p:txBody>
        </p:sp>
        <p:pic>
          <p:nvPicPr>
            <p:cNvPr id="62" name="Picture 61" descr="minos_fd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549" y="5214767"/>
              <a:ext cx="1030391" cy="739662"/>
            </a:xfrm>
            <a:prstGeom prst="rect">
              <a:avLst/>
            </a:prstGeom>
          </p:spPr>
        </p:pic>
        <p:sp>
          <p:nvSpPr>
            <p:cNvPr id="61" name="Rectangle 7"/>
            <p:cNvSpPr>
              <a:spLocks noChangeArrowheads="1"/>
            </p:cNvSpPr>
            <p:nvPr/>
          </p:nvSpPr>
          <p:spPr bwMode="auto">
            <a:xfrm>
              <a:off x="317862" y="5231104"/>
              <a:ext cx="806701" cy="226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000" dirty="0"/>
                <a:t>MINOS FD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615179" y="2950764"/>
            <a:ext cx="1509014" cy="1636776"/>
            <a:chOff x="-29350" y="2658025"/>
            <a:chExt cx="1937268" cy="21142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01" y="2658025"/>
              <a:ext cx="1694617" cy="1348533"/>
            </a:xfrm>
            <a:prstGeom prst="rect">
              <a:avLst/>
            </a:prstGeom>
          </p:spPr>
        </p:pic>
        <p:grpSp>
          <p:nvGrpSpPr>
            <p:cNvPr id="63" name="Group 62"/>
            <p:cNvGrpSpPr/>
            <p:nvPr/>
          </p:nvGrpSpPr>
          <p:grpSpPr>
            <a:xfrm>
              <a:off x="-29350" y="3843911"/>
              <a:ext cx="1604068" cy="928412"/>
              <a:chOff x="3639277" y="3530024"/>
              <a:chExt cx="1604068" cy="928412"/>
            </a:xfrm>
          </p:grpSpPr>
          <p:sp>
            <p:nvSpPr>
              <p:cNvPr id="65" name="Rectangle 7"/>
              <p:cNvSpPr>
                <a:spLocks noChangeArrowheads="1"/>
              </p:cNvSpPr>
              <p:nvPr/>
            </p:nvSpPr>
            <p:spPr bwMode="auto">
              <a:xfrm>
                <a:off x="3701844" y="3530024"/>
                <a:ext cx="962315" cy="3309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square" lIns="82936" tIns="41469" rIns="82936" bIns="41469">
                <a:spAutoFit/>
              </a:bodyPr>
              <a:lstStyle/>
              <a:p>
                <a:pPr defTabSz="82928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</a:pPr>
                <a:r>
                  <a:rPr lang="en-GB" sz="1200" dirty="0">
                    <a:solidFill>
                      <a:srgbClr val="000000"/>
                    </a:solidFill>
                  </a:rPr>
                  <a:t>IceCube </a:t>
                </a:r>
              </a:p>
            </p:txBody>
          </p:sp>
          <p:sp>
            <p:nvSpPr>
              <p:cNvPr id="66" name="Rectangle 9"/>
              <p:cNvSpPr>
                <a:spLocks noChangeArrowheads="1"/>
              </p:cNvSpPr>
              <p:nvPr/>
            </p:nvSpPr>
            <p:spPr bwMode="auto">
              <a:xfrm>
                <a:off x="3639277" y="3871456"/>
                <a:ext cx="1604068" cy="5869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82936" tIns="41469" rIns="82936" bIns="41469">
                <a:spAutoFit/>
              </a:bodyPr>
              <a:lstStyle/>
              <a:p>
                <a:pPr defTabSz="829280"/>
                <a:r>
                  <a:rPr lang="en-GB" sz="1200" dirty="0">
                    <a:solidFill>
                      <a:srgbClr val="000090"/>
                    </a:solidFill>
                  </a:rPr>
                  <a:t>Nature Physics 14(2018)961</a:t>
                </a:r>
              </a:p>
            </p:txBody>
          </p:sp>
        </p:grpSp>
      </p:grpSp>
      <p:sp>
        <p:nvSpPr>
          <p:cNvPr id="67" name="Text Box 3"/>
          <p:cNvSpPr txBox="1">
            <a:spLocks noChangeArrowheads="1"/>
          </p:cNvSpPr>
          <p:nvPr/>
        </p:nvSpPr>
        <p:spPr bwMode="auto">
          <a:xfrm>
            <a:off x="7286185" y="1074314"/>
            <a:ext cx="2623957" cy="3434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Sidereal variation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589177" y="1380767"/>
            <a:ext cx="1388522" cy="1110104"/>
            <a:chOff x="3797619" y="3865556"/>
            <a:chExt cx="1388522" cy="1110104"/>
          </a:xfrm>
        </p:grpSpPr>
        <p:grpSp>
          <p:nvGrpSpPr>
            <p:cNvPr id="55" name="Group 54"/>
            <p:cNvGrpSpPr/>
            <p:nvPr/>
          </p:nvGrpSpPr>
          <p:grpSpPr>
            <a:xfrm>
              <a:off x="3928443" y="3865556"/>
              <a:ext cx="1060056" cy="892948"/>
              <a:chOff x="6437639" y="2043183"/>
              <a:chExt cx="1060056" cy="892948"/>
            </a:xfrm>
          </p:grpSpPr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6521388" y="2043183"/>
                <a:ext cx="829913" cy="2554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square" lIns="82936" tIns="41469" rIns="82936" bIns="41469">
                <a:spAutoFit/>
              </a:bodyPr>
              <a:lstStyle/>
              <a:p>
                <a:pPr defTabSz="82928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</a:pPr>
                <a:r>
                  <a:rPr lang="en-GB" sz="1200" dirty="0">
                    <a:solidFill>
                      <a:srgbClr val="000000"/>
                    </a:solidFill>
                  </a:rPr>
                  <a:t>Daya Bay </a:t>
                </a: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7639" y="2339549"/>
                <a:ext cx="1060056" cy="596582"/>
              </a:xfrm>
              <a:prstGeom prst="rect">
                <a:avLst/>
              </a:prstGeom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3797619" y="4729439"/>
              <a:ext cx="138852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1000">
                  <a:solidFill>
                    <a:srgbClr val="000090"/>
                  </a:solidFill>
                </a:rPr>
                <a:t>PRD98(2018)092013</a:t>
              </a:r>
              <a:endParaRPr lang="en-US" sz="10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57396" y="4960450"/>
            <a:ext cx="1593438" cy="1054673"/>
            <a:chOff x="7568005" y="5522949"/>
            <a:chExt cx="1593438" cy="1054673"/>
          </a:xfrm>
        </p:grpSpPr>
        <p:grpSp>
          <p:nvGrpSpPr>
            <p:cNvPr id="6" name="Group 5"/>
            <p:cNvGrpSpPr/>
            <p:nvPr/>
          </p:nvGrpSpPr>
          <p:grpSpPr>
            <a:xfrm>
              <a:off x="7568005" y="5522949"/>
              <a:ext cx="1271562" cy="844251"/>
              <a:chOff x="6678158" y="5793028"/>
              <a:chExt cx="1271562" cy="844251"/>
            </a:xfrm>
          </p:grpSpPr>
          <p:sp>
            <p:nvSpPr>
              <p:cNvPr id="71" name="Rectangle 70"/>
              <p:cNvSpPr>
                <a:spLocks noChangeArrowheads="1"/>
              </p:cNvSpPr>
              <p:nvPr/>
            </p:nvSpPr>
            <p:spPr bwMode="auto">
              <a:xfrm>
                <a:off x="6678158" y="5814931"/>
                <a:ext cx="505457" cy="2554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square" lIns="82936" tIns="41469" rIns="82936" bIns="41469">
                <a:spAutoFit/>
              </a:bodyPr>
              <a:lstStyle/>
              <a:p>
                <a:pPr defTabSz="82928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</a:pPr>
                <a:r>
                  <a:rPr lang="en-GB" sz="1200" dirty="0">
                    <a:solidFill>
                      <a:srgbClr val="000000"/>
                    </a:solidFill>
                  </a:rPr>
                  <a:t>SNO</a:t>
                </a: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5820" y="5793028"/>
                <a:ext cx="723900" cy="844251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7772921" y="6331401"/>
              <a:ext cx="138852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1000">
                  <a:solidFill>
                    <a:srgbClr val="000090"/>
                  </a:solidFill>
                </a:rPr>
                <a:t>PRD98(2018)112013</a:t>
              </a:r>
              <a:endParaRPr lang="en-US" sz="1000" dirty="0">
                <a:solidFill>
                  <a:srgbClr val="000090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5C7EB17-543B-554F-8D5E-791E2585DD33}"/>
              </a:ext>
            </a:extLst>
          </p:cNvPr>
          <p:cNvSpPr/>
          <p:nvPr/>
        </p:nvSpPr>
        <p:spPr>
          <a:xfrm>
            <a:off x="1872665" y="984739"/>
            <a:ext cx="8680046" cy="510931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 Box 3">
            <a:extLst>
              <a:ext uri="{FF2B5EF4-FFF2-40B4-BE49-F238E27FC236}">
                <a16:creationId xmlns:a16="http://schemas.microsoft.com/office/drawing/2014/main" id="{B136E59E-305D-2546-85A0-E2AD53CA6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7907" y="1084482"/>
            <a:ext cx="2561761" cy="3434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Spectral distortion </a:t>
            </a:r>
          </a:p>
        </p:txBody>
      </p:sp>
      <p:sp>
        <p:nvSpPr>
          <p:cNvPr id="68" name="Text Box 3">
            <a:extLst>
              <a:ext uri="{FF2B5EF4-FFF2-40B4-BE49-F238E27FC236}">
                <a16:creationId xmlns:a16="http://schemas.microsoft.com/office/drawing/2014/main" id="{82D884AE-A75E-DA48-9C52-69685BB44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0960" y="5244307"/>
            <a:ext cx="2623957" cy="3434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Seasonal variation</a:t>
            </a:r>
          </a:p>
        </p:txBody>
      </p:sp>
      <p:sp>
        <p:nvSpPr>
          <p:cNvPr id="69" name="Text Box 3">
            <a:extLst>
              <a:ext uri="{FF2B5EF4-FFF2-40B4-BE49-F238E27FC236}">
                <a16:creationId xmlns:a16="http://schemas.microsoft.com/office/drawing/2014/main" id="{5852F955-49DC-F947-BF96-697253B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030" y="5291462"/>
            <a:ext cx="2623957" cy="3434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44896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723806" algn="l"/>
                <a:tab pos="1446172" algn="l"/>
                <a:tab pos="2169977" algn="l"/>
                <a:tab pos="2893782" algn="l"/>
                <a:tab pos="3616149" algn="l"/>
                <a:tab pos="4339953" algn="l"/>
                <a:tab pos="5063759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Flavor ratio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ECBE1A8-9343-7846-8E36-791A2E659986}"/>
              </a:ext>
            </a:extLst>
          </p:cNvPr>
          <p:cNvCxnSpPr>
            <a:cxnSpLocks/>
          </p:cNvCxnSpPr>
          <p:nvPr/>
        </p:nvCxnSpPr>
        <p:spPr>
          <a:xfrm flipH="1">
            <a:off x="1863969" y="4827841"/>
            <a:ext cx="868874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5EF03C-81F7-0B40-9F28-B77B098C2E0C}"/>
              </a:ext>
            </a:extLst>
          </p:cNvPr>
          <p:cNvGrpSpPr/>
          <p:nvPr/>
        </p:nvGrpSpPr>
        <p:grpSpPr>
          <a:xfrm>
            <a:off x="3827355" y="4868568"/>
            <a:ext cx="2325617" cy="1227146"/>
            <a:chOff x="129147" y="2408214"/>
            <a:chExt cx="2325617" cy="1227146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063C3BB-D194-024D-A5A2-04D6E9197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714" r="2070" b="1323"/>
            <a:stretch/>
          </p:blipFill>
          <p:spPr>
            <a:xfrm>
              <a:off x="877805" y="2457055"/>
              <a:ext cx="963145" cy="934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73" name="Rectangle 7">
              <a:extLst>
                <a:ext uri="{FF2B5EF4-FFF2-40B4-BE49-F238E27FC236}">
                  <a16:creationId xmlns:a16="http://schemas.microsoft.com/office/drawing/2014/main" id="{ED8C226E-69AE-2F43-90B6-292F8FCFF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8481" y="2408214"/>
              <a:ext cx="749585" cy="25621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</a:pPr>
              <a:r>
                <a:rPr lang="en-GB" sz="1200" dirty="0">
                  <a:solidFill>
                    <a:srgbClr val="000000"/>
                  </a:solidFill>
                </a:rPr>
                <a:t>IceCube </a:t>
              </a:r>
            </a:p>
          </p:txBody>
        </p:sp>
        <p:sp>
          <p:nvSpPr>
            <p:cNvPr id="74" name="Rectangle 9">
              <a:extLst>
                <a:ext uri="{FF2B5EF4-FFF2-40B4-BE49-F238E27FC236}">
                  <a16:creationId xmlns:a16="http://schemas.microsoft.com/office/drawing/2014/main" id="{D00A8C60-613C-224E-BB56-D2025C068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147" y="3366946"/>
              <a:ext cx="2325617" cy="268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936" tIns="41469" rIns="82936" bIns="41469">
              <a:spAutoFit/>
            </a:bodyPr>
            <a:lstStyle/>
            <a:p>
              <a:pPr defTabSz="829280"/>
              <a:r>
                <a:rPr lang="en-US" sz="1200" dirty="0">
                  <a:solidFill>
                    <a:srgbClr val="000090"/>
                  </a:solidFill>
                </a:rPr>
                <a:t>Nature Physics, 18(2022)1287</a:t>
              </a:r>
              <a:endParaRPr lang="en-GB" sz="1200" dirty="0">
                <a:solidFill>
                  <a:srgbClr val="000090"/>
                </a:solidFill>
              </a:endParaRPr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DF0C1EC-141C-B340-A13D-F433171C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8FEFAB7-735B-4924-2A68-C09C41A0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EC0AB31-A22C-CF43-1B74-E799C3858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tkatori@cern.ch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5EAE13F-0A93-EDD6-5CE6-A1B5EE4E3E8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Lorentz violation tests with neutrinos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438533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8A8E9D64-32DB-13F9-51AB-933F08B13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50" y="872552"/>
            <a:ext cx="5369449" cy="5369449"/>
          </a:xfrm>
          <a:prstGeom prst="rect">
            <a:avLst/>
          </a:prstGeom>
        </p:spPr>
      </p:pic>
      <p:sp>
        <p:nvSpPr>
          <p:cNvPr id="233512" name="Rectangle 40"/>
          <p:cNvSpPr>
            <a:spLocks noChangeArrowheads="1"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>
              <a:defRPr/>
            </a:pPr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High-energy, long propagating neutrinos  </a:t>
            </a:r>
            <a:endParaRPr lang="en-US" sz="3600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32DC2-34E7-9045-9FD2-8C09B9DF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8EA9F-56D0-794E-8D06-30A4AD19248C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49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D76CAD-B8EE-50B5-4DE6-376C171FE3C0}"/>
              </a:ext>
            </a:extLst>
          </p:cNvPr>
          <p:cNvSpPr txBox="1"/>
          <p:nvPr/>
        </p:nvSpPr>
        <p:spPr>
          <a:xfrm>
            <a:off x="0" y="2487"/>
            <a:ext cx="8694965" cy="35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  <a:defRPr/>
            </a:pPr>
            <a:r>
              <a:rPr lang="en-GB" sz="800" dirty="0">
                <a:solidFill>
                  <a:srgbClr val="000090"/>
                </a:solidFill>
                <a:latin typeface="Arial"/>
                <a:hlinkClick r:id="rId3"/>
              </a:rPr>
              <a:t>Snowmass21, EPJC83(2023)15</a:t>
            </a:r>
            <a:r>
              <a:rPr lang="en-GB" sz="800" dirty="0">
                <a:solidFill>
                  <a:srgbClr val="000090"/>
                </a:solidFill>
                <a:latin typeface="Arial"/>
              </a:rPr>
              <a:t>, </a:t>
            </a:r>
            <a:r>
              <a:rPr lang="en-US" sz="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800" dirty="0">
                <a:solidFill>
                  <a:srgbClr val="000090"/>
                </a:solidFill>
                <a:latin typeface="Arial"/>
                <a:cs typeface="Arial"/>
                <a:hlinkClick r:id="rId4"/>
              </a:rPr>
              <a:t>Snowmass, JHEA36(2022)55</a:t>
            </a:r>
            <a:r>
              <a:rPr lang="en-US" sz="800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800" dirty="0">
                <a:hlinkClick r:id="rId5"/>
              </a:rPr>
              <a:t>COST Action CA18108</a:t>
            </a:r>
            <a:r>
              <a:rPr lang="en-US" sz="800" dirty="0">
                <a:solidFill>
                  <a:srgbClr val="000090"/>
                </a:solidFill>
                <a:latin typeface="Arial"/>
                <a:cs typeface="Arial"/>
                <a:hlinkClick r:id="rId5"/>
              </a:rPr>
              <a:t> PPNP125(2022)103948</a:t>
            </a:r>
            <a:endParaRPr lang="en-US" sz="800" dirty="0">
              <a:solidFill>
                <a:srgbClr val="000090"/>
              </a:solidFill>
              <a:latin typeface="Arial"/>
              <a:cs typeface="Arial"/>
            </a:endParaRPr>
          </a:p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  <a:defRPr/>
            </a:pPr>
            <a:r>
              <a:rPr lang="en-US" sz="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GB" sz="800" dirty="0">
              <a:solidFill>
                <a:srgbClr val="00009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8EC90DB-1481-0343-934F-FD6F3BC9CA1B}"/>
                  </a:ext>
                </a:extLst>
              </p:cNvPr>
              <p:cNvSpPr/>
              <p:nvPr/>
            </p:nvSpPr>
            <p:spPr>
              <a:xfrm>
                <a:off x="419099" y="1143001"/>
                <a:ext cx="7524565" cy="2677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9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High-energy astrophysical neutrinos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Long baseline accumulates new physics effect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High energy enhances new physics effect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Arial"/>
                        </a:rPr>
                        <m:t>𝐻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Arial"/>
                        </a:rPr>
                        <m:t>~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/>
                            </a:rPr>
                            <m:t>𝐸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cs typeface="Arial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Arial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cs typeface="Arial"/>
                            </a:rPr>
                            <m:t>𝑛𝑒𝑤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/>
                            </a:rPr>
                            <m:t>𝑝h𝑦𝑠𝑖𝑐𝑠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  <a:cs typeface="Arial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𝑃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~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𝑛𝑒𝑤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𝑝h𝑦𝑠𝑖𝑐𝑠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∙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𝐿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 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Energy spectrum, arrival time,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flavor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affected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production,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propagation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detection of neutrinos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8EC90DB-1481-0343-934F-FD6F3BC9C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9" y="1143001"/>
                <a:ext cx="7524565" cy="2677721"/>
              </a:xfrm>
              <a:prstGeom prst="rect">
                <a:avLst/>
              </a:prstGeom>
              <a:blipFill>
                <a:blip r:embed="rId6"/>
                <a:stretch>
                  <a:fillRect l="-1349" t="-2370" b="-47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8E5BD04A-7AE0-BC15-10EA-79E84BDF0093}"/>
              </a:ext>
            </a:extLst>
          </p:cNvPr>
          <p:cNvGrpSpPr/>
          <p:nvPr/>
        </p:nvGrpSpPr>
        <p:grpSpPr>
          <a:xfrm>
            <a:off x="-13537" y="5177257"/>
            <a:ext cx="7331224" cy="1419084"/>
            <a:chOff x="-13537" y="5177257"/>
            <a:chExt cx="7331224" cy="14190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CA8ACC-2A4B-2223-2371-900A0158891D}"/>
                </a:ext>
              </a:extLst>
            </p:cNvPr>
            <p:cNvSpPr txBox="1"/>
            <p:nvPr/>
          </p:nvSpPr>
          <p:spPr>
            <a:xfrm>
              <a:off x="5858721" y="5442247"/>
              <a:ext cx="14589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Neutrino detector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A4F9E6-A0E5-7E5E-D05A-9296B3629425}"/>
                </a:ext>
              </a:extLst>
            </p:cNvPr>
            <p:cNvSpPr txBox="1"/>
            <p:nvPr/>
          </p:nvSpPr>
          <p:spPr>
            <a:xfrm>
              <a:off x="-13537" y="5489788"/>
              <a:ext cx="24142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High-energy Astrophysical objects</a:t>
              </a:r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3159FA8-92DE-420F-2FBF-25823AECAFB8}"/>
                </a:ext>
              </a:extLst>
            </p:cNvPr>
            <p:cNvGrpSpPr/>
            <p:nvPr/>
          </p:nvGrpSpPr>
          <p:grpSpPr>
            <a:xfrm>
              <a:off x="1640336" y="5177257"/>
              <a:ext cx="4187340" cy="1419084"/>
              <a:chOff x="2199136" y="5177257"/>
              <a:chExt cx="4187340" cy="141908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37CF50-B729-AD07-2089-CAF59CF8F6E4}"/>
                  </a:ext>
                </a:extLst>
              </p:cNvPr>
              <p:cNvSpPr/>
              <p:nvPr/>
            </p:nvSpPr>
            <p:spPr>
              <a:xfrm>
                <a:off x="5360164" y="5851202"/>
                <a:ext cx="97578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sz="2800" b="1" dirty="0">
                    <a:solidFill>
                      <a:srgbClr val="FF00FF"/>
                    </a:solidFill>
                    <a:latin typeface="Arial"/>
                  </a:rPr>
                  <a:t>???</a:t>
                </a:r>
                <a:endParaRPr lang="en-US" sz="2800" b="1" dirty="0">
                  <a:solidFill>
                    <a:srgbClr val="FF00FF"/>
                  </a:solidFill>
                  <a:latin typeface="Arial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17356A2-5B37-1CF1-76D8-FD70194DB0A0}"/>
                  </a:ext>
                </a:extLst>
              </p:cNvPr>
              <p:cNvSpPr/>
              <p:nvPr/>
            </p:nvSpPr>
            <p:spPr>
              <a:xfrm>
                <a:off x="3181937" y="6134676"/>
                <a:ext cx="214104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sz="2400" b="1" dirty="0">
                    <a:solidFill>
                      <a:srgbClr val="FF00FF"/>
                    </a:solidFill>
                    <a:latin typeface="Arial"/>
                  </a:rPr>
                  <a:t>New physics</a:t>
                </a:r>
                <a:endParaRPr lang="en-US" sz="2400" b="1" baseline="30000" dirty="0">
                  <a:solidFill>
                    <a:srgbClr val="FF00FF"/>
                  </a:solidFill>
                  <a:latin typeface="Symbol" charset="2"/>
                  <a:cs typeface="Symbol" charset="2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4C72EA6-7FBB-1F22-83C8-DD27E0EFEC6E}"/>
                  </a:ext>
                </a:extLst>
              </p:cNvPr>
              <p:cNvGrpSpPr/>
              <p:nvPr/>
            </p:nvGrpSpPr>
            <p:grpSpPr>
              <a:xfrm>
                <a:off x="2199136" y="5736212"/>
                <a:ext cx="4187340" cy="0"/>
                <a:chOff x="2199136" y="5875912"/>
                <a:chExt cx="8205628" cy="0"/>
              </a:xfrm>
            </p:grpSpPr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F79C95FF-C9C0-AF12-BEC1-2318377F8F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99136" y="5875912"/>
                  <a:ext cx="8205628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headEnd type="triangle" w="lg" len="lg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6BEE5E8E-7003-351A-23DF-FE1C37E3C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6649" y="5875912"/>
                  <a:ext cx="4168115" cy="0"/>
                </a:xfrm>
                <a:prstGeom prst="straightConnector1">
                  <a:avLst/>
                </a:prstGeom>
                <a:ln w="50800">
                  <a:solidFill>
                    <a:srgbClr val="FF00FF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Cloud 27">
                <a:extLst>
                  <a:ext uri="{FF2B5EF4-FFF2-40B4-BE49-F238E27FC236}">
                    <a16:creationId xmlns:a16="http://schemas.microsoft.com/office/drawing/2014/main" id="{D3E9D34A-10FA-6FF1-D634-62155AF35AFD}"/>
                  </a:ext>
                </a:extLst>
              </p:cNvPr>
              <p:cNvSpPr/>
              <p:nvPr/>
            </p:nvSpPr>
            <p:spPr bwMode="auto">
              <a:xfrm>
                <a:off x="3137369" y="5177257"/>
                <a:ext cx="2007774" cy="1004652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438943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600" dirty="0">
                  <a:solidFill>
                    <a:srgbClr val="660066"/>
                  </a:solidFill>
                  <a:latin typeface="Arial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65E8642-59C7-FB4E-2448-000856F166DC}"/>
              </a:ext>
            </a:extLst>
          </p:cNvPr>
          <p:cNvGrpSpPr/>
          <p:nvPr/>
        </p:nvGrpSpPr>
        <p:grpSpPr>
          <a:xfrm>
            <a:off x="120416" y="4219102"/>
            <a:ext cx="1578013" cy="1240656"/>
            <a:chOff x="-209677" y="4716767"/>
            <a:chExt cx="1734017" cy="136330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422335-58C9-30C6-6289-8815533DC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677" y="5001217"/>
              <a:ext cx="1734017" cy="107885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C5968ED-B49B-792A-73E1-FAE7B05FA26C}"/>
                </a:ext>
              </a:extLst>
            </p:cNvPr>
            <p:cNvSpPr/>
            <p:nvPr/>
          </p:nvSpPr>
          <p:spPr>
            <a:xfrm>
              <a:off x="-52383" y="4716767"/>
              <a:ext cx="1507177" cy="574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400" dirty="0">
                  <a:latin typeface="Arial"/>
                </a:rPr>
                <a:t>Quantum decoherence</a:t>
              </a:r>
              <a:endParaRPr lang="en-US" sz="1400" dirty="0">
                <a:latin typeface="Arial"/>
              </a:endParaRPr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A06ECD1-3239-0A21-09CF-D7BF1F9ED730}"/>
              </a:ext>
            </a:extLst>
          </p:cNvPr>
          <p:cNvCxnSpPr>
            <a:cxnSpLocks/>
          </p:cNvCxnSpPr>
          <p:nvPr/>
        </p:nvCxnSpPr>
        <p:spPr>
          <a:xfrm>
            <a:off x="1317680" y="5091849"/>
            <a:ext cx="1523300" cy="6008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23D29CE-9737-CE88-830C-1FB2F65EC880}"/>
              </a:ext>
            </a:extLst>
          </p:cNvPr>
          <p:cNvGrpSpPr/>
          <p:nvPr/>
        </p:nvGrpSpPr>
        <p:grpSpPr>
          <a:xfrm>
            <a:off x="4425973" y="3901335"/>
            <a:ext cx="1535999" cy="1182437"/>
            <a:chOff x="4911836" y="2814191"/>
            <a:chExt cx="1592740" cy="1168346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03E802E-D566-3ED0-138A-C3B581ADD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048"/>
            <a:stretch/>
          </p:blipFill>
          <p:spPr>
            <a:xfrm>
              <a:off x="5023120" y="3134830"/>
              <a:ext cx="986253" cy="847707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1C9F4D7-122D-0D1A-1E1B-C54172004CAE}"/>
                </a:ext>
              </a:extLst>
            </p:cNvPr>
            <p:cNvSpPr/>
            <p:nvPr/>
          </p:nvSpPr>
          <p:spPr>
            <a:xfrm>
              <a:off x="4911836" y="2814191"/>
              <a:ext cx="1592740" cy="304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latin typeface="Arial"/>
                </a:rPr>
                <a:t>Long range force</a:t>
              </a:r>
              <a:endParaRPr lang="en-US" sz="1400" dirty="0">
                <a:latin typeface="Arial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7302495-54EB-7135-C299-396B305F3C58}"/>
              </a:ext>
            </a:extLst>
          </p:cNvPr>
          <p:cNvGrpSpPr/>
          <p:nvPr/>
        </p:nvGrpSpPr>
        <p:grpSpPr>
          <a:xfrm>
            <a:off x="5571965" y="4229530"/>
            <a:ext cx="1487908" cy="1067533"/>
            <a:chOff x="8660726" y="3768527"/>
            <a:chExt cx="1487908" cy="106753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7CF337C-DE3F-4A3A-3487-7A569F66C6A0}"/>
                </a:ext>
              </a:extLst>
            </p:cNvPr>
            <p:cNvSpPr/>
            <p:nvPr/>
          </p:nvSpPr>
          <p:spPr>
            <a:xfrm>
              <a:off x="8660726" y="3768527"/>
              <a:ext cx="14879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latin typeface="Arial"/>
                </a:rPr>
                <a:t>Lorentz violation</a:t>
              </a:r>
              <a:endParaRPr lang="en-US" sz="1400" dirty="0">
                <a:latin typeface="Arial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7BFEECC-133C-4342-3C4D-AD65B4871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39"/>
            <a:stretch/>
          </p:blipFill>
          <p:spPr>
            <a:xfrm>
              <a:off x="8874468" y="4045681"/>
              <a:ext cx="976792" cy="790379"/>
            </a:xfrm>
            <a:prstGeom prst="rect">
              <a:avLst/>
            </a:prstGeom>
          </p:spPr>
        </p:pic>
      </p:grpSp>
      <p:grpSp>
        <p:nvGrpSpPr>
          <p:cNvPr id="233472" name="Group 233471">
            <a:extLst>
              <a:ext uri="{FF2B5EF4-FFF2-40B4-BE49-F238E27FC236}">
                <a16:creationId xmlns:a16="http://schemas.microsoft.com/office/drawing/2014/main" id="{5D94357A-CAE2-A82E-1A27-3F527C9100D9}"/>
              </a:ext>
            </a:extLst>
          </p:cNvPr>
          <p:cNvGrpSpPr/>
          <p:nvPr/>
        </p:nvGrpSpPr>
        <p:grpSpPr>
          <a:xfrm>
            <a:off x="2962279" y="3784661"/>
            <a:ext cx="1651447" cy="1211967"/>
            <a:chOff x="7226453" y="2886633"/>
            <a:chExt cx="1703284" cy="1166547"/>
          </a:xfrm>
        </p:grpSpPr>
        <p:sp>
          <p:nvSpPr>
            <p:cNvPr id="233473" name="Rectangle 233472">
              <a:extLst>
                <a:ext uri="{FF2B5EF4-FFF2-40B4-BE49-F238E27FC236}">
                  <a16:creationId xmlns:a16="http://schemas.microsoft.com/office/drawing/2014/main" id="{1A145777-5493-CA42-1CE0-88BFD8B5A015}"/>
                </a:ext>
              </a:extLst>
            </p:cNvPr>
            <p:cNvSpPr/>
            <p:nvPr/>
          </p:nvSpPr>
          <p:spPr>
            <a:xfrm>
              <a:off x="7268582" y="2886633"/>
              <a:ext cx="1661155" cy="503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400" dirty="0">
                  <a:latin typeface="Arial"/>
                </a:rPr>
                <a:t>Neutrino – dark matter interaction</a:t>
              </a:r>
              <a:endParaRPr lang="en-US" sz="1400" dirty="0">
                <a:latin typeface="Arial"/>
              </a:endParaRPr>
            </a:p>
          </p:txBody>
        </p:sp>
        <p:pic>
          <p:nvPicPr>
            <p:cNvPr id="233474" name="Picture 233473">
              <a:extLst>
                <a:ext uri="{FF2B5EF4-FFF2-40B4-BE49-F238E27FC236}">
                  <a16:creationId xmlns:a16="http://schemas.microsoft.com/office/drawing/2014/main" id="{9ACC4CD4-36ED-073F-03A6-4F2A88BEC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453" y="3329616"/>
              <a:ext cx="1311459" cy="723564"/>
            </a:xfrm>
            <a:prstGeom prst="rect">
              <a:avLst/>
            </a:prstGeom>
          </p:spPr>
        </p:pic>
      </p:grpSp>
      <p:grpSp>
        <p:nvGrpSpPr>
          <p:cNvPr id="233475" name="Group 233474">
            <a:extLst>
              <a:ext uri="{FF2B5EF4-FFF2-40B4-BE49-F238E27FC236}">
                <a16:creationId xmlns:a16="http://schemas.microsoft.com/office/drawing/2014/main" id="{D8E6DB10-EEBD-9FE0-B3F9-F2E04B797E08}"/>
              </a:ext>
            </a:extLst>
          </p:cNvPr>
          <p:cNvGrpSpPr/>
          <p:nvPr/>
        </p:nvGrpSpPr>
        <p:grpSpPr>
          <a:xfrm>
            <a:off x="1417346" y="3874877"/>
            <a:ext cx="1610600" cy="1137108"/>
            <a:chOff x="3200990" y="4110161"/>
            <a:chExt cx="1610600" cy="1137108"/>
          </a:xfrm>
        </p:grpSpPr>
        <p:pic>
          <p:nvPicPr>
            <p:cNvPr id="233476" name="Picture 233475">
              <a:extLst>
                <a:ext uri="{FF2B5EF4-FFF2-40B4-BE49-F238E27FC236}">
                  <a16:creationId xmlns:a16="http://schemas.microsoft.com/office/drawing/2014/main" id="{D05DFDFE-7FC6-4941-F19B-0070D396B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309" y="4578225"/>
              <a:ext cx="1191622" cy="669044"/>
            </a:xfrm>
            <a:prstGeom prst="rect">
              <a:avLst/>
            </a:prstGeom>
          </p:spPr>
        </p:pic>
        <p:sp>
          <p:nvSpPr>
            <p:cNvPr id="233477" name="Rectangle 233476">
              <a:extLst>
                <a:ext uri="{FF2B5EF4-FFF2-40B4-BE49-F238E27FC236}">
                  <a16:creationId xmlns:a16="http://schemas.microsoft.com/office/drawing/2014/main" id="{E0F4CD40-8926-F2DC-7805-C92B23E47812}"/>
                </a:ext>
              </a:extLst>
            </p:cNvPr>
            <p:cNvSpPr/>
            <p:nvPr/>
          </p:nvSpPr>
          <p:spPr>
            <a:xfrm>
              <a:off x="3200990" y="4110161"/>
              <a:ext cx="16106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400" dirty="0">
                  <a:latin typeface="Arial"/>
                </a:rPr>
                <a:t>Neutrino – dark energy interaction</a:t>
              </a:r>
              <a:endParaRPr lang="en-US" sz="1400" dirty="0">
                <a:latin typeface="Arial"/>
              </a:endParaRPr>
            </a:p>
          </p:txBody>
        </p:sp>
      </p:grpSp>
      <p:cxnSp>
        <p:nvCxnSpPr>
          <p:cNvPr id="233479" name="Straight Arrow Connector 233478">
            <a:extLst>
              <a:ext uri="{FF2B5EF4-FFF2-40B4-BE49-F238E27FC236}">
                <a16:creationId xmlns:a16="http://schemas.microsoft.com/office/drawing/2014/main" id="{79033943-A315-1FF0-D9DB-747A095ECEF8}"/>
              </a:ext>
            </a:extLst>
          </p:cNvPr>
          <p:cNvCxnSpPr>
            <a:cxnSpLocks/>
          </p:cNvCxnSpPr>
          <p:nvPr/>
        </p:nvCxnSpPr>
        <p:spPr>
          <a:xfrm>
            <a:off x="2177095" y="4837676"/>
            <a:ext cx="943237" cy="7074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3482" name="Straight Arrow Connector 233481">
            <a:extLst>
              <a:ext uri="{FF2B5EF4-FFF2-40B4-BE49-F238E27FC236}">
                <a16:creationId xmlns:a16="http://schemas.microsoft.com/office/drawing/2014/main" id="{8D73A6A5-889F-16D4-506D-ABF47D1695D9}"/>
              </a:ext>
            </a:extLst>
          </p:cNvPr>
          <p:cNvCxnSpPr>
            <a:cxnSpLocks/>
          </p:cNvCxnSpPr>
          <p:nvPr/>
        </p:nvCxnSpPr>
        <p:spPr>
          <a:xfrm flipH="1">
            <a:off x="3624739" y="4703510"/>
            <a:ext cx="9084" cy="8373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3484" name="Straight Arrow Connector 233483">
            <a:extLst>
              <a:ext uri="{FF2B5EF4-FFF2-40B4-BE49-F238E27FC236}">
                <a16:creationId xmlns:a16="http://schemas.microsoft.com/office/drawing/2014/main" id="{E737917A-B2BA-5C07-F112-99AAFEA287C2}"/>
              </a:ext>
            </a:extLst>
          </p:cNvPr>
          <p:cNvCxnSpPr>
            <a:cxnSpLocks/>
          </p:cNvCxnSpPr>
          <p:nvPr/>
        </p:nvCxnSpPr>
        <p:spPr>
          <a:xfrm flipH="1">
            <a:off x="4112489" y="4852123"/>
            <a:ext cx="821710" cy="601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3487" name="Straight Arrow Connector 233486">
            <a:extLst>
              <a:ext uri="{FF2B5EF4-FFF2-40B4-BE49-F238E27FC236}">
                <a16:creationId xmlns:a16="http://schemas.microsoft.com/office/drawing/2014/main" id="{F655E947-5ED5-4A81-E8BE-62C5F8BCF4A8}"/>
              </a:ext>
            </a:extLst>
          </p:cNvPr>
          <p:cNvCxnSpPr>
            <a:cxnSpLocks/>
          </p:cNvCxnSpPr>
          <p:nvPr/>
        </p:nvCxnSpPr>
        <p:spPr>
          <a:xfrm flipH="1">
            <a:off x="4301494" y="4930734"/>
            <a:ext cx="1834368" cy="637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3492" name="TextBox 233491">
            <a:hlinkClick r:id="rId12"/>
            <a:extLst>
              <a:ext uri="{FF2B5EF4-FFF2-40B4-BE49-F238E27FC236}">
                <a16:creationId xmlns:a16="http://schemas.microsoft.com/office/drawing/2014/main" id="{0FB15B16-E60B-0BB1-B6C4-A19D7AC0A7F5}"/>
              </a:ext>
            </a:extLst>
          </p:cNvPr>
          <p:cNvSpPr txBox="1"/>
          <p:nvPr/>
        </p:nvSpPr>
        <p:spPr>
          <a:xfrm>
            <a:off x="1168741" y="6563787"/>
            <a:ext cx="8241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dirty="0">
                <a:solidFill>
                  <a:srgbClr val="000090"/>
                </a:solidFill>
                <a:hlinkClick r:id="rId13"/>
              </a:rPr>
              <a:t>IceCube, Nature Physics(2022)</a:t>
            </a:r>
            <a:r>
              <a:rPr lang="en-GB" sz="800" dirty="0">
                <a:solidFill>
                  <a:srgbClr val="000090"/>
                </a:solidFill>
              </a:rPr>
              <a:t>, </a:t>
            </a:r>
            <a:r>
              <a:rPr lang="en-GB" sz="800" dirty="0">
                <a:solidFill>
                  <a:srgbClr val="000090"/>
                </a:solidFill>
                <a:hlinkClick r:id="rId12"/>
              </a:rPr>
              <a:t>(2024)</a:t>
            </a:r>
            <a:r>
              <a:rPr lang="en-US" sz="800" dirty="0">
                <a:solidFill>
                  <a:srgbClr val="000090"/>
                </a:solidFill>
              </a:rPr>
              <a:t>, </a:t>
            </a:r>
            <a:r>
              <a:rPr lang="en-US" sz="800" dirty="0">
                <a:solidFill>
                  <a:srgbClr val="000090"/>
                </a:solidFill>
                <a:hlinkClick r:id="rId14"/>
              </a:rPr>
              <a:t>Klop,Ando, PRD97(2018)063006</a:t>
            </a:r>
            <a:r>
              <a:rPr lang="en-GB" sz="800" dirty="0">
                <a:solidFill>
                  <a:srgbClr val="000090"/>
                </a:solidFill>
              </a:rPr>
              <a:t>,</a:t>
            </a:r>
            <a:r>
              <a:rPr lang="en-US" sz="800" dirty="0">
                <a:solidFill>
                  <a:srgbClr val="000090"/>
                </a:solidFill>
                <a:hlinkClick r:id="rId15"/>
              </a:rPr>
              <a:t>Argüelles,Kheirandish,Vincent</a:t>
            </a:r>
            <a:r>
              <a:rPr lang="en-US" sz="800">
                <a:solidFill>
                  <a:srgbClr val="000090"/>
                </a:solidFill>
                <a:hlinkClick r:id="rId15"/>
              </a:rPr>
              <a:t>, PRL119(2017)201801</a:t>
            </a:r>
            <a:r>
              <a:rPr lang="en-US" sz="800">
                <a:solidFill>
                  <a:srgbClr val="000090"/>
                </a:solidFill>
              </a:rPr>
              <a:t>, </a:t>
            </a:r>
            <a:r>
              <a:rPr lang="en-US" sz="800">
                <a:solidFill>
                  <a:srgbClr val="000090"/>
                </a:solidFill>
                <a:hlinkClick r:id="rId16"/>
              </a:rPr>
              <a:t>Bustamante,Agarwalla, PRL122(2019)061103</a:t>
            </a:r>
            <a:r>
              <a:rPr lang="en-US" sz="800">
                <a:solidFill>
                  <a:srgbClr val="000090"/>
                </a:solidFill>
              </a:rPr>
              <a:t>, </a:t>
            </a:r>
            <a:r>
              <a:rPr lang="en-US" sz="800">
                <a:latin typeface="Helvetica" pitchFamily="2" charset="0"/>
                <a:hlinkClick r:id="rId17"/>
              </a:rPr>
              <a:t>Amelino-Camelia, ,Di Luca, Gubitosi, Rosati, D’Amico, Nature Astronomy (2023)</a:t>
            </a:r>
            <a:endParaRPr lang="en-US" sz="800"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2C7E7-4047-3A49-402E-B769800CA844}"/>
              </a:ext>
            </a:extLst>
          </p:cNvPr>
          <p:cNvSpPr txBox="1"/>
          <p:nvPr/>
        </p:nvSpPr>
        <p:spPr>
          <a:xfrm>
            <a:off x="6712432" y="4937524"/>
            <a:ext cx="549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etc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454F64-C1FA-341C-9FF2-F6314E5C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EDB5045-3506-0D5F-0F78-1EDD5CFB0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tkatori@cern.ch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3223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68CD9-C675-331A-A6A6-2937EA8E5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CC1176-ABBE-BF04-AE18-47C54ACD6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A0DE7F0-5CD5-E7A5-10FB-D3C333BB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E33E2-4FB8-8A84-240C-A1F29C40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82713A-7357-4C09-6C5B-43AB54E2CB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 Michelson-Morley experiment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D0FB45-826C-A254-952A-DCB46C645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42" y="1043411"/>
            <a:ext cx="4041914" cy="2353244"/>
          </a:xfrm>
          <a:prstGeom prst="rect">
            <a:avLst/>
          </a:prstGeom>
          <a:ln w="28575"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207C40A-2E76-DD46-DF13-E744AEE0CEC5}"/>
              </a:ext>
            </a:extLst>
          </p:cNvPr>
          <p:cNvGrpSpPr/>
          <p:nvPr/>
        </p:nvGrpSpPr>
        <p:grpSpPr>
          <a:xfrm>
            <a:off x="7637116" y="3506876"/>
            <a:ext cx="4489191" cy="2854656"/>
            <a:chOff x="7637116" y="3506876"/>
            <a:chExt cx="4489191" cy="28546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4FEEC3-09A6-F1FC-DC54-0B5A44CC7C25}"/>
                </a:ext>
              </a:extLst>
            </p:cNvPr>
            <p:cNvSpPr/>
            <p:nvPr/>
          </p:nvSpPr>
          <p:spPr>
            <a:xfrm>
              <a:off x="10689822" y="4678844"/>
              <a:ext cx="92765" cy="70236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EE352B-AC78-BB92-77AA-CB6CCA8D9B71}"/>
                </a:ext>
              </a:extLst>
            </p:cNvPr>
            <p:cNvSpPr/>
            <p:nvPr/>
          </p:nvSpPr>
          <p:spPr>
            <a:xfrm rot="5400000">
              <a:off x="9310792" y="3370742"/>
              <a:ext cx="92765" cy="70236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B50D4B-14DF-122F-667F-2BECFAF96CA1}"/>
                </a:ext>
              </a:extLst>
            </p:cNvPr>
            <p:cNvSpPr/>
            <p:nvPr/>
          </p:nvSpPr>
          <p:spPr>
            <a:xfrm rot="2698054">
              <a:off x="9307375" y="4664764"/>
              <a:ext cx="92765" cy="7023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D28137F-00B1-29BB-59FA-A2F1834FDF60}"/>
                </a:ext>
              </a:extLst>
            </p:cNvPr>
            <p:cNvCxnSpPr/>
            <p:nvPr/>
          </p:nvCxnSpPr>
          <p:spPr>
            <a:xfrm>
              <a:off x="7975935" y="4991673"/>
              <a:ext cx="1377822" cy="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1BA9CF-258F-9578-D0D1-4C9EF2234EBF}"/>
                </a:ext>
              </a:extLst>
            </p:cNvPr>
            <p:cNvSpPr txBox="1"/>
            <p:nvPr/>
          </p:nvSpPr>
          <p:spPr>
            <a:xfrm>
              <a:off x="7637116" y="4528841"/>
              <a:ext cx="94773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"/>
                  <a:cs typeface="Arial"/>
                </a:rPr>
                <a:t>lamp</a:t>
              </a:r>
              <a:endParaRPr lang="en-GB" sz="2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2A86D4-FCF3-7C19-DF84-D35908F62ACF}"/>
                </a:ext>
              </a:extLst>
            </p:cNvPr>
            <p:cNvSpPr txBox="1"/>
            <p:nvPr/>
          </p:nvSpPr>
          <p:spPr>
            <a:xfrm>
              <a:off x="9700244" y="3833768"/>
              <a:ext cx="113504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"/>
                  <a:cs typeface="Arial"/>
                </a:rPr>
                <a:t>beam splitter</a:t>
              </a:r>
              <a:endParaRPr lang="en-GB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212A62-AFA7-1849-1083-0ADC0229FC33}"/>
                </a:ext>
              </a:extLst>
            </p:cNvPr>
            <p:cNvSpPr txBox="1"/>
            <p:nvPr/>
          </p:nvSpPr>
          <p:spPr>
            <a:xfrm>
              <a:off x="7769636" y="3506876"/>
              <a:ext cx="13778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"/>
                  <a:cs typeface="Arial"/>
                </a:rPr>
                <a:t>mirror 1</a:t>
              </a:r>
              <a:endParaRPr lang="en-GB" sz="2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7EA50D-2203-D24C-5638-CF67A355848C}"/>
                </a:ext>
              </a:extLst>
            </p:cNvPr>
            <p:cNvSpPr txBox="1"/>
            <p:nvPr/>
          </p:nvSpPr>
          <p:spPr>
            <a:xfrm>
              <a:off x="10748485" y="4804401"/>
              <a:ext cx="13778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"/>
                  <a:cs typeface="Arial"/>
                </a:rPr>
                <a:t>mirror 2</a:t>
              </a:r>
              <a:endParaRPr lang="en-GB" sz="2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203770-58BF-4859-2AB2-4488DBAFED69}"/>
                </a:ext>
              </a:extLst>
            </p:cNvPr>
            <p:cNvSpPr txBox="1"/>
            <p:nvPr/>
          </p:nvSpPr>
          <p:spPr>
            <a:xfrm>
              <a:off x="9488254" y="5820553"/>
              <a:ext cx="16352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"/>
                  <a:cs typeface="Arial"/>
                </a:rPr>
                <a:t>telescope</a:t>
              </a:r>
              <a:endParaRPr lang="en-GB" sz="24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4459E37-F036-0CB3-1F37-8460FBC1E4C4}"/>
                </a:ext>
              </a:extLst>
            </p:cNvPr>
            <p:cNvSpPr/>
            <p:nvPr/>
          </p:nvSpPr>
          <p:spPr>
            <a:xfrm flipH="1">
              <a:off x="9287016" y="5757439"/>
              <a:ext cx="207280" cy="6040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F8D10C0-83FB-A5D2-8F68-134FB6731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82842" y="3768308"/>
              <a:ext cx="0" cy="1137921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AD035AE-A78D-6569-DB63-05EDBF24AA7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0063892" y="4377908"/>
              <a:ext cx="0" cy="121486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98AFEDE-51E6-B314-4BFB-19FDE180BA1A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10044842" y="4492208"/>
              <a:ext cx="0" cy="121486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0ED7EFF-D37E-BA2B-AA46-049994229A8A}"/>
                </a:ext>
              </a:extLst>
            </p:cNvPr>
            <p:cNvCxnSpPr>
              <a:cxnSpLocks/>
            </p:cNvCxnSpPr>
            <p:nvPr/>
          </p:nvCxnSpPr>
          <p:spPr>
            <a:xfrm>
              <a:off x="9391100" y="3788280"/>
              <a:ext cx="0" cy="1137921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583C1A3-5231-46E4-111A-219EFC9E5EF4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9386573" y="5048726"/>
              <a:ext cx="4527" cy="708713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 Box 13">
            <a:extLst>
              <a:ext uri="{FF2B5EF4-FFF2-40B4-BE49-F238E27FC236}">
                <a16:creationId xmlns:a16="http://schemas.microsoft.com/office/drawing/2014/main" id="{61C3CA30-FE87-A6A3-55C3-8BF97E4BA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58" y="1139321"/>
            <a:ext cx="5853593" cy="343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 tried to measure the motion of the Earth relative to æther.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 shows the speed of light is constant regardless the motion of the Earth. 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result suggests the isotropy of spacetime, and Lorentz symmetry. 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Lorentz symmetry is valid down to </a:t>
            </a:r>
            <a:r>
              <a:rPr lang="en-GB" sz="2400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c/c~10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</a:t>
            </a:r>
          </a:p>
        </p:txBody>
      </p:sp>
    </p:spTree>
    <p:extLst>
      <p:ext uri="{BB962C8B-B14F-4D97-AF65-F5344CB8AC3E}">
        <p14:creationId xmlns:p14="http://schemas.microsoft.com/office/powerpoint/2010/main" val="78738110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25/04/10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BDB19-CDC6-625D-D25C-2875F9BA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tkatori@cern.ch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8EA9F-56D0-794E-8D06-30A4AD1924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18" y="1374974"/>
            <a:ext cx="8828393" cy="481916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4674" y="0"/>
            <a:ext cx="17064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Kowalski, TeVPA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4808" y="907005"/>
            <a:ext cx="10527049" cy="471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0" rtl="0" eaLnBrk="1" fontAlgn="auto" latin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Above ~100 TeV,  neutrinos are only particles pointing to their high-energy sources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BD1AAE-EAD6-F123-6F8E-EFB5204A2C5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High-energy astrophysical neutrinos</a:t>
            </a:r>
          </a:p>
        </p:txBody>
      </p:sp>
    </p:spTree>
    <p:extLst>
      <p:ext uri="{BB962C8B-B14F-4D97-AF65-F5344CB8AC3E}">
        <p14:creationId xmlns:p14="http://schemas.microsoft.com/office/powerpoint/2010/main" val="342931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725A4A-69AB-174D-86FF-EE4AAC029694}"/>
              </a:ext>
            </a:extLst>
          </p:cNvPr>
          <p:cNvGrpSpPr/>
          <p:nvPr/>
        </p:nvGrpSpPr>
        <p:grpSpPr>
          <a:xfrm>
            <a:off x="6153923" y="2028461"/>
            <a:ext cx="4441741" cy="3107677"/>
            <a:chOff x="155545" y="1959188"/>
            <a:chExt cx="5018622" cy="3511296"/>
          </a:xfrm>
        </p:grpSpPr>
        <p:grpSp>
          <p:nvGrpSpPr>
            <p:cNvPr id="21" name="Group 20"/>
            <p:cNvGrpSpPr/>
            <p:nvPr/>
          </p:nvGrpSpPr>
          <p:grpSpPr>
            <a:xfrm>
              <a:off x="155545" y="1959188"/>
              <a:ext cx="5018622" cy="3511296"/>
              <a:chOff x="3602895" y="687875"/>
              <a:chExt cx="5018622" cy="3511296"/>
            </a:xfrm>
          </p:grpSpPr>
          <p:pic>
            <p:nvPicPr>
              <p:cNvPr id="25" name="Google Shape;464;p43"/>
              <p:cNvPicPr preferRelativeResize="0"/>
              <p:nvPr/>
            </p:nvPicPr>
            <p:blipFill rotWithShape="1">
              <a:blip r:embed="rId3">
                <a:alphaModFix/>
              </a:blip>
              <a:srcRect l="7725" t="1491" r="3150" b="4799"/>
              <a:stretch/>
            </p:blipFill>
            <p:spPr>
              <a:xfrm>
                <a:off x="3831179" y="687875"/>
                <a:ext cx="4790338" cy="351129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Google Shape;470;p43"/>
              <p:cNvSpPr/>
              <p:nvPr/>
            </p:nvSpPr>
            <p:spPr>
              <a:xfrm rot="16200000">
                <a:off x="2783326" y="3118382"/>
                <a:ext cx="1910516" cy="2510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Southern Sky (down-going)</a:t>
                </a:r>
                <a:endPara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471;p43"/>
              <p:cNvSpPr/>
              <p:nvPr/>
            </p:nvSpPr>
            <p:spPr>
              <a:xfrm rot="16200000">
                <a:off x="2905493" y="1385277"/>
                <a:ext cx="1653566" cy="25876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Northern Sky (up-going)</a:t>
                </a:r>
                <a:endParaRPr kumimoji="0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" name="Google Shape;471;p43">
              <a:extLst>
                <a:ext uri="{FF2B5EF4-FFF2-40B4-BE49-F238E27FC236}">
                  <a16:creationId xmlns:a16="http://schemas.microsoft.com/office/drawing/2014/main" id="{B846D4DA-3740-5E40-B6DE-B851C8687B75}"/>
                </a:ext>
              </a:extLst>
            </p:cNvPr>
            <p:cNvSpPr/>
            <p:nvPr/>
          </p:nvSpPr>
          <p:spPr>
            <a:xfrm>
              <a:off x="3253136" y="2596437"/>
              <a:ext cx="1639082" cy="19191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73457" y="1249281"/>
            <a:ext cx="10563367" cy="46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prstTxWarp prst="textNoShape">
              <a:avLst/>
            </a:prstTxWarp>
            <a:spAutoFit/>
          </a:bodyPr>
          <a:lstStyle/>
          <a:p>
            <a:pPr marL="0" marR="0" lvl="0" indent="0" algn="l" defTabSz="4564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60TeV- 2PeV astrophysical neutrinos are observed by IceCube Neutrino Observatory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2185" y="3765161"/>
            <a:ext cx="91440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2. High-energy astrophysical neutrinos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0" y="29066"/>
            <a:ext cx="5526157" cy="26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27" tIns="41464" rIns="82927" bIns="41464">
            <a:spAutoFit/>
          </a:bodyPr>
          <a:lstStyle/>
          <a:p>
            <a:pPr marL="0" marR="0" lvl="0" indent="0" algn="l" defTabSz="82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IceCube,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PRD104(2021)022002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7611237" y="3844909"/>
            <a:ext cx="3028232" cy="2739749"/>
            <a:chOff x="4434583" y="-4177399"/>
            <a:chExt cx="5443908" cy="4925296"/>
          </a:xfrm>
        </p:grpSpPr>
        <p:sp>
          <p:nvSpPr>
            <p:cNvPr id="49" name="Rectangle 48"/>
            <p:cNvSpPr/>
            <p:nvPr/>
          </p:nvSpPr>
          <p:spPr>
            <a:xfrm>
              <a:off x="4434583" y="-469338"/>
              <a:ext cx="1905001" cy="94060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“Bert”</a:t>
              </a:r>
            </a:p>
            <a:p>
              <a:pPr marL="0" marR="0" lvl="0" indent="0" algn="ct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1.1 PeV </a:t>
              </a:r>
              <a:endParaRPr kumimoji="0" lang="en-US" sz="1400" b="0" i="0" u="none" strike="noStrike" kern="1200" cap="none" spc="0" normalizeH="0" baseline="5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6" name="Picture 45" descr="bigbird_nostring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7603" y="-1766693"/>
              <a:ext cx="2278644" cy="1708981"/>
            </a:xfrm>
            <a:prstGeom prst="rect">
              <a:avLst/>
            </a:prstGeom>
          </p:spPr>
        </p:pic>
        <p:pic>
          <p:nvPicPr>
            <p:cNvPr id="47" name="Picture 46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4543" y="-1753034"/>
              <a:ext cx="1644936" cy="1417492"/>
            </a:xfrm>
            <a:prstGeom prst="rect">
              <a:avLst/>
            </a:prstGeom>
          </p:spPr>
        </p:pic>
        <p:pic>
          <p:nvPicPr>
            <p:cNvPr id="48" name="Picture 47" descr="1040pev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9689" y="-1555111"/>
              <a:ext cx="1501769" cy="1388674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>
              <a:cxnSpLocks/>
            </p:cNvCxnSpPr>
            <p:nvPr/>
          </p:nvCxnSpPr>
          <p:spPr bwMode="auto">
            <a:xfrm flipH="1" flipV="1">
              <a:off x="9035172" y="-2722139"/>
              <a:ext cx="315967" cy="1115583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53" name="Straight Arrow Connector 52"/>
            <p:cNvCxnSpPr>
              <a:cxnSpLocks/>
            </p:cNvCxnSpPr>
            <p:nvPr/>
          </p:nvCxnSpPr>
          <p:spPr bwMode="auto">
            <a:xfrm flipV="1">
              <a:off x="7485568" y="-2722139"/>
              <a:ext cx="840982" cy="1229071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54" name="Straight Arrow Connector 53"/>
            <p:cNvCxnSpPr>
              <a:cxnSpLocks/>
            </p:cNvCxnSpPr>
            <p:nvPr/>
          </p:nvCxnSpPr>
          <p:spPr bwMode="auto">
            <a:xfrm flipV="1">
              <a:off x="6259535" y="-4177399"/>
              <a:ext cx="1817926" cy="2834097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50" name="Rectangle 49"/>
            <p:cNvSpPr/>
            <p:nvPr/>
          </p:nvSpPr>
          <p:spPr>
            <a:xfrm>
              <a:off x="6053820" y="-192705"/>
              <a:ext cx="1888354" cy="94060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“Ernie”</a:t>
              </a:r>
            </a:p>
            <a:p>
              <a:pPr marL="0" marR="0" lvl="0" indent="0" algn="ct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1.0 PeV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973490" y="-401902"/>
              <a:ext cx="1905001" cy="94060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“Big Bird”</a:t>
              </a:r>
            </a:p>
            <a:p>
              <a:pPr marL="0" marR="0" lvl="0" indent="0" algn="ct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2.0 PeV</a:t>
              </a:r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43775B-823A-30CF-77D5-946230783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tkatori@cern.ch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12C3F-9664-374A-8229-4A885A53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814BD-7ADD-E242-8D30-A360B1F22A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40670E-FD35-0077-FB4B-991788D5A45D}"/>
              </a:ext>
            </a:extLst>
          </p:cNvPr>
          <p:cNvSpPr txBox="1"/>
          <p:nvPr/>
        </p:nvSpPr>
        <p:spPr>
          <a:xfrm>
            <a:off x="3715324" y="1660604"/>
            <a:ext cx="4580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high-energy starting event (HESE) sample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59AF71-75B0-6D05-EFC7-2010D209E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12" y="2094704"/>
            <a:ext cx="4484596" cy="30414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3D877E-B8CD-ECE6-88E4-4A3CDCB41C0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High-energy astrophysical neutrinos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69A136-66FC-535C-5D6B-471DE664C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0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3159" y="1304313"/>
                <a:ext cx="2433918" cy="1045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Track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Arial"/>
                  </a:rPr>
                  <a:t>n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Arial"/>
                  </a:rPr>
                  <a:t>m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CC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𝑋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159" y="1304313"/>
                <a:ext cx="2433918" cy="1045414"/>
              </a:xfrm>
              <a:prstGeom prst="rect">
                <a:avLst/>
              </a:prstGeom>
              <a:blipFill>
                <a:blip r:embed="rId3"/>
                <a:stretch>
                  <a:fillRect l="-1554" t="-2410" b="-36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256FD07-D923-2F4D-93D1-3ACC1F0F4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25/04/10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8AB26-800B-1C81-5A73-CE008FFA8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tkatori@cern.ch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3934DF-6CD1-F54B-A4EB-0674011E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814BD-7ADD-E242-8D30-A360B1F22A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9853D5-E7DD-854C-AAB5-B46ABC123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02969"/>
            <a:ext cx="8382000" cy="195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A26252-CAB8-C646-ABA0-D83883247E4F}"/>
                  </a:ext>
                </a:extLst>
              </p:cNvPr>
              <p:cNvSpPr/>
              <p:nvPr/>
            </p:nvSpPr>
            <p:spPr>
              <a:xfrm>
                <a:off x="4750028" y="1257902"/>
                <a:ext cx="2433917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Cascade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Arial"/>
                  </a:rPr>
                  <a:t>n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CC,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Arial"/>
                  </a:rPr>
                  <a:t>n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Arial"/>
                  </a:rPr>
                  <a:t>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CC, NC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𝑋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𝜏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𝑋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𝑋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A26252-CAB8-C646-ABA0-D83883247E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028" y="1257902"/>
                <a:ext cx="2433917" cy="1754326"/>
              </a:xfrm>
              <a:prstGeom prst="rect">
                <a:avLst/>
              </a:prstGeom>
              <a:blipFill>
                <a:blip r:embed="rId5"/>
                <a:stretch>
                  <a:fillRect l="-1554" t="-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07C725A-38DD-FB4C-9C8A-25466A34F1AA}"/>
                  </a:ext>
                </a:extLst>
              </p:cNvPr>
              <p:cNvSpPr/>
              <p:nvPr/>
            </p:nvSpPr>
            <p:spPr>
              <a:xfrm>
                <a:off x="7646894" y="1309073"/>
                <a:ext cx="2900082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Double cascade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Arial"/>
                  </a:rPr>
                  <a:t>n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Arial"/>
                  </a:rPr>
                  <a:t>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CC (L~50m•E/PeV)</a:t>
                </a: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𝜏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𝑋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2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Cambria Math" panose="02040503050406030204" pitchFamily="18" charset="0"/>
                    <a:cs typeface="+mn-cs"/>
                  </a:rPr>
                  <a:t>		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𝜏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𝑋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′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07C725A-38DD-FB4C-9C8A-25466A34F1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894" y="1309073"/>
                <a:ext cx="2900082" cy="1384995"/>
              </a:xfrm>
              <a:prstGeom prst="rect">
                <a:avLst/>
              </a:prstGeom>
              <a:blipFill>
                <a:blip r:embed="rId6"/>
                <a:stretch>
                  <a:fillRect l="-1304" t="-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0">
            <a:extLst>
              <a:ext uri="{FF2B5EF4-FFF2-40B4-BE49-F238E27FC236}">
                <a16:creationId xmlns:a16="http://schemas.microsoft.com/office/drawing/2014/main" id="{3F89D2A3-3967-2104-E683-39D363813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" y="5925"/>
            <a:ext cx="3069772" cy="26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27" tIns="41464" rIns="82927" bIns="41464">
            <a:spAutoFit/>
          </a:bodyPr>
          <a:lstStyle/>
          <a:p>
            <a:pPr marL="0" marR="0" lvl="0" indent="0" algn="l" defTabSz="829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IceCube-Gen2,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J.Phys.G48(2021)060501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F77782-AA56-30C5-F775-6B17FB9093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IceCube event morphology</a:t>
            </a:r>
          </a:p>
        </p:txBody>
      </p:sp>
    </p:spTree>
    <p:extLst>
      <p:ext uri="{BB962C8B-B14F-4D97-AF65-F5344CB8AC3E}">
        <p14:creationId xmlns:p14="http://schemas.microsoft.com/office/powerpoint/2010/main" val="78158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1456A-DABD-2EC4-D905-4E1C729A7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81" name="Picture 25" descr="einstein">
            <a:extLst>
              <a:ext uri="{FF2B5EF4-FFF2-40B4-BE49-F238E27FC236}">
                <a16:creationId xmlns:a16="http://schemas.microsoft.com/office/drawing/2014/main" id="{4A21B271-9C76-ED53-432A-517FC54A7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232" y="4561927"/>
            <a:ext cx="1319456" cy="1717379"/>
          </a:xfrm>
          <a:prstGeom prst="rect">
            <a:avLst/>
          </a:prstGeom>
          <a:noFill/>
        </p:spPr>
      </p:pic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816DC0CC-EFE9-E95A-174A-2CE8C2298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F13959-F9FF-D949-CAC4-86E7F217F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30B2E-6E23-238F-42D2-3AA4B906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54F71E-64ED-F7F4-238C-DFA266EFFF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Spontaneous symmetry breaking (SSB)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4B8926-6DDC-2FC8-54F6-1C04906B7F45}"/>
              </a:ext>
            </a:extLst>
          </p:cNvPr>
          <p:cNvGrpSpPr/>
          <p:nvPr/>
        </p:nvGrpSpPr>
        <p:grpSpPr>
          <a:xfrm>
            <a:off x="935181" y="1088867"/>
            <a:ext cx="9882989" cy="715470"/>
            <a:chOff x="935181" y="1088867"/>
            <a:chExt cx="9882989" cy="71547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787264B-3641-DD80-6E11-784579E15114}"/>
                </a:ext>
              </a:extLst>
            </p:cNvPr>
            <p:cNvSpPr/>
            <p:nvPr/>
          </p:nvSpPr>
          <p:spPr>
            <a:xfrm>
              <a:off x="935181" y="1224727"/>
              <a:ext cx="413940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29280"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sz="2400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vacuum Lagrangian for fermion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B52B280-4052-C9C6-D423-4323E4724E8E}"/>
                </a:ext>
              </a:extLst>
            </p:cNvPr>
            <p:cNvSpPr/>
            <p:nvPr/>
          </p:nvSpPr>
          <p:spPr>
            <a:xfrm>
              <a:off x="935181" y="1088867"/>
              <a:ext cx="9882989" cy="71547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1D8EDC2-9960-7627-02AA-44F07F2F2E59}"/>
                    </a:ext>
                  </a:extLst>
                </p:cNvPr>
                <p:cNvSpPr txBox="1"/>
                <p:nvPr/>
              </p:nvSpPr>
              <p:spPr>
                <a:xfrm>
                  <a:off x="5026874" y="1195327"/>
                  <a:ext cx="2459712" cy="548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acc>
                          <m:accPr>
                            <m:chr m:val="̅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1D8EDC2-9960-7627-02AA-44F07F2F2E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6874" y="1195327"/>
                  <a:ext cx="2459712" cy="548676"/>
                </a:xfrm>
                <a:prstGeom prst="rect">
                  <a:avLst/>
                </a:prstGeom>
                <a:blipFill>
                  <a:blip r:embed="rId3"/>
                  <a:stretch>
                    <a:fillRect l="-3093" r="-4639" b="-2272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09781" name="Group 1609780">
            <a:extLst>
              <a:ext uri="{FF2B5EF4-FFF2-40B4-BE49-F238E27FC236}">
                <a16:creationId xmlns:a16="http://schemas.microsoft.com/office/drawing/2014/main" id="{CE47190D-8BC0-F1D5-8768-E1DEFDD2BD96}"/>
              </a:ext>
            </a:extLst>
          </p:cNvPr>
          <p:cNvGrpSpPr/>
          <p:nvPr/>
        </p:nvGrpSpPr>
        <p:grpSpPr>
          <a:xfrm>
            <a:off x="6316320" y="1928048"/>
            <a:ext cx="3726529" cy="2608874"/>
            <a:chOff x="6316320" y="1928048"/>
            <a:chExt cx="3726529" cy="2608874"/>
          </a:xfrm>
        </p:grpSpPr>
        <p:sp>
          <p:nvSpPr>
            <p:cNvPr id="1609782" name="Freeform 9">
              <a:extLst>
                <a:ext uri="{FF2B5EF4-FFF2-40B4-BE49-F238E27FC236}">
                  <a16:creationId xmlns:a16="http://schemas.microsoft.com/office/drawing/2014/main" id="{6A720715-1BA4-9CD7-BE20-EA055FCCF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9029" y="2374723"/>
              <a:ext cx="1395799" cy="2162199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820" y="0"/>
                </a:cxn>
              </a:cxnLst>
              <a:rect l="0" t="0" r="r" b="b"/>
              <a:pathLst>
                <a:path w="2821" h="5255">
                  <a:moveTo>
                    <a:pt x="0" y="26"/>
                  </a:moveTo>
                  <a:cubicBezTo>
                    <a:pt x="1200" y="5254"/>
                    <a:pt x="2820" y="0"/>
                    <a:pt x="2820" y="0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82927" tIns="41464" rIns="82927" bIns="41464"/>
            <a:lstStyle/>
            <a:p>
              <a:endParaRPr lang="en-US" dirty="0"/>
            </a:p>
          </p:txBody>
        </p:sp>
        <p:sp>
          <p:nvSpPr>
            <p:cNvPr id="1609783" name="Line 17">
              <a:extLst>
                <a:ext uri="{FF2B5EF4-FFF2-40B4-BE49-F238E27FC236}">
                  <a16:creationId xmlns:a16="http://schemas.microsoft.com/office/drawing/2014/main" id="{23675132-3A75-8828-993C-EE9915ABDF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9515" y="3320643"/>
              <a:ext cx="2175085" cy="1440"/>
            </a:xfrm>
            <a:prstGeom prst="line">
              <a:avLst/>
            </a:prstGeom>
            <a:noFill/>
            <a:ln w="3672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82475" tIns="41239" rIns="82475" bIns="41239"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09784" name="Line 18">
              <a:extLst>
                <a:ext uri="{FF2B5EF4-FFF2-40B4-BE49-F238E27FC236}">
                  <a16:creationId xmlns:a16="http://schemas.microsoft.com/office/drawing/2014/main" id="{450354CA-928E-0FE8-C62C-AD2F4CB1F9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60659" y="2232345"/>
              <a:ext cx="1441" cy="1538876"/>
            </a:xfrm>
            <a:prstGeom prst="line">
              <a:avLst/>
            </a:prstGeom>
            <a:noFill/>
            <a:ln w="3672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82475" tIns="41239" rIns="82475" bIns="41239"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09785" name="Text Box 31">
              <a:extLst>
                <a:ext uri="{FF2B5EF4-FFF2-40B4-BE49-F238E27FC236}">
                  <a16:creationId xmlns:a16="http://schemas.microsoft.com/office/drawing/2014/main" id="{4C061C09-AB59-D5EA-24A6-1D971BECBE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6320" y="1969751"/>
              <a:ext cx="780726" cy="4483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175" tIns="40591" rIns="81175" bIns="40591">
              <a:spAutoFit/>
            </a:bodyPr>
            <a:lstStyle/>
            <a:p>
              <a:pPr defTabSz="412410"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652981" algn="l"/>
                </a:tabLst>
              </a:pPr>
              <a:r>
                <a:rPr lang="en-GB" sz="2200" dirty="0">
                  <a:solidFill>
                    <a:srgbClr val="A50021"/>
                  </a:solidFill>
                </a:rPr>
                <a:t>SSB</a:t>
              </a:r>
            </a:p>
          </p:txBody>
        </p:sp>
        <p:grpSp>
          <p:nvGrpSpPr>
            <p:cNvPr id="1609786" name="Group 32">
              <a:extLst>
                <a:ext uri="{FF2B5EF4-FFF2-40B4-BE49-F238E27FC236}">
                  <a16:creationId xmlns:a16="http://schemas.microsoft.com/office/drawing/2014/main" id="{3B3A4F15-124D-33FF-50C8-9E1DFAFC0C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43982" y="3221319"/>
              <a:ext cx="227592" cy="165547"/>
              <a:chOff x="3887" y="1891"/>
              <a:chExt cx="158" cy="115"/>
            </a:xfrm>
          </p:grpSpPr>
          <p:sp>
            <p:nvSpPr>
              <p:cNvPr id="1609789" name="Oval 33">
                <a:extLst>
                  <a:ext uri="{FF2B5EF4-FFF2-40B4-BE49-F238E27FC236}">
                    <a16:creationId xmlns:a16="http://schemas.microsoft.com/office/drawing/2014/main" id="{431F5C7C-9074-72D7-1342-90B507215B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7" y="1891"/>
                <a:ext cx="159" cy="116"/>
              </a:xfrm>
              <a:prstGeom prst="ellipse">
                <a:avLst/>
              </a:prstGeom>
              <a:solidFill>
                <a:srgbClr val="00FFFF"/>
              </a:solidFill>
              <a:ln w="936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12410"/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09787" name="Text Box 5">
              <a:extLst>
                <a:ext uri="{FF2B5EF4-FFF2-40B4-BE49-F238E27FC236}">
                  <a16:creationId xmlns:a16="http://schemas.microsoft.com/office/drawing/2014/main" id="{21A40425-023C-6FEE-A0D5-CC7429459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7177" y="3038519"/>
              <a:ext cx="303935" cy="4448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175" tIns="40591" rIns="81175" bIns="40591">
              <a:spAutoFit/>
            </a:bodyPr>
            <a:lstStyle/>
            <a:p>
              <a:pPr defTabSz="412410" hangingPunct="0">
                <a:lnSpc>
                  <a:spcPct val="119000"/>
                </a:lnSpc>
                <a:buClr>
                  <a:srgbClr val="000000"/>
                </a:buClr>
                <a:buSzPct val="45000"/>
              </a:pPr>
              <a:r>
                <a:rPr lang="en-GB" sz="2200" dirty="0">
                  <a:solidFill>
                    <a:srgbClr val="000000"/>
                  </a:solidFill>
                  <a:latin typeface="Symbol" pitchFamily="18" charset="2"/>
                </a:rPr>
                <a:t>f</a:t>
              </a:r>
            </a:p>
          </p:txBody>
        </p:sp>
        <p:sp>
          <p:nvSpPr>
            <p:cNvPr id="1609788" name="AutoShape 8">
              <a:extLst>
                <a:ext uri="{FF2B5EF4-FFF2-40B4-BE49-F238E27FC236}">
                  <a16:creationId xmlns:a16="http://schemas.microsoft.com/office/drawing/2014/main" id="{ED791677-4507-DE29-B642-8299FE854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3972" y="1928048"/>
              <a:ext cx="1768877" cy="819102"/>
            </a:xfrm>
            <a:prstGeom prst="roundRect">
              <a:avLst>
                <a:gd name="adj" fmla="val 241"/>
              </a:avLst>
            </a:prstGeom>
            <a:noFill/>
            <a:ln w="3672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lIns="82475" tIns="41239" rIns="82475" bIns="41239" anchor="ctr"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D3BE4C-3BAF-E8CE-45F8-79F4AE76DEE5}"/>
              </a:ext>
            </a:extLst>
          </p:cNvPr>
          <p:cNvSpPr txBox="1"/>
          <p:nvPr/>
        </p:nvSpPr>
        <p:spPr>
          <a:xfrm>
            <a:off x="270737" y="2253802"/>
            <a:ext cx="6135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Standard Model, a phase transition of a scalar field gives nonzero field value in vacuum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DA89F3-36FF-0004-957E-48B55CBC043F}"/>
                  </a:ext>
                </a:extLst>
              </p:cNvPr>
              <p:cNvSpPr txBox="1"/>
              <p:nvPr/>
            </p:nvSpPr>
            <p:spPr>
              <a:xfrm>
                <a:off x="7301122" y="5613872"/>
                <a:ext cx="4568750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DA89F3-36FF-0004-957E-48B55CBC0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122" y="5613872"/>
                <a:ext cx="4568750" cy="783804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69">
            <a:hlinkClick r:id="rId5"/>
            <a:extLst>
              <a:ext uri="{FF2B5EF4-FFF2-40B4-BE49-F238E27FC236}">
                <a16:creationId xmlns:a16="http://schemas.microsoft.com/office/drawing/2014/main" id="{72030D2E-3B43-AF49-2E73-3C53D7FF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9" y="4393"/>
            <a:ext cx="2962962" cy="17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</a:tabLst>
            </a:pPr>
            <a:r>
              <a:rPr lang="en-GB" sz="1200" dirty="0">
                <a:solidFill>
                  <a:srgbClr val="000090"/>
                </a:solidFill>
                <a:hlinkClick r:id="rId5"/>
              </a:rPr>
              <a:t>Kostelecký and Samuel,PRD39(1989)683</a:t>
            </a:r>
            <a:endParaRPr lang="en-GB" sz="1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36443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7CE27-9300-B5B5-0628-52698C2E9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81" name="Picture 25" descr="einstein">
            <a:extLst>
              <a:ext uri="{FF2B5EF4-FFF2-40B4-BE49-F238E27FC236}">
                <a16:creationId xmlns:a16="http://schemas.microsoft.com/office/drawing/2014/main" id="{209B8FA6-0B98-0E1E-BBE5-4669C6509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232" y="4561927"/>
            <a:ext cx="1319456" cy="1717379"/>
          </a:xfrm>
          <a:prstGeom prst="rect">
            <a:avLst/>
          </a:prstGeom>
          <a:noFill/>
        </p:spPr>
      </p:pic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C8BC6717-7F1A-87F0-E017-16F8B4C2C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F5359E-EB02-C95E-C95C-52E042B74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5CA55-EDA7-9FEA-B84C-9ACDB166D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5587A2-9198-F7BE-59B8-2AC8A2A8606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Spontaneous symmetry breaking (SSB)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0DFC29-6AD4-EE7D-D7A7-281BE6EE3CAD}"/>
              </a:ext>
            </a:extLst>
          </p:cNvPr>
          <p:cNvSpPr/>
          <p:nvPr/>
        </p:nvSpPr>
        <p:spPr>
          <a:xfrm>
            <a:off x="935181" y="1224727"/>
            <a:ext cx="4139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Lagrangian for fermion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9BBBCC-D30A-203F-2E39-DB18F5E4E916}"/>
              </a:ext>
            </a:extLst>
          </p:cNvPr>
          <p:cNvSpPr/>
          <p:nvPr/>
        </p:nvSpPr>
        <p:spPr>
          <a:xfrm>
            <a:off x="935181" y="1088867"/>
            <a:ext cx="9882989" cy="71547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055418-EF03-AED1-50D3-C44F5576A613}"/>
                  </a:ext>
                </a:extLst>
              </p:cNvPr>
              <p:cNvSpPr txBox="1"/>
              <p:nvPr/>
            </p:nvSpPr>
            <p:spPr>
              <a:xfrm>
                <a:off x="5026874" y="1195327"/>
                <a:ext cx="2459712" cy="5486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055418-EF03-AED1-50D3-C44F5576A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874" y="1195327"/>
                <a:ext cx="2459712" cy="548676"/>
              </a:xfrm>
              <a:prstGeom prst="rect">
                <a:avLst/>
              </a:prstGeom>
              <a:blipFill>
                <a:blip r:embed="rId3"/>
                <a:stretch>
                  <a:fillRect l="-3093" r="-4639" b="-2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2AC82F-92DE-5F05-9E50-6FEC61889F5A}"/>
                  </a:ext>
                </a:extLst>
              </p:cNvPr>
              <p:cNvSpPr txBox="1"/>
              <p:nvPr/>
            </p:nvSpPr>
            <p:spPr>
              <a:xfrm>
                <a:off x="7446900" y="1188297"/>
                <a:ext cx="1360757" cy="497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2AC82F-92DE-5F05-9E50-6FEC61889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900" y="1188297"/>
                <a:ext cx="1360757" cy="497765"/>
              </a:xfrm>
              <a:prstGeom prst="rect">
                <a:avLst/>
              </a:prstGeom>
              <a:blipFill>
                <a:blip r:embed="rId4"/>
                <a:stretch>
                  <a:fillRect r="-8333" b="-3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09749" name="Line 17">
            <a:extLst>
              <a:ext uri="{FF2B5EF4-FFF2-40B4-BE49-F238E27FC236}">
                <a16:creationId xmlns:a16="http://schemas.microsoft.com/office/drawing/2014/main" id="{AC1D788B-D4F5-D5C3-AE43-728E9E4229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9515" y="3320643"/>
            <a:ext cx="2175085" cy="144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09750" name="Line 18">
            <a:extLst>
              <a:ext uri="{FF2B5EF4-FFF2-40B4-BE49-F238E27FC236}">
                <a16:creationId xmlns:a16="http://schemas.microsoft.com/office/drawing/2014/main" id="{A6F0C221-D3DF-ACCA-EC50-628CBB365A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0659" y="2232345"/>
            <a:ext cx="1441" cy="1538876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09751" name="Group 19">
            <a:extLst>
              <a:ext uri="{FF2B5EF4-FFF2-40B4-BE49-F238E27FC236}">
                <a16:creationId xmlns:a16="http://schemas.microsoft.com/office/drawing/2014/main" id="{16F3B1BC-7606-AC68-7618-B7A5FC058CBF}"/>
              </a:ext>
            </a:extLst>
          </p:cNvPr>
          <p:cNvGrpSpPr>
            <a:grpSpLocks/>
          </p:cNvGrpSpPr>
          <p:nvPr/>
        </p:nvGrpSpPr>
        <p:grpSpPr bwMode="auto">
          <a:xfrm>
            <a:off x="6818216" y="2875879"/>
            <a:ext cx="1322336" cy="876683"/>
            <a:chOff x="3221" y="1369"/>
            <a:chExt cx="918" cy="609"/>
          </a:xfrm>
        </p:grpSpPr>
        <p:sp>
          <p:nvSpPr>
            <p:cNvPr id="1609752" name="Freeform 20">
              <a:extLst>
                <a:ext uri="{FF2B5EF4-FFF2-40B4-BE49-F238E27FC236}">
                  <a16:creationId xmlns:a16="http://schemas.microsoft.com/office/drawing/2014/main" id="{202247AE-BC26-7D0E-C990-75CAE46F6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" y="1369"/>
              <a:ext cx="464" cy="8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6" y="2050"/>
                </a:cxn>
                <a:cxn ang="0">
                  <a:pos x="2043" y="1351"/>
                </a:cxn>
              </a:cxnLst>
              <a:rect l="0" t="0" r="r" b="b"/>
              <a:pathLst>
                <a:path w="2044" h="3690">
                  <a:moveTo>
                    <a:pt x="0" y="0"/>
                  </a:moveTo>
                  <a:cubicBezTo>
                    <a:pt x="0" y="3689"/>
                    <a:pt x="1456" y="2725"/>
                    <a:pt x="1456" y="2050"/>
                  </a:cubicBezTo>
                  <a:cubicBezTo>
                    <a:pt x="1456" y="1375"/>
                    <a:pt x="2043" y="1351"/>
                    <a:pt x="2043" y="1351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09753" name="Freeform 21">
              <a:extLst>
                <a:ext uri="{FF2B5EF4-FFF2-40B4-BE49-F238E27FC236}">
                  <a16:creationId xmlns:a16="http://schemas.microsoft.com/office/drawing/2014/main" id="{3A077AED-10BA-B40A-ED88-1A8207754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1369"/>
              <a:ext cx="464" cy="837"/>
            </a:xfrm>
            <a:custGeom>
              <a:avLst/>
              <a:gdLst/>
              <a:ahLst/>
              <a:cxnLst>
                <a:cxn ang="0">
                  <a:pos x="2043" y="0"/>
                </a:cxn>
                <a:cxn ang="0">
                  <a:pos x="587" y="2049"/>
                </a:cxn>
                <a:cxn ang="0">
                  <a:pos x="0" y="1350"/>
                </a:cxn>
              </a:cxnLst>
              <a:rect l="0" t="0" r="r" b="b"/>
              <a:pathLst>
                <a:path w="2044" h="3690">
                  <a:moveTo>
                    <a:pt x="2043" y="0"/>
                  </a:moveTo>
                  <a:cubicBezTo>
                    <a:pt x="2043" y="3689"/>
                    <a:pt x="587" y="2724"/>
                    <a:pt x="587" y="2049"/>
                  </a:cubicBezTo>
                  <a:cubicBezTo>
                    <a:pt x="587" y="1374"/>
                    <a:pt x="0" y="1350"/>
                    <a:pt x="0" y="1350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609754" name="AutoShape 22">
            <a:extLst>
              <a:ext uri="{FF2B5EF4-FFF2-40B4-BE49-F238E27FC236}">
                <a16:creationId xmlns:a16="http://schemas.microsoft.com/office/drawing/2014/main" id="{56303BDA-935F-BF49-AF21-F829CC1EA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7484" y="1932920"/>
            <a:ext cx="1768877" cy="819102"/>
          </a:xfrm>
          <a:prstGeom prst="roundRect">
            <a:avLst>
              <a:gd name="adj" fmla="val 241"/>
            </a:avLst>
          </a:prstGeom>
          <a:solidFill>
            <a:schemeClr val="accent3">
              <a:lumMod val="40000"/>
              <a:lumOff val="60000"/>
            </a:schemeClr>
          </a:solidFill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475" tIns="41239" rIns="82475" bIns="41239" anchor="ctr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09755" name="Text Box 31">
            <a:extLst>
              <a:ext uri="{FF2B5EF4-FFF2-40B4-BE49-F238E27FC236}">
                <a16:creationId xmlns:a16="http://schemas.microsoft.com/office/drawing/2014/main" id="{4AAF5D14-BBB2-692B-86CA-0C4F5001E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320" y="1969751"/>
            <a:ext cx="780726" cy="4483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652981" algn="l"/>
              </a:tabLst>
            </a:pPr>
            <a:r>
              <a:rPr lang="en-GB" sz="2200" dirty="0">
                <a:solidFill>
                  <a:srgbClr val="A50021"/>
                </a:solidFill>
              </a:rPr>
              <a:t>SSB</a:t>
            </a:r>
          </a:p>
        </p:txBody>
      </p:sp>
      <p:grpSp>
        <p:nvGrpSpPr>
          <p:cNvPr id="1609756" name="Group 32">
            <a:extLst>
              <a:ext uri="{FF2B5EF4-FFF2-40B4-BE49-F238E27FC236}">
                <a16:creationId xmlns:a16="http://schemas.microsoft.com/office/drawing/2014/main" id="{5D202D40-5668-DC59-1AF3-A59119623C46}"/>
              </a:ext>
            </a:extLst>
          </p:cNvPr>
          <p:cNvGrpSpPr>
            <a:grpSpLocks/>
          </p:cNvGrpSpPr>
          <p:nvPr/>
        </p:nvGrpSpPr>
        <p:grpSpPr bwMode="auto">
          <a:xfrm>
            <a:off x="7343982" y="3221319"/>
            <a:ext cx="227592" cy="165547"/>
            <a:chOff x="3887" y="1891"/>
            <a:chExt cx="158" cy="115"/>
          </a:xfrm>
        </p:grpSpPr>
        <p:sp>
          <p:nvSpPr>
            <p:cNvPr id="1609757" name="Oval 33">
              <a:extLst>
                <a:ext uri="{FF2B5EF4-FFF2-40B4-BE49-F238E27FC236}">
                  <a16:creationId xmlns:a16="http://schemas.microsoft.com/office/drawing/2014/main" id="{39212637-E79C-BABD-51E2-E93533550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7" y="1891"/>
              <a:ext cx="159" cy="116"/>
            </a:xfrm>
            <a:prstGeom prst="ellipse">
              <a:avLst/>
            </a:prstGeom>
            <a:solidFill>
              <a:srgbClr val="00FFFF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609758" name="Text Box 5">
            <a:extLst>
              <a:ext uri="{FF2B5EF4-FFF2-40B4-BE49-F238E27FC236}">
                <a16:creationId xmlns:a16="http://schemas.microsoft.com/office/drawing/2014/main" id="{E01CA655-19A4-A53C-B9E9-463354EE1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177" y="3038519"/>
            <a:ext cx="303935" cy="444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1609759" name="Text Box 5">
            <a:extLst>
              <a:ext uri="{FF2B5EF4-FFF2-40B4-BE49-F238E27FC236}">
                <a16:creationId xmlns:a16="http://schemas.microsoft.com/office/drawing/2014/main" id="{645904E2-4BE6-F710-CD2F-6B19D88C5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2853" y="1808301"/>
            <a:ext cx="721183" cy="4448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1609760" name="AutoShape 8">
            <a:extLst>
              <a:ext uri="{FF2B5EF4-FFF2-40B4-BE49-F238E27FC236}">
                <a16:creationId xmlns:a16="http://schemas.microsoft.com/office/drawing/2014/main" id="{D68D11CF-1337-F881-24E7-74AC4A2F7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3972" y="1928048"/>
            <a:ext cx="1768877" cy="819102"/>
          </a:xfrm>
          <a:prstGeom prst="roundRect">
            <a:avLst>
              <a:gd name="adj" fmla="val 241"/>
            </a:avLst>
          </a:prstGeom>
          <a:noFill/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475" tIns="41239" rIns="82475" bIns="41239" anchor="ctr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09773" name="Rectangle 1609772">
            <a:extLst>
              <a:ext uri="{FF2B5EF4-FFF2-40B4-BE49-F238E27FC236}">
                <a16:creationId xmlns:a16="http://schemas.microsoft.com/office/drawing/2014/main" id="{5C4D9F45-39B3-E4A3-D392-BBA2BFAA1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6185" y="4508273"/>
            <a:ext cx="2039590" cy="63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475" tIns="41239" rIns="82475" bIns="41239">
            <a:spAutoFit/>
          </a:bodyPr>
          <a:lstStyle/>
          <a:p>
            <a:pPr defTabSz="824818"/>
            <a:r>
              <a:rPr lang="en-GB" dirty="0">
                <a:solidFill>
                  <a:srgbClr val="FF0000"/>
                </a:solidFill>
              </a:rPr>
              <a:t>Particle acquires mass term!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329A0-C2F4-18EA-6B52-A904B6D17BDC}"/>
              </a:ext>
            </a:extLst>
          </p:cNvPr>
          <p:cNvSpPr txBox="1"/>
          <p:nvPr/>
        </p:nvSpPr>
        <p:spPr>
          <a:xfrm>
            <a:off x="270737" y="2253802"/>
            <a:ext cx="6135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Standard Model, a phase transition of a scalar field gives nonzero field value in vacuum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1E2108-D389-AAB0-15B9-067B5A2AB2AD}"/>
                  </a:ext>
                </a:extLst>
              </p:cNvPr>
              <p:cNvSpPr txBox="1"/>
              <p:nvPr/>
            </p:nvSpPr>
            <p:spPr>
              <a:xfrm>
                <a:off x="7301122" y="5613872"/>
                <a:ext cx="4568750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1E2108-D389-AAB0-15B9-067B5A2AB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122" y="5613872"/>
                <a:ext cx="4568750" cy="783804"/>
              </a:xfrm>
              <a:prstGeom prst="rect">
                <a:avLst/>
              </a:prstGeom>
              <a:blipFill>
                <a:blip r:embed="rId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69">
            <a:hlinkClick r:id="rId6"/>
            <a:extLst>
              <a:ext uri="{FF2B5EF4-FFF2-40B4-BE49-F238E27FC236}">
                <a16:creationId xmlns:a16="http://schemas.microsoft.com/office/drawing/2014/main" id="{D4DD6A8F-EF01-C226-5FDC-FB7DA496C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9" y="4393"/>
            <a:ext cx="2962962" cy="17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</a:tabLst>
            </a:pPr>
            <a:r>
              <a:rPr lang="en-GB" sz="1200" dirty="0">
                <a:solidFill>
                  <a:srgbClr val="000090"/>
                </a:solidFill>
                <a:hlinkClick r:id="rId6"/>
              </a:rPr>
              <a:t>Kostelecký and Samuel,PRD39(1989)683</a:t>
            </a:r>
            <a:endParaRPr lang="en-GB" sz="1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54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425E-6 -7.56303E-7 C 0.0052 0.00063 0.01056 -0.00042 0.01544 0.0021 C 0.01718 0.00294 0.01702 0.00651 0.01718 0.00903 C 0.01812 0.01954 0.01796 0.03046 0.01875 0.04097 C 0.01907 0.04412 0.01907 0.04769 0.02048 0.05021 C 0.02159 0.0521 0.02411 0.05147 0.02568 0.05252 C 0.02742 0.05378 0.02884 0.05588 0.03073 0.05693 C 0.03403 0.05882 0.04112 0.06156 0.04112 0.06156 " pathEditMode="relative" ptsTypes="fffffffA">
                                      <p:cBhvr>
                                        <p:cTn id="6" dur="1000" fill="hold"/>
                                        <p:tgtEl>
                                          <p:spTgt spid="16097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0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0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09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09754" grpId="0" animBg="1"/>
      <p:bldP spid="1609759" grpId="0"/>
      <p:bldP spid="160977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9698C-27DB-3763-F65E-74FF75CF1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81" name="Picture 25" descr="einstein">
            <a:extLst>
              <a:ext uri="{FF2B5EF4-FFF2-40B4-BE49-F238E27FC236}">
                <a16:creationId xmlns:a16="http://schemas.microsoft.com/office/drawing/2014/main" id="{EF8CA4DC-5AB1-C093-74F2-761876AD2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232" y="4561927"/>
            <a:ext cx="1319456" cy="1717379"/>
          </a:xfrm>
          <a:prstGeom prst="rect">
            <a:avLst/>
          </a:prstGeom>
          <a:noFill/>
        </p:spPr>
      </p:pic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785A9833-EDCD-AE38-9554-CD80396B8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EE6515-E106-913A-0A3F-1C7926E2A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4CD6D-376A-F660-6395-2B1EAF0F5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31" name="Line 17">
            <a:extLst>
              <a:ext uri="{FF2B5EF4-FFF2-40B4-BE49-F238E27FC236}">
                <a16:creationId xmlns:a16="http://schemas.microsoft.com/office/drawing/2014/main" id="{481AB969-0EE5-A578-6437-2FA5CF6AA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9515" y="3320643"/>
            <a:ext cx="2175085" cy="144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Line 18">
            <a:extLst>
              <a:ext uri="{FF2B5EF4-FFF2-40B4-BE49-F238E27FC236}">
                <a16:creationId xmlns:a16="http://schemas.microsoft.com/office/drawing/2014/main" id="{16A3414B-E5B8-2E54-DA1C-64C1F29C00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0659" y="2232345"/>
            <a:ext cx="1441" cy="1538876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7" name="Group 19">
            <a:extLst>
              <a:ext uri="{FF2B5EF4-FFF2-40B4-BE49-F238E27FC236}">
                <a16:creationId xmlns:a16="http://schemas.microsoft.com/office/drawing/2014/main" id="{2221DA7E-FDCE-371B-56ED-E0B43E10BE33}"/>
              </a:ext>
            </a:extLst>
          </p:cNvPr>
          <p:cNvGrpSpPr>
            <a:grpSpLocks/>
          </p:cNvGrpSpPr>
          <p:nvPr/>
        </p:nvGrpSpPr>
        <p:grpSpPr bwMode="auto">
          <a:xfrm>
            <a:off x="6818216" y="2875879"/>
            <a:ext cx="1322336" cy="876683"/>
            <a:chOff x="3221" y="1369"/>
            <a:chExt cx="918" cy="609"/>
          </a:xfrm>
        </p:grpSpPr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522CC1D1-DCEC-7023-AD7A-E2FF2EDC2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" y="1369"/>
              <a:ext cx="464" cy="8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6" y="2050"/>
                </a:cxn>
                <a:cxn ang="0">
                  <a:pos x="2043" y="1351"/>
                </a:cxn>
              </a:cxnLst>
              <a:rect l="0" t="0" r="r" b="b"/>
              <a:pathLst>
                <a:path w="2044" h="3690">
                  <a:moveTo>
                    <a:pt x="0" y="0"/>
                  </a:moveTo>
                  <a:cubicBezTo>
                    <a:pt x="0" y="3689"/>
                    <a:pt x="1456" y="2725"/>
                    <a:pt x="1456" y="2050"/>
                  </a:cubicBezTo>
                  <a:cubicBezTo>
                    <a:pt x="1456" y="1375"/>
                    <a:pt x="2043" y="1351"/>
                    <a:pt x="2043" y="1351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F3732C7-877A-317D-5CC5-0B8D1AD3E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1369"/>
              <a:ext cx="464" cy="837"/>
            </a:xfrm>
            <a:custGeom>
              <a:avLst/>
              <a:gdLst/>
              <a:ahLst/>
              <a:cxnLst>
                <a:cxn ang="0">
                  <a:pos x="2043" y="0"/>
                </a:cxn>
                <a:cxn ang="0">
                  <a:pos x="587" y="2049"/>
                </a:cxn>
                <a:cxn ang="0">
                  <a:pos x="0" y="1350"/>
                </a:cxn>
              </a:cxnLst>
              <a:rect l="0" t="0" r="r" b="b"/>
              <a:pathLst>
                <a:path w="2044" h="3690">
                  <a:moveTo>
                    <a:pt x="2043" y="0"/>
                  </a:moveTo>
                  <a:cubicBezTo>
                    <a:pt x="2043" y="3689"/>
                    <a:pt x="587" y="2724"/>
                    <a:pt x="587" y="2049"/>
                  </a:cubicBezTo>
                  <a:cubicBezTo>
                    <a:pt x="587" y="1374"/>
                    <a:pt x="0" y="1350"/>
                    <a:pt x="0" y="1350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1" name="AutoShape 22">
            <a:extLst>
              <a:ext uri="{FF2B5EF4-FFF2-40B4-BE49-F238E27FC236}">
                <a16:creationId xmlns:a16="http://schemas.microsoft.com/office/drawing/2014/main" id="{6DD02008-692C-A480-CB6E-B6EF7DE1B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7484" y="1932920"/>
            <a:ext cx="1768877" cy="819102"/>
          </a:xfrm>
          <a:prstGeom prst="roundRect">
            <a:avLst>
              <a:gd name="adj" fmla="val 241"/>
            </a:avLst>
          </a:prstGeom>
          <a:solidFill>
            <a:schemeClr val="accent3">
              <a:lumMod val="40000"/>
              <a:lumOff val="60000"/>
            </a:schemeClr>
          </a:solidFill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475" tIns="41239" rIns="82475" bIns="41239" anchor="ctr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Text Box 31">
            <a:extLst>
              <a:ext uri="{FF2B5EF4-FFF2-40B4-BE49-F238E27FC236}">
                <a16:creationId xmlns:a16="http://schemas.microsoft.com/office/drawing/2014/main" id="{C2F9B35D-0584-8EEE-D3C3-295184333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320" y="1969751"/>
            <a:ext cx="780726" cy="4483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652981" algn="l"/>
              </a:tabLst>
            </a:pPr>
            <a:r>
              <a:rPr lang="en-GB" sz="2200" dirty="0">
                <a:solidFill>
                  <a:srgbClr val="A50021"/>
                </a:solidFill>
              </a:rPr>
              <a:t>SSB</a:t>
            </a:r>
          </a:p>
        </p:txBody>
      </p:sp>
      <p:grpSp>
        <p:nvGrpSpPr>
          <p:cNvPr id="43" name="Group 32">
            <a:extLst>
              <a:ext uri="{FF2B5EF4-FFF2-40B4-BE49-F238E27FC236}">
                <a16:creationId xmlns:a16="http://schemas.microsoft.com/office/drawing/2014/main" id="{464063C0-E1CC-A539-8054-D879CCEF58FA}"/>
              </a:ext>
            </a:extLst>
          </p:cNvPr>
          <p:cNvGrpSpPr>
            <a:grpSpLocks/>
          </p:cNvGrpSpPr>
          <p:nvPr/>
        </p:nvGrpSpPr>
        <p:grpSpPr bwMode="auto">
          <a:xfrm>
            <a:off x="7731654" y="3635727"/>
            <a:ext cx="227592" cy="165547"/>
            <a:chOff x="3887" y="1891"/>
            <a:chExt cx="158" cy="115"/>
          </a:xfrm>
        </p:grpSpPr>
        <p:sp>
          <p:nvSpPr>
            <p:cNvPr id="44" name="Oval 33">
              <a:extLst>
                <a:ext uri="{FF2B5EF4-FFF2-40B4-BE49-F238E27FC236}">
                  <a16:creationId xmlns:a16="http://schemas.microsoft.com/office/drawing/2014/main" id="{99E5B170-EA82-C2DE-3B57-5454DE3C6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7" y="1891"/>
              <a:ext cx="159" cy="116"/>
            </a:xfrm>
            <a:prstGeom prst="ellipse">
              <a:avLst/>
            </a:prstGeom>
            <a:solidFill>
              <a:srgbClr val="00FFFF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6" name="Text Box 5">
            <a:extLst>
              <a:ext uri="{FF2B5EF4-FFF2-40B4-BE49-F238E27FC236}">
                <a16:creationId xmlns:a16="http://schemas.microsoft.com/office/drawing/2014/main" id="{A8580C9A-46A0-20E5-5FD3-A1F4F2098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177" y="3038519"/>
            <a:ext cx="303935" cy="444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C1B3B814-9702-499C-560F-28377FC18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2854" y="1808301"/>
            <a:ext cx="303935" cy="444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48" name="AutoShape 8">
            <a:extLst>
              <a:ext uri="{FF2B5EF4-FFF2-40B4-BE49-F238E27FC236}">
                <a16:creationId xmlns:a16="http://schemas.microsoft.com/office/drawing/2014/main" id="{761CC544-794F-7F62-E7AE-45A5E6DC2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3972" y="1928048"/>
            <a:ext cx="1768877" cy="819102"/>
          </a:xfrm>
          <a:prstGeom prst="roundRect">
            <a:avLst>
              <a:gd name="adj" fmla="val 241"/>
            </a:avLst>
          </a:prstGeom>
          <a:noFill/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475" tIns="41239" rIns="82475" bIns="41239" anchor="ctr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28FC676-BE68-19C2-0F94-FA6DB54C7CD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Spontaneous Lorentz symmetry breaking (SLSB)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5C7EB9-EA46-8039-3BE4-B2321EFBD360}"/>
              </a:ext>
            </a:extLst>
          </p:cNvPr>
          <p:cNvGrpSpPr/>
          <p:nvPr/>
        </p:nvGrpSpPr>
        <p:grpSpPr>
          <a:xfrm>
            <a:off x="935181" y="1088867"/>
            <a:ext cx="9882989" cy="715470"/>
            <a:chOff x="935181" y="1088867"/>
            <a:chExt cx="9882989" cy="71547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D689A0C-7775-D4DD-9529-350AC1DE3919}"/>
                </a:ext>
              </a:extLst>
            </p:cNvPr>
            <p:cNvSpPr/>
            <p:nvPr/>
          </p:nvSpPr>
          <p:spPr>
            <a:xfrm>
              <a:off x="935181" y="1224727"/>
              <a:ext cx="413940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29280"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sz="2400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vacuum Lagrangian for fermion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B1EB7DA-B080-CEA0-6560-4CB928872FA2}"/>
                </a:ext>
              </a:extLst>
            </p:cNvPr>
            <p:cNvSpPr/>
            <p:nvPr/>
          </p:nvSpPr>
          <p:spPr>
            <a:xfrm>
              <a:off x="935181" y="1088867"/>
              <a:ext cx="9882989" cy="71547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20D4FC6-47AC-E826-5E4D-6C42C3A8A097}"/>
                    </a:ext>
                  </a:extLst>
                </p:cNvPr>
                <p:cNvSpPr txBox="1"/>
                <p:nvPr/>
              </p:nvSpPr>
              <p:spPr>
                <a:xfrm>
                  <a:off x="5026874" y="1195327"/>
                  <a:ext cx="2459712" cy="548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acc>
                          <m:accPr>
                            <m:chr m:val="̅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20D4FC6-47AC-E826-5E4D-6C42C3A8A0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6874" y="1195327"/>
                  <a:ext cx="2459712" cy="548676"/>
                </a:xfrm>
                <a:prstGeom prst="rect">
                  <a:avLst/>
                </a:prstGeom>
                <a:blipFill>
                  <a:blip r:embed="rId3"/>
                  <a:stretch>
                    <a:fillRect l="-3093" r="-4639" b="-2272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FC108EA-53A8-DC02-D27E-489962CAF11A}"/>
                    </a:ext>
                  </a:extLst>
                </p:cNvPr>
                <p:cNvSpPr txBox="1"/>
                <p:nvPr/>
              </p:nvSpPr>
              <p:spPr>
                <a:xfrm>
                  <a:off x="7446900" y="1188297"/>
                  <a:ext cx="1360757" cy="4977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acc>
                          <m:accPr>
                            <m:chr m:val="̅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FC108EA-53A8-DC02-D27E-489962CAF1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6900" y="1188297"/>
                  <a:ext cx="1360757" cy="497765"/>
                </a:xfrm>
                <a:prstGeom prst="rect">
                  <a:avLst/>
                </a:prstGeom>
                <a:blipFill>
                  <a:blip r:embed="rId4"/>
                  <a:stretch>
                    <a:fillRect r="-8333" b="-37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09736" name="Group 1609735">
            <a:extLst>
              <a:ext uri="{FF2B5EF4-FFF2-40B4-BE49-F238E27FC236}">
                <a16:creationId xmlns:a16="http://schemas.microsoft.com/office/drawing/2014/main" id="{BA18F5E3-DC85-A882-B579-786766D2B40A}"/>
              </a:ext>
            </a:extLst>
          </p:cNvPr>
          <p:cNvGrpSpPr/>
          <p:nvPr/>
        </p:nvGrpSpPr>
        <p:grpSpPr>
          <a:xfrm>
            <a:off x="6216316" y="3899123"/>
            <a:ext cx="3826530" cy="2709839"/>
            <a:chOff x="6216316" y="3899123"/>
            <a:chExt cx="3826530" cy="2709839"/>
          </a:xfrm>
        </p:grpSpPr>
        <p:sp>
          <p:nvSpPr>
            <p:cNvPr id="1609737" name="Freeform 9">
              <a:extLst>
                <a:ext uri="{FF2B5EF4-FFF2-40B4-BE49-F238E27FC236}">
                  <a16:creationId xmlns:a16="http://schemas.microsoft.com/office/drawing/2014/main" id="{08D33277-4A35-3362-DCBD-D012D871F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9029" y="4446763"/>
              <a:ext cx="1395799" cy="2162199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820" y="0"/>
                </a:cxn>
              </a:cxnLst>
              <a:rect l="0" t="0" r="r" b="b"/>
              <a:pathLst>
                <a:path w="2821" h="5255">
                  <a:moveTo>
                    <a:pt x="0" y="26"/>
                  </a:moveTo>
                  <a:cubicBezTo>
                    <a:pt x="1200" y="5254"/>
                    <a:pt x="2820" y="0"/>
                    <a:pt x="2820" y="0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82927" tIns="41464" rIns="82927" bIns="41464"/>
            <a:lstStyle/>
            <a:p>
              <a:endParaRPr lang="en-US" dirty="0"/>
            </a:p>
          </p:txBody>
        </p:sp>
        <p:sp>
          <p:nvSpPr>
            <p:cNvPr id="1609738" name="Text Box 5">
              <a:extLst>
                <a:ext uri="{FF2B5EF4-FFF2-40B4-BE49-F238E27FC236}">
                  <a16:creationId xmlns:a16="http://schemas.microsoft.com/office/drawing/2014/main" id="{2B09EED0-4DDF-6F90-DBB4-BFBB786FF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3667" y="5119029"/>
              <a:ext cx="447981" cy="4488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623" tIns="40811" rIns="81623" bIns="40811"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200" dirty="0">
                  <a:solidFill>
                    <a:srgbClr val="A50021"/>
                  </a:solidFill>
                </a:rPr>
                <a:t>a</a:t>
              </a:r>
              <a:r>
                <a:rPr lang="en-GB" sz="2200" baseline="33000" dirty="0">
                  <a:solidFill>
                    <a:srgbClr val="A5002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1609739" name="Line 6">
              <a:extLst>
                <a:ext uri="{FF2B5EF4-FFF2-40B4-BE49-F238E27FC236}">
                  <a16:creationId xmlns:a16="http://schemas.microsoft.com/office/drawing/2014/main" id="{04644D40-1A4B-F541-C3B6-B4F1681CD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5951" y="5401179"/>
              <a:ext cx="2175085" cy="1440"/>
            </a:xfrm>
            <a:prstGeom prst="line">
              <a:avLst/>
            </a:prstGeom>
            <a:noFill/>
            <a:ln w="3672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82927" tIns="41464" rIns="82927" bIns="41464"/>
            <a:lstStyle/>
            <a:p>
              <a:endParaRPr lang="en-US" dirty="0"/>
            </a:p>
          </p:txBody>
        </p:sp>
        <p:sp>
          <p:nvSpPr>
            <p:cNvPr id="1609740" name="Line 7">
              <a:extLst>
                <a:ext uri="{FF2B5EF4-FFF2-40B4-BE49-F238E27FC236}">
                  <a16:creationId xmlns:a16="http://schemas.microsoft.com/office/drawing/2014/main" id="{74B42765-08F9-B650-4C93-B681AE63DC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47147" y="4312881"/>
              <a:ext cx="1441" cy="1538876"/>
            </a:xfrm>
            <a:prstGeom prst="line">
              <a:avLst/>
            </a:prstGeom>
            <a:noFill/>
            <a:ln w="3672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82927" tIns="41464" rIns="82927" bIns="41464"/>
            <a:lstStyle/>
            <a:p>
              <a:endParaRPr lang="en-US" dirty="0"/>
            </a:p>
          </p:txBody>
        </p:sp>
        <p:sp>
          <p:nvSpPr>
            <p:cNvPr id="1609741" name="AutoShape 11">
              <a:extLst>
                <a:ext uri="{FF2B5EF4-FFF2-40B4-BE49-F238E27FC236}">
                  <a16:creationId xmlns:a16="http://schemas.microsoft.com/office/drawing/2014/main" id="{1A73BE22-ABFB-D160-DCF0-7205E3FF9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3969" y="4013456"/>
              <a:ext cx="1768877" cy="819102"/>
            </a:xfrm>
            <a:prstGeom prst="roundRect">
              <a:avLst>
                <a:gd name="adj" fmla="val 241"/>
              </a:avLst>
            </a:prstGeom>
            <a:solidFill>
              <a:srgbClr val="D7E4BD"/>
            </a:solidFill>
            <a:ln w="3672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lIns="82927" tIns="41464" rIns="82927" bIns="41464" anchor="ctr"/>
            <a:lstStyle/>
            <a:p>
              <a:endParaRPr lang="en-US" dirty="0"/>
            </a:p>
          </p:txBody>
        </p:sp>
        <p:sp>
          <p:nvSpPr>
            <p:cNvPr id="1609742" name="Text Box 20">
              <a:extLst>
                <a:ext uri="{FF2B5EF4-FFF2-40B4-BE49-F238E27FC236}">
                  <a16:creationId xmlns:a16="http://schemas.microsoft.com/office/drawing/2014/main" id="{A3AB3232-F44C-C7E4-482F-BE5952D3C9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6316" y="4045322"/>
              <a:ext cx="939858" cy="4488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81623" tIns="40811" rIns="81623" bIns="40811"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656514" algn="l"/>
                </a:tabLst>
              </a:pPr>
              <a:r>
                <a:rPr lang="en-GB" sz="2200" dirty="0">
                  <a:solidFill>
                    <a:srgbClr val="A50021"/>
                  </a:solidFill>
                </a:rPr>
                <a:t>SLSB</a:t>
              </a:r>
            </a:p>
          </p:txBody>
        </p:sp>
        <p:grpSp>
          <p:nvGrpSpPr>
            <p:cNvPr id="1609743" name="Group 63">
              <a:extLst>
                <a:ext uri="{FF2B5EF4-FFF2-40B4-BE49-F238E27FC236}">
                  <a16:creationId xmlns:a16="http://schemas.microsoft.com/office/drawing/2014/main" id="{C7C5E5B3-9C35-F29E-45F7-AB124EBCFA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30470" y="5301854"/>
              <a:ext cx="227592" cy="165547"/>
              <a:chOff x="3887" y="1891"/>
              <a:chExt cx="158" cy="115"/>
            </a:xfrm>
          </p:grpSpPr>
          <p:sp>
            <p:nvSpPr>
              <p:cNvPr id="1609748" name="Oval 64">
                <a:extLst>
                  <a:ext uri="{FF2B5EF4-FFF2-40B4-BE49-F238E27FC236}">
                    <a16:creationId xmlns:a16="http://schemas.microsoft.com/office/drawing/2014/main" id="{CA74991C-923A-CFD6-7A5B-3964204A1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7" y="1891"/>
                <a:ext cx="159" cy="116"/>
              </a:xfrm>
              <a:prstGeom prst="ellipse">
                <a:avLst/>
              </a:prstGeom>
              <a:solidFill>
                <a:srgbClr val="00FFFF"/>
              </a:solidFill>
              <a:ln w="936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609744" name="Text Box 5">
              <a:extLst>
                <a:ext uri="{FF2B5EF4-FFF2-40B4-BE49-F238E27FC236}">
                  <a16:creationId xmlns:a16="http://schemas.microsoft.com/office/drawing/2014/main" id="{0FB85749-DADB-E2D3-7E73-12818EEAC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4728" y="3899123"/>
              <a:ext cx="303935" cy="4448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81175" tIns="40591" rIns="81175" bIns="40591">
              <a:spAutoFit/>
            </a:bodyPr>
            <a:lstStyle/>
            <a:p>
              <a:pPr defTabSz="412410" hangingPunct="0">
                <a:lnSpc>
                  <a:spcPct val="119000"/>
                </a:lnSpc>
                <a:buClr>
                  <a:srgbClr val="000000"/>
                </a:buClr>
                <a:buSzPct val="45000"/>
              </a:pPr>
              <a:r>
                <a:rPr lang="en-GB" sz="2200" dirty="0">
                  <a:solidFill>
                    <a:srgbClr val="000000"/>
                  </a:solidFill>
                  <a:latin typeface="Symbol" pitchFamily="18" charset="2"/>
                </a:rPr>
                <a:t>f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18DDD98-A3D4-174B-19CA-CD6A0767D32C}"/>
              </a:ext>
            </a:extLst>
          </p:cNvPr>
          <p:cNvSpPr txBox="1"/>
          <p:nvPr/>
        </p:nvSpPr>
        <p:spPr>
          <a:xfrm>
            <a:off x="270737" y="2253802"/>
            <a:ext cx="61359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Standard Model, a phase transition of a scalar field gives nonzero field value in vacuum </a:t>
            </a:r>
          </a:p>
          <a:p>
            <a:endParaRPr lang="en-US" sz="2400" b="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In S</a:t>
            </a:r>
            <a:r>
              <a:rPr lang="en-US" sz="2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tring T</a:t>
            </a:r>
            <a:r>
              <a:rPr lang="en-US" sz="2400" b="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heory, a vector field can be frozen in vacuum by spontaneous symmetry broken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B76EBA-840B-C002-E6DC-7D21F318B998}"/>
                  </a:ext>
                </a:extLst>
              </p:cNvPr>
              <p:cNvSpPr txBox="1"/>
              <p:nvPr/>
            </p:nvSpPr>
            <p:spPr>
              <a:xfrm>
                <a:off x="7301122" y="5613872"/>
                <a:ext cx="4568750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B76EBA-840B-C002-E6DC-7D21F318B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122" y="5613872"/>
                <a:ext cx="4568750" cy="783804"/>
              </a:xfrm>
              <a:prstGeom prst="rect">
                <a:avLst/>
              </a:prstGeom>
              <a:blipFill>
                <a:blip r:embed="rId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69">
            <a:hlinkClick r:id="rId6"/>
            <a:extLst>
              <a:ext uri="{FF2B5EF4-FFF2-40B4-BE49-F238E27FC236}">
                <a16:creationId xmlns:a16="http://schemas.microsoft.com/office/drawing/2014/main" id="{F51CCBA6-828B-5723-29A8-884D20773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9" y="4393"/>
            <a:ext cx="2962962" cy="17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</a:tabLst>
            </a:pPr>
            <a:r>
              <a:rPr lang="en-GB" sz="1200" dirty="0">
                <a:solidFill>
                  <a:srgbClr val="000090"/>
                </a:solidFill>
                <a:hlinkClick r:id="rId6"/>
              </a:rPr>
              <a:t>Kostelecký and Samuel,PRD39(1989)683</a:t>
            </a:r>
            <a:endParaRPr lang="en-GB" sz="1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15471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29BC9-AA5D-DA7E-4F53-DB145FA19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61" name="Text Box 5">
            <a:extLst>
              <a:ext uri="{FF2B5EF4-FFF2-40B4-BE49-F238E27FC236}">
                <a16:creationId xmlns:a16="http://schemas.microsoft.com/office/drawing/2014/main" id="{5A32BE5F-4F8F-61E2-8B35-087299C66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667" y="5119029"/>
            <a:ext cx="447981" cy="4488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 dirty="0">
                <a:solidFill>
                  <a:srgbClr val="A50021"/>
                </a:solidFill>
              </a:rPr>
              <a:t>a</a:t>
            </a:r>
            <a:r>
              <a:rPr lang="en-GB" sz="2200" baseline="33000" dirty="0">
                <a:solidFill>
                  <a:srgbClr val="A50021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352262" name="Line 6">
            <a:extLst>
              <a:ext uri="{FF2B5EF4-FFF2-40B4-BE49-F238E27FC236}">
                <a16:creationId xmlns:a16="http://schemas.microsoft.com/office/drawing/2014/main" id="{F546950A-0462-2C11-6AAB-B9C42B42E4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5951" y="5401179"/>
            <a:ext cx="2175085" cy="144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352263" name="Line 7">
            <a:extLst>
              <a:ext uri="{FF2B5EF4-FFF2-40B4-BE49-F238E27FC236}">
                <a16:creationId xmlns:a16="http://schemas.microsoft.com/office/drawing/2014/main" id="{8F96C85A-7AAB-2115-7C2C-E2B133F676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47147" y="4312881"/>
            <a:ext cx="1441" cy="1538876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352267" name="AutoShape 11">
            <a:extLst>
              <a:ext uri="{FF2B5EF4-FFF2-40B4-BE49-F238E27FC236}">
                <a16:creationId xmlns:a16="http://schemas.microsoft.com/office/drawing/2014/main" id="{4477F70E-3DB9-C594-0701-AC9070079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3969" y="4013456"/>
            <a:ext cx="1768877" cy="819102"/>
          </a:xfrm>
          <a:prstGeom prst="roundRect">
            <a:avLst>
              <a:gd name="adj" fmla="val 241"/>
            </a:avLst>
          </a:prstGeom>
          <a:solidFill>
            <a:srgbClr val="D7E4BD"/>
          </a:solidFill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927" tIns="41464" rIns="82927" bIns="41464" anchor="ctr"/>
          <a:lstStyle/>
          <a:p>
            <a:endParaRPr lang="en-US" dirty="0"/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7D9705CD-8BE1-7F40-45E2-D3E598F4587C}"/>
              </a:ext>
            </a:extLst>
          </p:cNvPr>
          <p:cNvGrpSpPr>
            <a:grpSpLocks/>
          </p:cNvGrpSpPr>
          <p:nvPr/>
        </p:nvGrpSpPr>
        <p:grpSpPr bwMode="auto">
          <a:xfrm>
            <a:off x="8548003" y="3948676"/>
            <a:ext cx="1565774" cy="814784"/>
            <a:chOff x="4802" y="2743"/>
            <a:chExt cx="1087" cy="566"/>
          </a:xfrm>
        </p:grpSpPr>
        <p:sp>
          <p:nvSpPr>
            <p:cNvPr id="352269" name="Text Box 13">
              <a:extLst>
                <a:ext uri="{FF2B5EF4-FFF2-40B4-BE49-F238E27FC236}">
                  <a16:creationId xmlns:a16="http://schemas.microsoft.com/office/drawing/2014/main" id="{0DBA02D4-748E-676E-9B88-770844F38C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5" y="2743"/>
              <a:ext cx="334" cy="3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hangingPunct="0">
                <a:lnSpc>
                  <a:spcPct val="119000"/>
                </a:lnSpc>
                <a:buClr>
                  <a:srgbClr val="000000"/>
                </a:buClr>
                <a:buSzPct val="45000"/>
                <a:tabLst>
                  <a:tab pos="656514" algn="l"/>
                </a:tabLst>
              </a:pPr>
              <a:r>
                <a:rPr lang="en-GB" sz="2200" dirty="0">
                  <a:solidFill>
                    <a:srgbClr val="A50021"/>
                  </a:solidFill>
                </a:rPr>
                <a:t>a</a:t>
              </a:r>
              <a:r>
                <a:rPr lang="en-GB" sz="2200" baseline="33000" dirty="0">
                  <a:solidFill>
                    <a:srgbClr val="A5002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352270" name="Line 14">
              <a:extLst>
                <a:ext uri="{FF2B5EF4-FFF2-40B4-BE49-F238E27FC236}">
                  <a16:creationId xmlns:a16="http://schemas.microsoft.com/office/drawing/2014/main" id="{CC8A7EC3-D0AC-B004-A54A-1F8D35E8A9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2" y="2876"/>
              <a:ext cx="246" cy="193"/>
            </a:xfrm>
            <a:prstGeom prst="line">
              <a:avLst/>
            </a:prstGeom>
            <a:noFill/>
            <a:ln w="7308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271" name="Line 15">
              <a:extLst>
                <a:ext uri="{FF2B5EF4-FFF2-40B4-BE49-F238E27FC236}">
                  <a16:creationId xmlns:a16="http://schemas.microsoft.com/office/drawing/2014/main" id="{9E68DF43-F06A-2B02-DEFD-143778CEEA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65" y="3117"/>
              <a:ext cx="246" cy="192"/>
            </a:xfrm>
            <a:prstGeom prst="line">
              <a:avLst/>
            </a:prstGeom>
            <a:noFill/>
            <a:ln w="7308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272" name="Line 16">
              <a:extLst>
                <a:ext uri="{FF2B5EF4-FFF2-40B4-BE49-F238E27FC236}">
                  <a16:creationId xmlns:a16="http://schemas.microsoft.com/office/drawing/2014/main" id="{9E4676DE-33B7-ABEC-C462-1DC8C14B9B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98" y="2861"/>
              <a:ext cx="247" cy="192"/>
            </a:xfrm>
            <a:prstGeom prst="line">
              <a:avLst/>
            </a:prstGeom>
            <a:noFill/>
            <a:ln w="7308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273" name="Line 17">
              <a:extLst>
                <a:ext uri="{FF2B5EF4-FFF2-40B4-BE49-F238E27FC236}">
                  <a16:creationId xmlns:a16="http://schemas.microsoft.com/office/drawing/2014/main" id="{12DF3E6C-E986-B55E-AF70-FBAB900A99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83" y="3117"/>
              <a:ext cx="246" cy="192"/>
            </a:xfrm>
            <a:prstGeom prst="line">
              <a:avLst/>
            </a:prstGeom>
            <a:noFill/>
            <a:ln w="7308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274" name="Line 18">
              <a:extLst>
                <a:ext uri="{FF2B5EF4-FFF2-40B4-BE49-F238E27FC236}">
                  <a16:creationId xmlns:a16="http://schemas.microsoft.com/office/drawing/2014/main" id="{24E3181D-2DBA-6428-AC27-2B767A0BC7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52" y="2876"/>
              <a:ext cx="247" cy="193"/>
            </a:xfrm>
            <a:prstGeom prst="line">
              <a:avLst/>
            </a:prstGeom>
            <a:noFill/>
            <a:ln w="7308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275" name="Line 19">
              <a:extLst>
                <a:ext uri="{FF2B5EF4-FFF2-40B4-BE49-F238E27FC236}">
                  <a16:creationId xmlns:a16="http://schemas.microsoft.com/office/drawing/2014/main" id="{EF60E277-0F48-8403-192C-84C5E0DC0D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00" y="3117"/>
              <a:ext cx="247" cy="192"/>
            </a:xfrm>
            <a:prstGeom prst="line">
              <a:avLst/>
            </a:prstGeom>
            <a:noFill/>
            <a:ln w="7308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52276" name="Text Box 20">
            <a:extLst>
              <a:ext uri="{FF2B5EF4-FFF2-40B4-BE49-F238E27FC236}">
                <a16:creationId xmlns:a16="http://schemas.microsoft.com/office/drawing/2014/main" id="{FE22C106-2B65-64AA-D44D-599D474AD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316" y="4045322"/>
            <a:ext cx="939858" cy="4488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23" tIns="40811" rIns="81623" bIns="40811"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656514" algn="l"/>
              </a:tabLst>
            </a:pPr>
            <a:r>
              <a:rPr lang="en-GB" sz="2200" dirty="0">
                <a:solidFill>
                  <a:srgbClr val="A50021"/>
                </a:solidFill>
              </a:rPr>
              <a:t>SLSB</a:t>
            </a:r>
          </a:p>
        </p:txBody>
      </p:sp>
      <p:pic>
        <p:nvPicPr>
          <p:cNvPr id="352281" name="Picture 25" descr="einstein">
            <a:extLst>
              <a:ext uri="{FF2B5EF4-FFF2-40B4-BE49-F238E27FC236}">
                <a16:creationId xmlns:a16="http://schemas.microsoft.com/office/drawing/2014/main" id="{150252D2-3912-80B0-6FB2-F83879A91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232" y="4561927"/>
            <a:ext cx="1319456" cy="1717379"/>
          </a:xfrm>
          <a:prstGeom prst="rect">
            <a:avLst/>
          </a:prstGeom>
          <a:noFill/>
        </p:spPr>
      </p:pic>
      <p:grpSp>
        <p:nvGrpSpPr>
          <p:cNvPr id="5" name="Group 60">
            <a:extLst>
              <a:ext uri="{FF2B5EF4-FFF2-40B4-BE49-F238E27FC236}">
                <a16:creationId xmlns:a16="http://schemas.microsoft.com/office/drawing/2014/main" id="{F7E0C4C5-680A-8553-ACB9-2954C22F7419}"/>
              </a:ext>
            </a:extLst>
          </p:cNvPr>
          <p:cNvGrpSpPr>
            <a:grpSpLocks/>
          </p:cNvGrpSpPr>
          <p:nvPr/>
        </p:nvGrpSpPr>
        <p:grpSpPr bwMode="auto">
          <a:xfrm>
            <a:off x="6804704" y="4956363"/>
            <a:ext cx="1322336" cy="876683"/>
            <a:chOff x="3221" y="1369"/>
            <a:chExt cx="918" cy="609"/>
          </a:xfrm>
        </p:grpSpPr>
        <p:sp>
          <p:nvSpPr>
            <p:cNvPr id="352317" name="Freeform 61">
              <a:extLst>
                <a:ext uri="{FF2B5EF4-FFF2-40B4-BE49-F238E27FC236}">
                  <a16:creationId xmlns:a16="http://schemas.microsoft.com/office/drawing/2014/main" id="{0912E246-2D4E-FD60-8897-988E969E9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" y="1369"/>
              <a:ext cx="464" cy="8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6" y="2050"/>
                </a:cxn>
                <a:cxn ang="0">
                  <a:pos x="2043" y="1351"/>
                </a:cxn>
              </a:cxnLst>
              <a:rect l="0" t="0" r="r" b="b"/>
              <a:pathLst>
                <a:path w="2044" h="3690">
                  <a:moveTo>
                    <a:pt x="0" y="0"/>
                  </a:moveTo>
                  <a:cubicBezTo>
                    <a:pt x="0" y="3689"/>
                    <a:pt x="1456" y="2725"/>
                    <a:pt x="1456" y="2050"/>
                  </a:cubicBezTo>
                  <a:cubicBezTo>
                    <a:pt x="1456" y="1375"/>
                    <a:pt x="2043" y="1351"/>
                    <a:pt x="2043" y="1351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2318" name="Freeform 62">
              <a:extLst>
                <a:ext uri="{FF2B5EF4-FFF2-40B4-BE49-F238E27FC236}">
                  <a16:creationId xmlns:a16="http://schemas.microsoft.com/office/drawing/2014/main" id="{1FC5A30D-4B0D-C9F1-6051-1C9144F57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1369"/>
              <a:ext cx="464" cy="837"/>
            </a:xfrm>
            <a:custGeom>
              <a:avLst/>
              <a:gdLst/>
              <a:ahLst/>
              <a:cxnLst>
                <a:cxn ang="0">
                  <a:pos x="2043" y="0"/>
                </a:cxn>
                <a:cxn ang="0">
                  <a:pos x="587" y="2049"/>
                </a:cxn>
                <a:cxn ang="0">
                  <a:pos x="0" y="1350"/>
                </a:cxn>
              </a:cxnLst>
              <a:rect l="0" t="0" r="r" b="b"/>
              <a:pathLst>
                <a:path w="2044" h="3690">
                  <a:moveTo>
                    <a:pt x="2043" y="0"/>
                  </a:moveTo>
                  <a:cubicBezTo>
                    <a:pt x="2043" y="3689"/>
                    <a:pt x="587" y="2724"/>
                    <a:pt x="587" y="2049"/>
                  </a:cubicBezTo>
                  <a:cubicBezTo>
                    <a:pt x="587" y="1374"/>
                    <a:pt x="0" y="1350"/>
                    <a:pt x="0" y="1350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3">
            <a:extLst>
              <a:ext uri="{FF2B5EF4-FFF2-40B4-BE49-F238E27FC236}">
                <a16:creationId xmlns:a16="http://schemas.microsoft.com/office/drawing/2014/main" id="{B6A8A5DD-003C-2E3D-2FAB-0548ADDCE3D3}"/>
              </a:ext>
            </a:extLst>
          </p:cNvPr>
          <p:cNvGrpSpPr>
            <a:grpSpLocks/>
          </p:cNvGrpSpPr>
          <p:nvPr/>
        </p:nvGrpSpPr>
        <p:grpSpPr bwMode="auto">
          <a:xfrm>
            <a:off x="7330470" y="5301854"/>
            <a:ext cx="227592" cy="165547"/>
            <a:chOff x="3887" y="1891"/>
            <a:chExt cx="158" cy="115"/>
          </a:xfrm>
        </p:grpSpPr>
        <p:sp>
          <p:nvSpPr>
            <p:cNvPr id="352320" name="Oval 64">
              <a:extLst>
                <a:ext uri="{FF2B5EF4-FFF2-40B4-BE49-F238E27FC236}">
                  <a16:creationId xmlns:a16="http://schemas.microsoft.com/office/drawing/2014/main" id="{1B8CE348-2007-30BD-6365-3F8AA383E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7" y="1891"/>
              <a:ext cx="159" cy="116"/>
            </a:xfrm>
            <a:prstGeom prst="ellipse">
              <a:avLst/>
            </a:prstGeom>
            <a:solidFill>
              <a:srgbClr val="00FFFF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3315AC39-83D5-F68C-30F4-574852F6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D9DEB0-901A-5A60-B7F8-BF0C0E7D9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55DA2-6E67-FA2F-6D51-4870D851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31" name="Line 17">
            <a:extLst>
              <a:ext uri="{FF2B5EF4-FFF2-40B4-BE49-F238E27FC236}">
                <a16:creationId xmlns:a16="http://schemas.microsoft.com/office/drawing/2014/main" id="{02346F7E-31D4-F0BC-83A5-ECB7A6CBB9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9515" y="3320643"/>
            <a:ext cx="2175085" cy="144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Line 18">
            <a:extLst>
              <a:ext uri="{FF2B5EF4-FFF2-40B4-BE49-F238E27FC236}">
                <a16:creationId xmlns:a16="http://schemas.microsoft.com/office/drawing/2014/main" id="{90057CEC-2E50-929F-534A-870EECEC2E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0659" y="2232345"/>
            <a:ext cx="1441" cy="1538876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475" tIns="41239" rIns="82475" bIns="41239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7" name="Group 19">
            <a:extLst>
              <a:ext uri="{FF2B5EF4-FFF2-40B4-BE49-F238E27FC236}">
                <a16:creationId xmlns:a16="http://schemas.microsoft.com/office/drawing/2014/main" id="{212CAB9C-45B5-A29A-384F-E63A386093D3}"/>
              </a:ext>
            </a:extLst>
          </p:cNvPr>
          <p:cNvGrpSpPr>
            <a:grpSpLocks/>
          </p:cNvGrpSpPr>
          <p:nvPr/>
        </p:nvGrpSpPr>
        <p:grpSpPr bwMode="auto">
          <a:xfrm>
            <a:off x="6818216" y="2875879"/>
            <a:ext cx="1322336" cy="876683"/>
            <a:chOff x="3221" y="1369"/>
            <a:chExt cx="918" cy="609"/>
          </a:xfrm>
        </p:grpSpPr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CB2D0B91-F4F3-6367-6A5B-092C0CE5B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" y="1369"/>
              <a:ext cx="464" cy="8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6" y="2050"/>
                </a:cxn>
                <a:cxn ang="0">
                  <a:pos x="2043" y="1351"/>
                </a:cxn>
              </a:cxnLst>
              <a:rect l="0" t="0" r="r" b="b"/>
              <a:pathLst>
                <a:path w="2044" h="3690">
                  <a:moveTo>
                    <a:pt x="0" y="0"/>
                  </a:moveTo>
                  <a:cubicBezTo>
                    <a:pt x="0" y="3689"/>
                    <a:pt x="1456" y="2725"/>
                    <a:pt x="1456" y="2050"/>
                  </a:cubicBezTo>
                  <a:cubicBezTo>
                    <a:pt x="1456" y="1375"/>
                    <a:pt x="2043" y="1351"/>
                    <a:pt x="2043" y="1351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FF458EBA-5E14-F325-B72F-7D7F59284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1369"/>
              <a:ext cx="464" cy="837"/>
            </a:xfrm>
            <a:custGeom>
              <a:avLst/>
              <a:gdLst/>
              <a:ahLst/>
              <a:cxnLst>
                <a:cxn ang="0">
                  <a:pos x="2043" y="0"/>
                </a:cxn>
                <a:cxn ang="0">
                  <a:pos x="587" y="2049"/>
                </a:cxn>
                <a:cxn ang="0">
                  <a:pos x="0" y="1350"/>
                </a:cxn>
              </a:cxnLst>
              <a:rect l="0" t="0" r="r" b="b"/>
              <a:pathLst>
                <a:path w="2044" h="3690">
                  <a:moveTo>
                    <a:pt x="2043" y="0"/>
                  </a:moveTo>
                  <a:cubicBezTo>
                    <a:pt x="2043" y="3689"/>
                    <a:pt x="587" y="2724"/>
                    <a:pt x="587" y="2049"/>
                  </a:cubicBezTo>
                  <a:cubicBezTo>
                    <a:pt x="587" y="1374"/>
                    <a:pt x="0" y="1350"/>
                    <a:pt x="0" y="1350"/>
                  </a:cubicBezTo>
                </a:path>
              </a:pathLst>
            </a:custGeom>
            <a:noFill/>
            <a:ln w="367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1" name="AutoShape 22">
            <a:extLst>
              <a:ext uri="{FF2B5EF4-FFF2-40B4-BE49-F238E27FC236}">
                <a16:creationId xmlns:a16="http://schemas.microsoft.com/office/drawing/2014/main" id="{F5BAADBD-5216-082B-F881-E3579E576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7484" y="1932920"/>
            <a:ext cx="1768877" cy="819102"/>
          </a:xfrm>
          <a:prstGeom prst="roundRect">
            <a:avLst>
              <a:gd name="adj" fmla="val 241"/>
            </a:avLst>
          </a:prstGeom>
          <a:solidFill>
            <a:schemeClr val="accent3">
              <a:lumMod val="40000"/>
              <a:lumOff val="60000"/>
            </a:schemeClr>
          </a:solidFill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475" tIns="41239" rIns="82475" bIns="41239" anchor="ctr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Text Box 31">
            <a:extLst>
              <a:ext uri="{FF2B5EF4-FFF2-40B4-BE49-F238E27FC236}">
                <a16:creationId xmlns:a16="http://schemas.microsoft.com/office/drawing/2014/main" id="{7E8EE9AB-A211-B74F-B570-E97B84AE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320" y="1969751"/>
            <a:ext cx="780726" cy="4483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  <a:tabLst>
                <a:tab pos="652981" algn="l"/>
              </a:tabLst>
            </a:pPr>
            <a:r>
              <a:rPr lang="en-GB" sz="2200" dirty="0">
                <a:solidFill>
                  <a:srgbClr val="A50021"/>
                </a:solidFill>
              </a:rPr>
              <a:t>SSB</a:t>
            </a:r>
          </a:p>
        </p:txBody>
      </p:sp>
      <p:grpSp>
        <p:nvGrpSpPr>
          <p:cNvPr id="43" name="Group 32">
            <a:extLst>
              <a:ext uri="{FF2B5EF4-FFF2-40B4-BE49-F238E27FC236}">
                <a16:creationId xmlns:a16="http://schemas.microsoft.com/office/drawing/2014/main" id="{E59CA3DB-D657-6FE2-C352-BFDDC4DAB371}"/>
              </a:ext>
            </a:extLst>
          </p:cNvPr>
          <p:cNvGrpSpPr>
            <a:grpSpLocks/>
          </p:cNvGrpSpPr>
          <p:nvPr/>
        </p:nvGrpSpPr>
        <p:grpSpPr bwMode="auto">
          <a:xfrm>
            <a:off x="7731654" y="3635727"/>
            <a:ext cx="227592" cy="165547"/>
            <a:chOff x="3887" y="1891"/>
            <a:chExt cx="158" cy="115"/>
          </a:xfrm>
        </p:grpSpPr>
        <p:sp>
          <p:nvSpPr>
            <p:cNvPr id="44" name="Oval 33">
              <a:extLst>
                <a:ext uri="{FF2B5EF4-FFF2-40B4-BE49-F238E27FC236}">
                  <a16:creationId xmlns:a16="http://schemas.microsoft.com/office/drawing/2014/main" id="{72352CA5-A16E-633E-5BAC-E796AF328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7" y="1891"/>
              <a:ext cx="159" cy="116"/>
            </a:xfrm>
            <a:prstGeom prst="ellipse">
              <a:avLst/>
            </a:prstGeom>
            <a:solidFill>
              <a:srgbClr val="00FFFF"/>
            </a:solidFill>
            <a:ln w="936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1241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6" name="Text Box 5">
            <a:extLst>
              <a:ext uri="{FF2B5EF4-FFF2-40B4-BE49-F238E27FC236}">
                <a16:creationId xmlns:a16="http://schemas.microsoft.com/office/drawing/2014/main" id="{F0E514E3-5677-1218-EBDF-E71752011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177" y="3038519"/>
            <a:ext cx="303935" cy="444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E58C0AD9-5C55-6661-96E7-B467DD434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2854" y="1808301"/>
            <a:ext cx="303935" cy="444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48" name="AutoShape 8">
            <a:extLst>
              <a:ext uri="{FF2B5EF4-FFF2-40B4-BE49-F238E27FC236}">
                <a16:creationId xmlns:a16="http://schemas.microsoft.com/office/drawing/2014/main" id="{1DEA9E0F-FE96-255E-457B-BF457F1A4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3972" y="1928048"/>
            <a:ext cx="1768877" cy="819102"/>
          </a:xfrm>
          <a:prstGeom prst="roundRect">
            <a:avLst>
              <a:gd name="adj" fmla="val 241"/>
            </a:avLst>
          </a:prstGeom>
          <a:noFill/>
          <a:ln w="36720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lIns="82475" tIns="41239" rIns="82475" bIns="41239" anchor="ctr"/>
          <a:lstStyle/>
          <a:p>
            <a:pPr defTabSz="41241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9" name="Text Box 5">
            <a:extLst>
              <a:ext uri="{FF2B5EF4-FFF2-40B4-BE49-F238E27FC236}">
                <a16:creationId xmlns:a16="http://schemas.microsoft.com/office/drawing/2014/main" id="{FA87DDA9-088C-698A-2A09-F132CAB97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728" y="3899123"/>
            <a:ext cx="303935" cy="444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175" tIns="40591" rIns="81175" bIns="40591">
            <a:spAutoFit/>
          </a:bodyPr>
          <a:lstStyle/>
          <a:p>
            <a:pPr defTabSz="412410"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GB" sz="2200" dirty="0">
                <a:solidFill>
                  <a:srgbClr val="00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51" name="Rectangle 18">
            <a:extLst>
              <a:ext uri="{FF2B5EF4-FFF2-40B4-BE49-F238E27FC236}">
                <a16:creationId xmlns:a16="http://schemas.microsoft.com/office/drawing/2014/main" id="{C06FF755-91F8-FFC3-179C-52057F9F9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527" y="4819830"/>
            <a:ext cx="2604315" cy="119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27" tIns="41464" rIns="82927" bIns="41464">
            <a:spAutoFit/>
          </a:bodyPr>
          <a:lstStyle/>
          <a:p>
            <a:pPr defTabSz="829280"/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Lorentz symmetry is spontaneously broken!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A44F56-37DD-949E-DACB-3FA14A18A33E}"/>
              </a:ext>
            </a:extLst>
          </p:cNvPr>
          <p:cNvSpPr txBox="1"/>
          <p:nvPr/>
        </p:nvSpPr>
        <p:spPr>
          <a:xfrm>
            <a:off x="270737" y="2253802"/>
            <a:ext cx="61359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Standard Model, a phase transition of a scalar field gives nonzero field value in vacuum </a:t>
            </a:r>
          </a:p>
          <a:p>
            <a:endParaRPr lang="en-US" sz="2400" b="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In S</a:t>
            </a:r>
            <a:r>
              <a:rPr lang="en-US" sz="2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tring T</a:t>
            </a:r>
            <a:r>
              <a:rPr lang="en-US" sz="2400" b="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heory, a vector field can be frozen in vacuum by spontaneous symmetry broken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509C72-E1F2-1E63-C9A4-C8232475AA8A}"/>
              </a:ext>
            </a:extLst>
          </p:cNvPr>
          <p:cNvSpPr/>
          <p:nvPr/>
        </p:nvSpPr>
        <p:spPr>
          <a:xfrm>
            <a:off x="935181" y="1224727"/>
            <a:ext cx="4139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280"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Lagrangian for fermion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B5E992-B5F9-697E-95F2-C6893CF360A8}"/>
              </a:ext>
            </a:extLst>
          </p:cNvPr>
          <p:cNvSpPr/>
          <p:nvPr/>
        </p:nvSpPr>
        <p:spPr>
          <a:xfrm>
            <a:off x="935181" y="1088867"/>
            <a:ext cx="9882989" cy="71547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C9F726-A59A-B2C1-6184-065B0BF4068D}"/>
                  </a:ext>
                </a:extLst>
              </p:cNvPr>
              <p:cNvSpPr txBox="1"/>
              <p:nvPr/>
            </p:nvSpPr>
            <p:spPr>
              <a:xfrm>
                <a:off x="5026874" y="1195327"/>
                <a:ext cx="2459712" cy="5486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C9F726-A59A-B2C1-6184-065B0BF40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874" y="1195327"/>
                <a:ext cx="2459712" cy="548676"/>
              </a:xfrm>
              <a:prstGeom prst="rect">
                <a:avLst/>
              </a:prstGeom>
              <a:blipFill>
                <a:blip r:embed="rId3"/>
                <a:stretch>
                  <a:fillRect l="-3093" r="-4639" b="-2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86184C-552A-6D43-F9C0-C4F585E3351A}"/>
                  </a:ext>
                </a:extLst>
              </p:cNvPr>
              <p:cNvSpPr txBox="1"/>
              <p:nvPr/>
            </p:nvSpPr>
            <p:spPr>
              <a:xfrm>
                <a:off x="7446900" y="1188297"/>
                <a:ext cx="1360757" cy="497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86184C-552A-6D43-F9C0-C4F585E33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900" y="1188297"/>
                <a:ext cx="1360757" cy="497765"/>
              </a:xfrm>
              <a:prstGeom prst="rect">
                <a:avLst/>
              </a:prstGeom>
              <a:blipFill>
                <a:blip r:embed="rId4"/>
                <a:stretch>
                  <a:fillRect r="-8333" b="-3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E89615-AD61-3214-CC6F-694394FD1926}"/>
                  </a:ext>
                </a:extLst>
              </p:cNvPr>
              <p:cNvSpPr txBox="1"/>
              <p:nvPr/>
            </p:nvSpPr>
            <p:spPr>
              <a:xfrm>
                <a:off x="8825727" y="1172264"/>
                <a:ext cx="1863587" cy="5486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E89615-AD61-3214-CC6F-694394FD1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5727" y="1172264"/>
                <a:ext cx="1863587" cy="548676"/>
              </a:xfrm>
              <a:prstGeom prst="rect">
                <a:avLst/>
              </a:prstGeom>
              <a:blipFill>
                <a:blip r:embed="rId5"/>
                <a:stretch>
                  <a:fillRect l="-4082" r="-6122" b="-2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9B89B4F6-E787-158E-EE34-BC411411CC0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Spontaneous Lorentz symmetry breaking (SLSB)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D1CE50-DB0E-8B0B-A166-2A5602C95177}"/>
                  </a:ext>
                </a:extLst>
              </p:cNvPr>
              <p:cNvSpPr txBox="1"/>
              <p:nvPr/>
            </p:nvSpPr>
            <p:spPr>
              <a:xfrm>
                <a:off x="7301122" y="5613872"/>
                <a:ext cx="4568750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D1CE50-DB0E-8B0B-A166-2A5602C95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122" y="5613872"/>
                <a:ext cx="4568750" cy="783804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69">
            <a:hlinkClick r:id="rId7"/>
            <a:extLst>
              <a:ext uri="{FF2B5EF4-FFF2-40B4-BE49-F238E27FC236}">
                <a16:creationId xmlns:a16="http://schemas.microsoft.com/office/drawing/2014/main" id="{960E611D-E1CE-D3EE-51B6-C0D1F9F0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9" y="4393"/>
            <a:ext cx="2962962" cy="17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</a:tabLst>
            </a:pPr>
            <a:r>
              <a:rPr lang="en-GB" sz="1200" dirty="0">
                <a:solidFill>
                  <a:srgbClr val="000090"/>
                </a:solidFill>
                <a:hlinkClick r:id="rId7"/>
              </a:rPr>
              <a:t>Kostelecký and Samuel,PRD39(1989)683</a:t>
            </a:r>
            <a:endParaRPr lang="en-GB" sz="1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99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425E-6 -7.56303E-7 C 0.0052 0.00063 0.01056 -0.00042 0.01544 0.0021 C 0.01718 0.00294 0.01702 0.00651 0.01718 0.00903 C 0.01812 0.01954 0.01796 0.03046 0.01875 0.04097 C 0.01907 0.04412 0.01907 0.04769 0.02048 0.05021 C 0.02159 0.0521 0.02411 0.05147 0.02568 0.05252 C 0.02742 0.05378 0.02884 0.05588 0.03073 0.05693 C 0.03403 0.05882 0.04112 0.06156 0.04112 0.06156 " pathEditMode="relative" ptsTypes="fffffff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0515" name="Object 3"/>
          <p:cNvGraphicFramePr>
            <a:graphicFrameLocks noChangeAspect="1"/>
          </p:cNvGraphicFramePr>
          <p:nvPr/>
        </p:nvGraphicFramePr>
        <p:xfrm>
          <a:off x="2740152" y="1783598"/>
          <a:ext cx="1417406" cy="36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100" imgH="406400" progId="Equation.3">
                  <p:embed/>
                </p:oleObj>
              </mc:Choice>
              <mc:Fallback>
                <p:oleObj name="Equation" r:id="rId2" imgW="1562100" imgH="406400" progId="Equation.3">
                  <p:embed/>
                  <p:pic>
                    <p:nvPicPr>
                      <p:cNvPr id="3205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152" y="1783598"/>
                        <a:ext cx="1417406" cy="368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23094" y="3680253"/>
            <a:ext cx="2648994" cy="2415559"/>
            <a:chOff x="841" y="2547"/>
            <a:chExt cx="1839" cy="167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20518" name="Line 6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19" name="Line 7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0" name="Line 8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1" name="Line 9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2" name="Line 10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3" name="Line 11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4" name="Line 12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5" name="Line 13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6" name="Line 14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7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8" name="Line 16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9" name="Line 17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30" name="Line 18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31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20532" name="Line 20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3" name="Line 21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4" name="Line 22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5" name="Line 23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6" name="Line 24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7" name="Line 25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8" name="Line 26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9" name="Line 27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0" name="Line 28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1" name="Line 29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2" name="Line 30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3" name="Line 31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4" name="Line 32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5" name="Line 33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6" name="Line 34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7" name="Line 35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8" name="Line 36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9" name="Line 37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0" name="Line 38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1" name="Line 39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2" name="Line 40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3" name="Line 41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4" name="Line 42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5" name="Line 43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6" name="Text Box 44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20557" name="Text Box 45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67" name="Picture 46" descr="einste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7361" y="4480560"/>
            <a:ext cx="1152363" cy="1500008"/>
          </a:xfrm>
          <a:prstGeom prst="rect">
            <a:avLst/>
          </a:prstGeom>
          <a:noFill/>
        </p:spPr>
      </p:pic>
      <p:grpSp>
        <p:nvGrpSpPr>
          <p:cNvPr id="54" name="Group 62"/>
          <p:cNvGrpSpPr/>
          <p:nvPr/>
        </p:nvGrpSpPr>
        <p:grpSpPr>
          <a:xfrm>
            <a:off x="3124201" y="4738019"/>
            <a:ext cx="241300" cy="685006"/>
            <a:chOff x="7416800" y="3556794"/>
            <a:chExt cx="241300" cy="685006"/>
          </a:xfrm>
        </p:grpSpPr>
        <p:cxnSp>
          <p:nvCxnSpPr>
            <p:cNvPr id="55" name="Straight Arrow Connector 54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51D7B0C-F1A8-62AA-82CC-48F7A836C68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Particle and Observer Lorentz transformation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312289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0515" name="Object 3"/>
          <p:cNvGraphicFramePr>
            <a:graphicFrameLocks noChangeAspect="1"/>
          </p:cNvGraphicFramePr>
          <p:nvPr/>
        </p:nvGraphicFramePr>
        <p:xfrm>
          <a:off x="2740152" y="1783598"/>
          <a:ext cx="1417406" cy="36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100" imgH="406400" progId="Equation.3">
                  <p:embed/>
                </p:oleObj>
              </mc:Choice>
              <mc:Fallback>
                <p:oleObj name="Equation" r:id="rId2" imgW="1562100" imgH="406400" progId="Equation.3">
                  <p:embed/>
                  <p:pic>
                    <p:nvPicPr>
                      <p:cNvPr id="3205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152" y="1783598"/>
                        <a:ext cx="1417406" cy="368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23094" y="3680253"/>
            <a:ext cx="2648994" cy="2415559"/>
            <a:chOff x="841" y="2547"/>
            <a:chExt cx="1839" cy="167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20518" name="Line 6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19" name="Line 7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0" name="Line 8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1" name="Line 9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2" name="Line 10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3" name="Line 11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4" name="Line 12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5" name="Line 13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6" name="Line 14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7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8" name="Line 16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9" name="Line 17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30" name="Line 18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31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20532" name="Line 20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3" name="Line 21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4" name="Line 22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5" name="Line 23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6" name="Line 24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7" name="Line 25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8" name="Line 26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9" name="Line 27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0" name="Line 28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1" name="Line 29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2" name="Line 30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3" name="Line 31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4" name="Line 32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5" name="Line 33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6" name="Line 34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7" name="Line 35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8" name="Line 36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9" name="Line 37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0" name="Line 38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1" name="Line 39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2" name="Line 40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3" name="Line 41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4" name="Line 42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5" name="Line 43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6" name="Text Box 44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20557" name="Text Box 45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4" name="Line 51"/>
          <p:cNvSpPr>
            <a:spLocks noChangeShapeType="1"/>
          </p:cNvSpPr>
          <p:nvPr/>
        </p:nvSpPr>
        <p:spPr bwMode="auto">
          <a:xfrm flipH="1">
            <a:off x="3406578" y="3060701"/>
            <a:ext cx="1063822" cy="20436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55" name="Text Box 52"/>
          <p:cNvSpPr txBox="1">
            <a:spLocks noChangeArrowheads="1"/>
          </p:cNvSpPr>
          <p:nvPr/>
        </p:nvSpPr>
        <p:spPr bwMode="auto">
          <a:xfrm>
            <a:off x="3951753" y="2769080"/>
            <a:ext cx="1568510" cy="2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moving particle</a:t>
            </a:r>
          </a:p>
        </p:txBody>
      </p:sp>
      <p:sp>
        <p:nvSpPr>
          <p:cNvPr id="61" name="Line 53"/>
          <p:cNvSpPr>
            <a:spLocks noChangeShapeType="1"/>
          </p:cNvSpPr>
          <p:nvPr/>
        </p:nvSpPr>
        <p:spPr bwMode="auto">
          <a:xfrm>
            <a:off x="2184400" y="3149600"/>
            <a:ext cx="484810" cy="8512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sp>
        <p:nvSpPr>
          <p:cNvPr id="64" name="Text Box 54"/>
          <p:cNvSpPr txBox="1">
            <a:spLocks noChangeArrowheads="1"/>
          </p:cNvSpPr>
          <p:nvPr/>
        </p:nvSpPr>
        <p:spPr bwMode="auto">
          <a:xfrm>
            <a:off x="1562100" y="2710198"/>
            <a:ext cx="2041525" cy="4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hypothetical background vector field</a:t>
            </a:r>
          </a:p>
        </p:txBody>
      </p:sp>
      <p:sp>
        <p:nvSpPr>
          <p:cNvPr id="66" name="Text Box 56"/>
          <p:cNvSpPr txBox="1">
            <a:spLocks noChangeArrowheads="1"/>
          </p:cNvSpPr>
          <p:nvPr/>
        </p:nvSpPr>
        <p:spPr bwMode="auto">
          <a:xfrm>
            <a:off x="5209041" y="3269981"/>
            <a:ext cx="897402" cy="40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Einstein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(observer)</a:t>
            </a:r>
          </a:p>
        </p:txBody>
      </p:sp>
      <p:pic>
        <p:nvPicPr>
          <p:cNvPr id="67" name="Picture 46" descr="einste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7361" y="4480560"/>
            <a:ext cx="1152363" cy="1500008"/>
          </a:xfrm>
          <a:prstGeom prst="rect">
            <a:avLst/>
          </a:prstGeom>
          <a:noFill/>
        </p:spPr>
      </p:pic>
      <p:sp>
        <p:nvSpPr>
          <p:cNvPr id="65" name="Line 55"/>
          <p:cNvSpPr>
            <a:spLocks noChangeShapeType="1"/>
          </p:cNvSpPr>
          <p:nvPr/>
        </p:nvSpPr>
        <p:spPr bwMode="auto">
          <a:xfrm>
            <a:off x="5650471" y="3713362"/>
            <a:ext cx="53296" cy="10393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27" tIns="41464" rIns="82927" bIns="41464"/>
          <a:lstStyle/>
          <a:p>
            <a:endParaRPr lang="en-US" dirty="0"/>
          </a:p>
        </p:txBody>
      </p:sp>
      <p:grpSp>
        <p:nvGrpSpPr>
          <p:cNvPr id="60" name="Group 62"/>
          <p:cNvGrpSpPr/>
          <p:nvPr/>
        </p:nvGrpSpPr>
        <p:grpSpPr>
          <a:xfrm>
            <a:off x="3124201" y="4738019"/>
            <a:ext cx="241300" cy="685006"/>
            <a:chOff x="7416800" y="3556794"/>
            <a:chExt cx="241300" cy="685006"/>
          </a:xfrm>
        </p:grpSpPr>
        <p:cxnSp>
          <p:nvCxnSpPr>
            <p:cNvPr id="68" name="Straight Arrow Connector 67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FBE68D1-8D4E-81E5-96BA-C1A6FACC847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Particle and Observer Lorentz transformation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2846259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1780642" y="1258228"/>
            <a:ext cx="42772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>
                <a:solidFill>
                  <a:srgbClr val="FF0000"/>
                </a:solidFill>
              </a:rPr>
              <a:t>particle</a:t>
            </a:r>
            <a:r>
              <a:rPr lang="en-GB" sz="1600" dirty="0">
                <a:solidFill>
                  <a:srgbClr val="000000"/>
                </a:solidFill>
              </a:rPr>
              <a:t> Lorentz transformation:</a:t>
            </a:r>
          </a:p>
        </p:txBody>
      </p:sp>
      <p:graphicFrame>
        <p:nvGraphicFramePr>
          <p:cNvPr id="320515" name="Object 3"/>
          <p:cNvGraphicFramePr>
            <a:graphicFrameLocks noChangeAspect="1"/>
          </p:cNvGraphicFramePr>
          <p:nvPr/>
        </p:nvGraphicFramePr>
        <p:xfrm>
          <a:off x="2740152" y="1783598"/>
          <a:ext cx="1417406" cy="36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100" imgH="406400" progId="Equation.3">
                  <p:embed/>
                </p:oleObj>
              </mc:Choice>
              <mc:Fallback>
                <p:oleObj name="Equation" r:id="rId2" imgW="1562100" imgH="406400" progId="Equation.3">
                  <p:embed/>
                  <p:pic>
                    <p:nvPicPr>
                      <p:cNvPr id="3205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152" y="1783598"/>
                        <a:ext cx="1417406" cy="368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23094" y="3680253"/>
            <a:ext cx="2648994" cy="2415559"/>
            <a:chOff x="841" y="2547"/>
            <a:chExt cx="1839" cy="167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20518" name="Line 6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19" name="Line 7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0" name="Line 8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1" name="Line 9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2" name="Line 10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3" name="Line 11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4" name="Line 12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5" name="Line 13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6" name="Line 14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7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8" name="Line 16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29" name="Line 17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30" name="Line 18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0531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20532" name="Line 20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3" name="Line 21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4" name="Line 22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5" name="Line 23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6" name="Line 24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7" name="Line 25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8" name="Line 26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39" name="Line 27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0" name="Line 28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1" name="Line 29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2" name="Line 30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3" name="Line 31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4" name="Line 32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5" name="Line 33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6" name="Line 34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7" name="Line 35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8" name="Line 36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49" name="Line 37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0" name="Line 38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1" name="Line 39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2" name="Line 40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3" name="Line 41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4" name="Line 42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5" name="Line 43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0556" name="Text Box 44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20557" name="Text Box 45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graphicFrame>
        <p:nvGraphicFramePr>
          <p:cNvPr id="320562" name="Object 50"/>
          <p:cNvGraphicFramePr>
            <a:graphicFrameLocks noChangeAspect="1"/>
          </p:cNvGraphicFramePr>
          <p:nvPr/>
        </p:nvGraphicFramePr>
        <p:xfrm>
          <a:off x="4177725" y="1802315"/>
          <a:ext cx="345709" cy="276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1000" imgH="304800" progId="Equation.3">
                  <p:embed/>
                </p:oleObj>
              </mc:Choice>
              <mc:Fallback>
                <p:oleObj name="Equation" r:id="rId4" imgW="381000" imgH="304800" progId="Equation.3">
                  <p:embed/>
                  <p:pic>
                    <p:nvPicPr>
                      <p:cNvPr id="320562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7725" y="1802315"/>
                        <a:ext cx="345709" cy="2763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63" name="Object 51"/>
          <p:cNvGraphicFramePr>
            <a:graphicFrameLocks noChangeAspect="1"/>
          </p:cNvGraphicFramePr>
          <p:nvPr/>
        </p:nvGraphicFramePr>
        <p:xfrm>
          <a:off x="2558655" y="1862774"/>
          <a:ext cx="172854" cy="195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0500" imgH="215900" progId="Equation.3">
                  <p:embed/>
                </p:oleObj>
              </mc:Choice>
              <mc:Fallback>
                <p:oleObj name="Equation" r:id="rId6" imgW="190500" imgH="215900" progId="Equation.3">
                  <p:embed/>
                  <p:pic>
                    <p:nvPicPr>
                      <p:cNvPr id="320563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8655" y="1862774"/>
                        <a:ext cx="172854" cy="1957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0558" name="Picture 46" descr="einstei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47361" y="4480560"/>
            <a:ext cx="1152363" cy="1500008"/>
          </a:xfrm>
          <a:prstGeom prst="rect">
            <a:avLst/>
          </a:prstGeom>
          <a:noFill/>
        </p:spPr>
      </p:pic>
      <p:grpSp>
        <p:nvGrpSpPr>
          <p:cNvPr id="4" name="Group 62"/>
          <p:cNvGrpSpPr/>
          <p:nvPr/>
        </p:nvGrpSpPr>
        <p:grpSpPr>
          <a:xfrm>
            <a:off x="3124201" y="4738019"/>
            <a:ext cx="241300" cy="685006"/>
            <a:chOff x="7416800" y="3556794"/>
            <a:chExt cx="241300" cy="685006"/>
          </a:xfrm>
        </p:grpSpPr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449B97-7AC8-B2BE-16EB-BA50C3C622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Particle and Observer Lorentz transformation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236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0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0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555CE-AE26-1799-993B-94F1D00A9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CF83A8-3BB5-88BD-7643-267C8920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89D64A8-8A77-7559-9E35-9D98AA4D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503AA-5874-2D4C-60B5-9BF88C7B3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39075C-31E1-7BB2-7AE2-3193D5C8AB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 Michelson-Morley experiment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C75720-C7F0-5FA9-BF20-12131FA416F1}"/>
              </a:ext>
            </a:extLst>
          </p:cNvPr>
          <p:cNvSpPr/>
          <p:nvPr/>
        </p:nvSpPr>
        <p:spPr>
          <a:xfrm>
            <a:off x="0" y="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  <a:hlinkClick r:id="rId2"/>
              </a:rPr>
              <a:t>Nagel et al, Nature Comm., 6(2015)8174</a:t>
            </a:r>
            <a:endParaRPr lang="en-US" sz="1200" dirty="0">
              <a:solidFill>
                <a:srgbClr val="000090"/>
              </a:solidFill>
              <a:effectLst/>
            </a:endParaRP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6BA0C0C-10A2-23BA-1252-A1703B226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02" y="1035051"/>
            <a:ext cx="6362700" cy="5321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50A17D-68A1-49C5-3EA4-9A8D09FE84A0}"/>
              </a:ext>
            </a:extLst>
          </p:cNvPr>
          <p:cNvGrpSpPr/>
          <p:nvPr/>
        </p:nvGrpSpPr>
        <p:grpSpPr>
          <a:xfrm>
            <a:off x="5499652" y="870543"/>
            <a:ext cx="6221839" cy="1410916"/>
            <a:chOff x="5088834" y="870543"/>
            <a:chExt cx="6221839" cy="14109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8AE52E-75E8-8D8C-6259-6CE59714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7294" y="870543"/>
              <a:ext cx="2423379" cy="1410916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AC35091-E911-B816-D22F-80D10FD692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8834" y="1241425"/>
              <a:ext cx="3767430" cy="3345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" name="Text Box 13">
            <a:extLst>
              <a:ext uri="{FF2B5EF4-FFF2-40B4-BE49-F238E27FC236}">
                <a16:creationId xmlns:a16="http://schemas.microsoft.com/office/drawing/2014/main" id="{AC8A1828-1536-BC26-2CEA-B57947845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4" y="1143000"/>
            <a:ext cx="3639512" cy="68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 has been improved over 100 years. </a:t>
            </a:r>
          </a:p>
        </p:txBody>
      </p:sp>
    </p:spTree>
    <p:extLst>
      <p:ext uri="{BB962C8B-B14F-4D97-AF65-F5344CB8AC3E}">
        <p14:creationId xmlns:p14="http://schemas.microsoft.com/office/powerpoint/2010/main" val="1454336068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323" name="Object 3"/>
          <p:cNvGraphicFramePr>
            <a:graphicFrameLocks noChangeAspect="1"/>
          </p:cNvGraphicFramePr>
          <p:nvPr/>
        </p:nvGraphicFramePr>
        <p:xfrm>
          <a:off x="1990725" y="1793876"/>
          <a:ext cx="37338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14800" imgH="889000" progId="Equation.3">
                  <p:embed/>
                </p:oleObj>
              </mc:Choice>
              <mc:Fallback>
                <p:oleObj name="Equation" r:id="rId3" imgW="4114800" imgH="889000" progId="Equation.3">
                  <p:embed/>
                  <p:pic>
                    <p:nvPicPr>
                      <p:cNvPr id="3123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725" y="1793876"/>
                        <a:ext cx="3733800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23094" y="3680253"/>
            <a:ext cx="2648994" cy="2415559"/>
            <a:chOff x="841" y="2547"/>
            <a:chExt cx="1839" cy="167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12328" name="Line 8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29" name="Line 9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0" name="Line 10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1" name="Line 11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2" name="Line 12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3" name="Line 13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4" name="Line 14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5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0" name="Line 20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1" name="Line 21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2342" name="Line 22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3" name="Line 23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4" name="Line 24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5" name="Line 25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6" name="Line 26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7" name="Line 27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8" name="Line 28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9" name="Line 29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0" name="Line 30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1" name="Line 31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2" name="Line 32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3" name="Line 33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4" name="Line 34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5" name="Line 35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6" name="Line 36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7" name="Line 37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8" name="Line 38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9" name="Line 39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0" name="Line 40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1" name="Line 41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2" name="Line 42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3" name="Line 43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4" name="Line 44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5" name="Line 45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6" name="Text Box 46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12367" name="Text Box 47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312376" name="Text Box 56"/>
          <p:cNvSpPr txBox="1">
            <a:spLocks noChangeArrowheads="1"/>
          </p:cNvSpPr>
          <p:nvPr/>
        </p:nvSpPr>
        <p:spPr bwMode="auto">
          <a:xfrm>
            <a:off x="2059585" y="2827365"/>
            <a:ext cx="3109315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Lorentz violation is observable when a particle is moving in the fixed coordinate space</a:t>
            </a:r>
          </a:p>
        </p:txBody>
      </p:sp>
      <p:sp>
        <p:nvSpPr>
          <p:cNvPr id="312377" name="Rectangle 57"/>
          <p:cNvSpPr>
            <a:spLocks noChangeArrowheads="1"/>
          </p:cNvSpPr>
          <p:nvPr/>
        </p:nvSpPr>
        <p:spPr bwMode="auto">
          <a:xfrm>
            <a:off x="4336750" y="4140200"/>
            <a:ext cx="1750986" cy="33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27" tIns="41464" rIns="82927" bIns="41464">
            <a:spAutoFit/>
          </a:bodyPr>
          <a:lstStyle/>
          <a:p>
            <a:pPr defTabSz="829280"/>
            <a:r>
              <a:rPr lang="en-GB" sz="1600" dirty="0">
                <a:solidFill>
                  <a:srgbClr val="FF0000"/>
                </a:solidFill>
              </a:rPr>
              <a:t>Lorentz violation!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4" name="Group 57"/>
          <p:cNvGrpSpPr/>
          <p:nvPr/>
        </p:nvGrpSpPr>
        <p:grpSpPr>
          <a:xfrm rot="5400000">
            <a:off x="2948257" y="4598194"/>
            <a:ext cx="241300" cy="685006"/>
            <a:chOff x="7416800" y="3556794"/>
            <a:chExt cx="241300" cy="685006"/>
          </a:xfrm>
        </p:grpSpPr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1780642" y="1258228"/>
            <a:ext cx="42772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>
                <a:solidFill>
                  <a:srgbClr val="FF0000"/>
                </a:solidFill>
              </a:rPr>
              <a:t>particle</a:t>
            </a:r>
            <a:r>
              <a:rPr lang="en-GB" sz="1600" dirty="0">
                <a:solidFill>
                  <a:srgbClr val="000000"/>
                </a:solidFill>
              </a:rPr>
              <a:t> Lorentz transformation:</a:t>
            </a:r>
          </a:p>
        </p:txBody>
      </p:sp>
      <p:pic>
        <p:nvPicPr>
          <p:cNvPr id="62" name="Picture 46" descr="einste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7361" y="4480560"/>
            <a:ext cx="1152363" cy="1500008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BCDEFD2-0F93-F9C8-345D-514B3E17F2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Particle and Observer Lorentz transformation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256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7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323" name="Object 3"/>
          <p:cNvGraphicFramePr>
            <a:graphicFrameLocks noChangeAspect="1"/>
          </p:cNvGraphicFramePr>
          <p:nvPr/>
        </p:nvGraphicFramePr>
        <p:xfrm>
          <a:off x="1990725" y="1793876"/>
          <a:ext cx="37338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14800" imgH="889000" progId="Equation.3">
                  <p:embed/>
                </p:oleObj>
              </mc:Choice>
              <mc:Fallback>
                <p:oleObj name="Equation" r:id="rId2" imgW="4114800" imgH="889000" progId="Equation.3">
                  <p:embed/>
                  <p:pic>
                    <p:nvPicPr>
                      <p:cNvPr id="3123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725" y="1793876"/>
                        <a:ext cx="3733800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23094" y="3680253"/>
            <a:ext cx="2648994" cy="2415559"/>
            <a:chOff x="841" y="2547"/>
            <a:chExt cx="1839" cy="167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12328" name="Line 8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29" name="Line 9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0" name="Line 10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1" name="Line 11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2" name="Line 12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3" name="Line 13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4" name="Line 14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5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0" name="Line 20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1" name="Line 21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2342" name="Line 22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3" name="Line 23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4" name="Line 24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5" name="Line 25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6" name="Line 26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7" name="Line 27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8" name="Line 28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9" name="Line 29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0" name="Line 30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1" name="Line 31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2" name="Line 32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3" name="Line 33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4" name="Line 34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5" name="Line 35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6" name="Line 36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7" name="Line 37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8" name="Line 38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9" name="Line 39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0" name="Line 40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1" name="Line 41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2" name="Line 42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3" name="Line 43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4" name="Line 44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5" name="Line 45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6" name="Text Box 46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12367" name="Text Box 47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312376" name="Text Box 56"/>
          <p:cNvSpPr txBox="1">
            <a:spLocks noChangeArrowheads="1"/>
          </p:cNvSpPr>
          <p:nvPr/>
        </p:nvSpPr>
        <p:spPr bwMode="auto">
          <a:xfrm>
            <a:off x="2059585" y="2827365"/>
            <a:ext cx="3109315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Lorentz violation is observable when a particle is moving in the fixed coordinate space</a:t>
            </a:r>
          </a:p>
        </p:txBody>
      </p: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1780642" y="1258228"/>
            <a:ext cx="42772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>
                <a:solidFill>
                  <a:srgbClr val="FF0000"/>
                </a:solidFill>
              </a:rPr>
              <a:t>particle</a:t>
            </a:r>
            <a:r>
              <a:rPr lang="en-GB" sz="1600" dirty="0">
                <a:solidFill>
                  <a:srgbClr val="000000"/>
                </a:solidFill>
              </a:rPr>
              <a:t> Lorentz transformation:</a:t>
            </a:r>
          </a:p>
        </p:txBody>
      </p:sp>
      <p:pic>
        <p:nvPicPr>
          <p:cNvPr id="65" name="Picture 50" descr="einste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7361" y="4480560"/>
            <a:ext cx="1152363" cy="1500008"/>
          </a:xfrm>
          <a:prstGeom prst="rect">
            <a:avLst/>
          </a:prstGeom>
          <a:noFill/>
        </p:spPr>
      </p:pic>
      <p:graphicFrame>
        <p:nvGraphicFramePr>
          <p:cNvPr id="66" name="Object 54"/>
          <p:cNvGraphicFramePr>
            <a:graphicFrameLocks noChangeAspect="1"/>
          </p:cNvGraphicFramePr>
          <p:nvPr/>
        </p:nvGraphicFramePr>
        <p:xfrm>
          <a:off x="7910564" y="1821698"/>
          <a:ext cx="1417406" cy="36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62100" imgH="406400" progId="Equation.3">
                  <p:embed/>
                </p:oleObj>
              </mc:Choice>
              <mc:Fallback>
                <p:oleObj name="Equation" r:id="rId5" imgW="1562100" imgH="406400" progId="Equation.3">
                  <p:embed/>
                  <p:pic>
                    <p:nvPicPr>
                      <p:cNvPr id="66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0564" y="1821698"/>
                        <a:ext cx="1417406" cy="368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Text Box 3"/>
          <p:cNvSpPr txBox="1">
            <a:spLocks noChangeArrowheads="1"/>
          </p:cNvSpPr>
          <p:nvPr/>
        </p:nvSpPr>
        <p:spPr bwMode="auto">
          <a:xfrm>
            <a:off x="6416142" y="1258228"/>
            <a:ext cx="41248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>
                <a:solidFill>
                  <a:srgbClr val="FF0000"/>
                </a:solidFill>
              </a:rPr>
              <a:t>observer</a:t>
            </a:r>
            <a:r>
              <a:rPr lang="en-GB" sz="1600" dirty="0">
                <a:solidFill>
                  <a:srgbClr val="000000"/>
                </a:solidFill>
              </a:rPr>
              <a:t> Lorentz transformation:</a:t>
            </a:r>
          </a:p>
        </p:txBody>
      </p:sp>
      <p:grpSp>
        <p:nvGrpSpPr>
          <p:cNvPr id="161" name="Group 158"/>
          <p:cNvGrpSpPr/>
          <p:nvPr/>
        </p:nvGrpSpPr>
        <p:grpSpPr>
          <a:xfrm>
            <a:off x="7420594" y="3860800"/>
            <a:ext cx="2648994" cy="2425700"/>
            <a:chOff x="5566394" y="2082800"/>
            <a:chExt cx="2648994" cy="2425700"/>
          </a:xfrm>
        </p:grpSpPr>
        <p:grpSp>
          <p:nvGrpSpPr>
            <p:cNvPr id="162" name="Group 5"/>
            <p:cNvGrpSpPr>
              <a:grpSpLocks/>
            </p:cNvGrpSpPr>
            <p:nvPr/>
          </p:nvGrpSpPr>
          <p:grpSpPr bwMode="auto">
            <a:xfrm>
              <a:off x="5566394" y="2083062"/>
              <a:ext cx="2648994" cy="2426830"/>
              <a:chOff x="133" y="600"/>
              <a:chExt cx="2611" cy="2590"/>
            </a:xfrm>
          </p:grpSpPr>
          <p:sp>
            <p:nvSpPr>
              <p:cNvPr id="192" name="Line 6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3" name="Line 7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4" name="Line 8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5" name="Line 9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6" name="Line 10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7" name="Line 11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8" name="Line 12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9" name="Line 13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0" name="Line 14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1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2" name="Line 16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3" name="Line 17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4" name="Line 18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5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63" name="Line 20"/>
            <p:cNvSpPr>
              <a:spLocks noChangeShapeType="1"/>
            </p:cNvSpPr>
            <p:nvPr/>
          </p:nvSpPr>
          <p:spPr bwMode="auto">
            <a:xfrm flipV="1">
              <a:off x="7695384" y="3644582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4" name="Line 21"/>
            <p:cNvSpPr>
              <a:spLocks noChangeShapeType="1"/>
            </p:cNvSpPr>
            <p:nvPr/>
          </p:nvSpPr>
          <p:spPr bwMode="auto">
            <a:xfrm flipV="1">
              <a:off x="7231558" y="3641703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5" name="Line 22"/>
            <p:cNvSpPr>
              <a:spLocks noChangeShapeType="1"/>
            </p:cNvSpPr>
            <p:nvPr/>
          </p:nvSpPr>
          <p:spPr bwMode="auto">
            <a:xfrm flipV="1">
              <a:off x="6335596" y="3657538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6" name="Line 23"/>
            <p:cNvSpPr>
              <a:spLocks noChangeShapeType="1"/>
            </p:cNvSpPr>
            <p:nvPr/>
          </p:nvSpPr>
          <p:spPr bwMode="auto">
            <a:xfrm flipV="1">
              <a:off x="5870330" y="3653219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7" name="Line 24"/>
            <p:cNvSpPr>
              <a:spLocks noChangeShapeType="1"/>
            </p:cNvSpPr>
            <p:nvPr/>
          </p:nvSpPr>
          <p:spPr bwMode="auto">
            <a:xfrm flipV="1">
              <a:off x="7682420" y="4096599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8" name="Line 25"/>
            <p:cNvSpPr>
              <a:spLocks noChangeShapeType="1"/>
            </p:cNvSpPr>
            <p:nvPr/>
          </p:nvSpPr>
          <p:spPr bwMode="auto">
            <a:xfrm flipV="1">
              <a:off x="7218594" y="409228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9" name="Line 26"/>
            <p:cNvSpPr>
              <a:spLocks noChangeShapeType="1"/>
            </p:cNvSpPr>
            <p:nvPr/>
          </p:nvSpPr>
          <p:spPr bwMode="auto">
            <a:xfrm flipV="1">
              <a:off x="6322632" y="4108115"/>
              <a:ext cx="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" name="Line 27"/>
            <p:cNvSpPr>
              <a:spLocks noChangeShapeType="1"/>
            </p:cNvSpPr>
            <p:nvPr/>
          </p:nvSpPr>
          <p:spPr bwMode="auto">
            <a:xfrm flipV="1">
              <a:off x="5857366" y="410667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1" name="Line 28"/>
            <p:cNvSpPr>
              <a:spLocks noChangeShapeType="1"/>
            </p:cNvSpPr>
            <p:nvPr/>
          </p:nvSpPr>
          <p:spPr bwMode="auto">
            <a:xfrm flipV="1">
              <a:off x="7695384" y="269880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2" name="Line 29"/>
            <p:cNvSpPr>
              <a:spLocks noChangeShapeType="1"/>
            </p:cNvSpPr>
            <p:nvPr/>
          </p:nvSpPr>
          <p:spPr bwMode="auto">
            <a:xfrm flipV="1">
              <a:off x="7231558" y="2697360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3" name="Line 30"/>
            <p:cNvSpPr>
              <a:spLocks noChangeShapeType="1"/>
            </p:cNvSpPr>
            <p:nvPr/>
          </p:nvSpPr>
          <p:spPr bwMode="auto">
            <a:xfrm flipV="1">
              <a:off x="6335596" y="2711756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4" name="Line 31"/>
            <p:cNvSpPr>
              <a:spLocks noChangeShapeType="1"/>
            </p:cNvSpPr>
            <p:nvPr/>
          </p:nvSpPr>
          <p:spPr bwMode="auto">
            <a:xfrm flipV="1">
              <a:off x="5870330" y="270887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5" name="Line 32"/>
            <p:cNvSpPr>
              <a:spLocks noChangeShapeType="1"/>
            </p:cNvSpPr>
            <p:nvPr/>
          </p:nvSpPr>
          <p:spPr bwMode="auto">
            <a:xfrm flipV="1">
              <a:off x="7689622" y="317529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6" name="Line 33"/>
            <p:cNvSpPr>
              <a:spLocks noChangeShapeType="1"/>
            </p:cNvSpPr>
            <p:nvPr/>
          </p:nvSpPr>
          <p:spPr bwMode="auto">
            <a:xfrm flipV="1">
              <a:off x="7225796" y="3172411"/>
              <a:ext cx="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7" name="Line 34"/>
            <p:cNvSpPr>
              <a:spLocks noChangeShapeType="1"/>
            </p:cNvSpPr>
            <p:nvPr/>
          </p:nvSpPr>
          <p:spPr bwMode="auto">
            <a:xfrm flipV="1">
              <a:off x="6328394" y="318824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8" name="Line 35"/>
            <p:cNvSpPr>
              <a:spLocks noChangeShapeType="1"/>
            </p:cNvSpPr>
            <p:nvPr/>
          </p:nvSpPr>
          <p:spPr bwMode="auto">
            <a:xfrm flipV="1">
              <a:off x="5864568" y="318392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9" name="Line 36"/>
            <p:cNvSpPr>
              <a:spLocks noChangeShapeType="1"/>
            </p:cNvSpPr>
            <p:nvPr/>
          </p:nvSpPr>
          <p:spPr bwMode="auto">
            <a:xfrm flipV="1">
              <a:off x="7695384" y="226693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0" name="Line 37"/>
            <p:cNvSpPr>
              <a:spLocks noChangeShapeType="1"/>
            </p:cNvSpPr>
            <p:nvPr/>
          </p:nvSpPr>
          <p:spPr bwMode="auto">
            <a:xfrm flipV="1">
              <a:off x="7231558" y="226261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1" name="Line 38"/>
            <p:cNvSpPr>
              <a:spLocks noChangeShapeType="1"/>
            </p:cNvSpPr>
            <p:nvPr/>
          </p:nvSpPr>
          <p:spPr bwMode="auto">
            <a:xfrm flipV="1">
              <a:off x="6335596" y="2278452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2" name="Line 39"/>
            <p:cNvSpPr>
              <a:spLocks noChangeShapeType="1"/>
            </p:cNvSpPr>
            <p:nvPr/>
          </p:nvSpPr>
          <p:spPr bwMode="auto">
            <a:xfrm flipV="1">
              <a:off x="5870330" y="2274134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3" name="Line 40"/>
            <p:cNvSpPr>
              <a:spLocks noChangeShapeType="1"/>
            </p:cNvSpPr>
            <p:nvPr/>
          </p:nvSpPr>
          <p:spPr bwMode="auto">
            <a:xfrm flipV="1">
              <a:off x="6786458" y="2269815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" name="Line 41"/>
            <p:cNvSpPr>
              <a:spLocks noChangeShapeType="1"/>
            </p:cNvSpPr>
            <p:nvPr/>
          </p:nvSpPr>
          <p:spPr bwMode="auto">
            <a:xfrm flipV="1">
              <a:off x="6793660" y="4082204"/>
              <a:ext cx="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5" name="Line 42"/>
            <p:cNvSpPr>
              <a:spLocks noChangeShapeType="1"/>
            </p:cNvSpPr>
            <p:nvPr/>
          </p:nvSpPr>
          <p:spPr bwMode="auto">
            <a:xfrm flipV="1">
              <a:off x="6786458" y="2690163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6" name="Line 43"/>
            <p:cNvSpPr>
              <a:spLocks noChangeShapeType="1"/>
            </p:cNvSpPr>
            <p:nvPr/>
          </p:nvSpPr>
          <p:spPr bwMode="auto">
            <a:xfrm flipV="1">
              <a:off x="6779256" y="3647461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7" name="Text Box 44"/>
            <p:cNvSpPr txBox="1">
              <a:spLocks noChangeArrowheads="1"/>
            </p:cNvSpPr>
            <p:nvPr/>
          </p:nvSpPr>
          <p:spPr bwMode="auto">
            <a:xfrm>
              <a:off x="6383131" y="2092751"/>
              <a:ext cx="207425" cy="26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188" name="Text Box 45"/>
            <p:cNvSpPr txBox="1">
              <a:spLocks noChangeArrowheads="1"/>
            </p:cNvSpPr>
            <p:nvPr/>
          </p:nvSpPr>
          <p:spPr bwMode="auto">
            <a:xfrm>
              <a:off x="7951785" y="3496308"/>
              <a:ext cx="207425" cy="26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  <p:grpSp>
          <p:nvGrpSpPr>
            <p:cNvPr id="189" name="Group 55"/>
            <p:cNvGrpSpPr/>
            <p:nvPr/>
          </p:nvGrpSpPr>
          <p:grpSpPr>
            <a:xfrm>
              <a:off x="6667500" y="3251995"/>
              <a:ext cx="241300" cy="685006"/>
              <a:chOff x="7416800" y="3556794"/>
              <a:chExt cx="241300" cy="685006"/>
            </a:xfrm>
          </p:grpSpPr>
          <p:cxnSp>
            <p:nvCxnSpPr>
              <p:cNvPr id="190" name="Straight Arrow Connector 189"/>
              <p:cNvCxnSpPr/>
              <p:nvPr/>
            </p:nvCxnSpPr>
            <p:spPr>
              <a:xfrm rot="5400000" flipH="1" flipV="1">
                <a:off x="7239000" y="3848100"/>
                <a:ext cx="584200" cy="1588"/>
              </a:xfrm>
              <a:prstGeom prst="straightConnector1">
                <a:avLst/>
              </a:prstGeom>
              <a:ln w="5715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/>
              <p:cNvSpPr/>
              <p:nvPr/>
            </p:nvSpPr>
            <p:spPr>
              <a:xfrm>
                <a:off x="7416800" y="4000500"/>
                <a:ext cx="241300" cy="241300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3" name="Group 57"/>
          <p:cNvGrpSpPr/>
          <p:nvPr/>
        </p:nvGrpSpPr>
        <p:grpSpPr>
          <a:xfrm rot="5400000">
            <a:off x="2948257" y="4598194"/>
            <a:ext cx="241300" cy="685006"/>
            <a:chOff x="7416800" y="3556794"/>
            <a:chExt cx="241300" cy="685006"/>
          </a:xfrm>
        </p:grpSpPr>
        <p:cxnSp>
          <p:nvCxnSpPr>
            <p:cNvPr id="104" name="Straight Arrow Connector 103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9F8DB3A0-728A-2E1B-50DF-54E63DDD008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Particle and Observer Lorentz transformation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8393346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323" name="Object 3"/>
          <p:cNvGraphicFramePr>
            <a:graphicFrameLocks noChangeAspect="1"/>
          </p:cNvGraphicFramePr>
          <p:nvPr/>
        </p:nvGraphicFramePr>
        <p:xfrm>
          <a:off x="1990725" y="1793876"/>
          <a:ext cx="37338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14800" imgH="889000" progId="Equation.3">
                  <p:embed/>
                </p:oleObj>
              </mc:Choice>
              <mc:Fallback>
                <p:oleObj name="Equation" r:id="rId2" imgW="4114800" imgH="889000" progId="Equation.3">
                  <p:embed/>
                  <p:pic>
                    <p:nvPicPr>
                      <p:cNvPr id="3123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725" y="1793876"/>
                        <a:ext cx="3733800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23094" y="3680253"/>
            <a:ext cx="2648994" cy="2415559"/>
            <a:chOff x="841" y="2547"/>
            <a:chExt cx="1839" cy="167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12328" name="Line 8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29" name="Line 9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0" name="Line 10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1" name="Line 11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2" name="Line 12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3" name="Line 13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4" name="Line 14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5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0" name="Line 20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1" name="Line 21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2342" name="Line 22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3" name="Line 23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4" name="Line 24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5" name="Line 25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6" name="Line 26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7" name="Line 27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8" name="Line 28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9" name="Line 29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0" name="Line 30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1" name="Line 31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2" name="Line 32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3" name="Line 33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4" name="Line 34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5" name="Line 35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6" name="Line 36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7" name="Line 37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8" name="Line 38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9" name="Line 39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0" name="Line 40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1" name="Line 41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2" name="Line 42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3" name="Line 43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4" name="Line 44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5" name="Line 45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6" name="Text Box 46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12367" name="Text Box 47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312376" name="Text Box 56"/>
          <p:cNvSpPr txBox="1">
            <a:spLocks noChangeArrowheads="1"/>
          </p:cNvSpPr>
          <p:nvPr/>
        </p:nvSpPr>
        <p:spPr bwMode="auto">
          <a:xfrm>
            <a:off x="2059585" y="2827365"/>
            <a:ext cx="3109315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Lorentz violation is observable when a particle is moving in the fixed coordinate space</a:t>
            </a:r>
          </a:p>
        </p:txBody>
      </p: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1780642" y="1258228"/>
            <a:ext cx="42772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>
                <a:solidFill>
                  <a:srgbClr val="FF0000"/>
                </a:solidFill>
              </a:rPr>
              <a:t>particle</a:t>
            </a:r>
            <a:r>
              <a:rPr lang="en-GB" sz="1600" dirty="0">
                <a:solidFill>
                  <a:srgbClr val="000000"/>
                </a:solidFill>
              </a:rPr>
              <a:t> Lorentz transformation:</a:t>
            </a:r>
          </a:p>
        </p:txBody>
      </p:sp>
      <p:graphicFrame>
        <p:nvGraphicFramePr>
          <p:cNvPr id="64" name="Object 49"/>
          <p:cNvGraphicFramePr>
            <a:graphicFrameLocks noChangeAspect="1"/>
          </p:cNvGraphicFramePr>
          <p:nvPr/>
        </p:nvGraphicFramePr>
        <p:xfrm>
          <a:off x="8130833" y="2274678"/>
          <a:ext cx="898843" cy="276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90600" imgH="304800" progId="Equation.3">
                  <p:embed/>
                </p:oleObj>
              </mc:Choice>
              <mc:Fallback>
                <p:oleObj name="Equation" r:id="rId4" imgW="990600" imgH="304800" progId="Equation.3">
                  <p:embed/>
                  <p:pic>
                    <p:nvPicPr>
                      <p:cNvPr id="64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0833" y="2274678"/>
                        <a:ext cx="898843" cy="2763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" name="Picture 50" descr="einste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7361" y="4480560"/>
            <a:ext cx="1152363" cy="1500008"/>
          </a:xfrm>
          <a:prstGeom prst="rect">
            <a:avLst/>
          </a:prstGeom>
          <a:noFill/>
        </p:spPr>
      </p:pic>
      <p:graphicFrame>
        <p:nvGraphicFramePr>
          <p:cNvPr id="66" name="Object 54"/>
          <p:cNvGraphicFramePr>
            <a:graphicFrameLocks noChangeAspect="1"/>
          </p:cNvGraphicFramePr>
          <p:nvPr/>
        </p:nvGraphicFramePr>
        <p:xfrm>
          <a:off x="7910564" y="1821698"/>
          <a:ext cx="1417406" cy="36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62100" imgH="406400" progId="Equation.3">
                  <p:embed/>
                </p:oleObj>
              </mc:Choice>
              <mc:Fallback>
                <p:oleObj name="Equation" r:id="rId7" imgW="1562100" imgH="406400" progId="Equation.3">
                  <p:embed/>
                  <p:pic>
                    <p:nvPicPr>
                      <p:cNvPr id="66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0564" y="1821698"/>
                        <a:ext cx="1417406" cy="368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58"/>
          <p:cNvGrpSpPr/>
          <p:nvPr/>
        </p:nvGrpSpPr>
        <p:grpSpPr>
          <a:xfrm>
            <a:off x="7420594" y="3860800"/>
            <a:ext cx="2648994" cy="2425700"/>
            <a:chOff x="5566394" y="2082800"/>
            <a:chExt cx="2648994" cy="24257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5566394" y="2082800"/>
              <a:ext cx="2648994" cy="2425700"/>
              <a:chOff x="133" y="600"/>
              <a:chExt cx="2611" cy="2590"/>
            </a:xfrm>
          </p:grpSpPr>
          <p:sp>
            <p:nvSpPr>
              <p:cNvPr id="145" name="Line 6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6" name="Line 7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7" name="Line 8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8" name="Line 9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9" name="Line 10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0" name="Line 11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1" name="Line 12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2" name="Line 13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3" name="Line 14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4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5" name="Line 16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6" name="Line 17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7" name="Line 18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8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19" name="Line 20"/>
            <p:cNvSpPr>
              <a:spLocks noChangeShapeType="1"/>
            </p:cNvSpPr>
            <p:nvPr/>
          </p:nvSpPr>
          <p:spPr bwMode="auto">
            <a:xfrm flipV="1">
              <a:off x="7695384" y="3644582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0" name="Line 21"/>
            <p:cNvSpPr>
              <a:spLocks noChangeShapeType="1"/>
            </p:cNvSpPr>
            <p:nvPr/>
          </p:nvSpPr>
          <p:spPr bwMode="auto">
            <a:xfrm flipV="1">
              <a:off x="7231558" y="3641703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Line 22"/>
            <p:cNvSpPr>
              <a:spLocks noChangeShapeType="1"/>
            </p:cNvSpPr>
            <p:nvPr/>
          </p:nvSpPr>
          <p:spPr bwMode="auto">
            <a:xfrm flipV="1">
              <a:off x="6335596" y="3657538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2" name="Line 23"/>
            <p:cNvSpPr>
              <a:spLocks noChangeShapeType="1"/>
            </p:cNvSpPr>
            <p:nvPr/>
          </p:nvSpPr>
          <p:spPr bwMode="auto">
            <a:xfrm flipV="1">
              <a:off x="5870330" y="3653219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" name="Line 24"/>
            <p:cNvSpPr>
              <a:spLocks noChangeShapeType="1"/>
            </p:cNvSpPr>
            <p:nvPr/>
          </p:nvSpPr>
          <p:spPr bwMode="auto">
            <a:xfrm flipV="1">
              <a:off x="7682420" y="4096599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4" name="Line 25"/>
            <p:cNvSpPr>
              <a:spLocks noChangeShapeType="1"/>
            </p:cNvSpPr>
            <p:nvPr/>
          </p:nvSpPr>
          <p:spPr bwMode="auto">
            <a:xfrm flipV="1">
              <a:off x="7218594" y="409228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5" name="Line 26"/>
            <p:cNvSpPr>
              <a:spLocks noChangeShapeType="1"/>
            </p:cNvSpPr>
            <p:nvPr/>
          </p:nvSpPr>
          <p:spPr bwMode="auto">
            <a:xfrm flipV="1">
              <a:off x="6322632" y="4108115"/>
              <a:ext cx="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Line 27"/>
            <p:cNvSpPr>
              <a:spLocks noChangeShapeType="1"/>
            </p:cNvSpPr>
            <p:nvPr/>
          </p:nvSpPr>
          <p:spPr bwMode="auto">
            <a:xfrm flipV="1">
              <a:off x="5857366" y="410667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7" name="Line 28"/>
            <p:cNvSpPr>
              <a:spLocks noChangeShapeType="1"/>
            </p:cNvSpPr>
            <p:nvPr/>
          </p:nvSpPr>
          <p:spPr bwMode="auto">
            <a:xfrm flipV="1">
              <a:off x="7695384" y="269880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8" name="Line 29"/>
            <p:cNvSpPr>
              <a:spLocks noChangeShapeType="1"/>
            </p:cNvSpPr>
            <p:nvPr/>
          </p:nvSpPr>
          <p:spPr bwMode="auto">
            <a:xfrm flipV="1">
              <a:off x="7231558" y="2697360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9" name="Line 30"/>
            <p:cNvSpPr>
              <a:spLocks noChangeShapeType="1"/>
            </p:cNvSpPr>
            <p:nvPr/>
          </p:nvSpPr>
          <p:spPr bwMode="auto">
            <a:xfrm flipV="1">
              <a:off x="6335596" y="2711756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Line 31"/>
            <p:cNvSpPr>
              <a:spLocks noChangeShapeType="1"/>
            </p:cNvSpPr>
            <p:nvPr/>
          </p:nvSpPr>
          <p:spPr bwMode="auto">
            <a:xfrm flipV="1">
              <a:off x="5870330" y="270887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1" name="Line 32"/>
            <p:cNvSpPr>
              <a:spLocks noChangeShapeType="1"/>
            </p:cNvSpPr>
            <p:nvPr/>
          </p:nvSpPr>
          <p:spPr bwMode="auto">
            <a:xfrm flipV="1">
              <a:off x="7689622" y="317529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2" name="Line 33"/>
            <p:cNvSpPr>
              <a:spLocks noChangeShapeType="1"/>
            </p:cNvSpPr>
            <p:nvPr/>
          </p:nvSpPr>
          <p:spPr bwMode="auto">
            <a:xfrm flipV="1">
              <a:off x="7225796" y="3172411"/>
              <a:ext cx="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" name="Line 34"/>
            <p:cNvSpPr>
              <a:spLocks noChangeShapeType="1"/>
            </p:cNvSpPr>
            <p:nvPr/>
          </p:nvSpPr>
          <p:spPr bwMode="auto">
            <a:xfrm flipV="1">
              <a:off x="6328394" y="318824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" name="Line 35"/>
            <p:cNvSpPr>
              <a:spLocks noChangeShapeType="1"/>
            </p:cNvSpPr>
            <p:nvPr/>
          </p:nvSpPr>
          <p:spPr bwMode="auto">
            <a:xfrm flipV="1">
              <a:off x="5864568" y="318392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5" name="Line 36"/>
            <p:cNvSpPr>
              <a:spLocks noChangeShapeType="1"/>
            </p:cNvSpPr>
            <p:nvPr/>
          </p:nvSpPr>
          <p:spPr bwMode="auto">
            <a:xfrm flipV="1">
              <a:off x="7695384" y="226693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Line 37"/>
            <p:cNvSpPr>
              <a:spLocks noChangeShapeType="1"/>
            </p:cNvSpPr>
            <p:nvPr/>
          </p:nvSpPr>
          <p:spPr bwMode="auto">
            <a:xfrm flipV="1">
              <a:off x="7231558" y="226261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7" name="Line 38"/>
            <p:cNvSpPr>
              <a:spLocks noChangeShapeType="1"/>
            </p:cNvSpPr>
            <p:nvPr/>
          </p:nvSpPr>
          <p:spPr bwMode="auto">
            <a:xfrm flipV="1">
              <a:off x="6335596" y="2278452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8" name="Line 39"/>
            <p:cNvSpPr>
              <a:spLocks noChangeShapeType="1"/>
            </p:cNvSpPr>
            <p:nvPr/>
          </p:nvSpPr>
          <p:spPr bwMode="auto">
            <a:xfrm flipV="1">
              <a:off x="5870330" y="2274134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Line 40"/>
            <p:cNvSpPr>
              <a:spLocks noChangeShapeType="1"/>
            </p:cNvSpPr>
            <p:nvPr/>
          </p:nvSpPr>
          <p:spPr bwMode="auto">
            <a:xfrm flipV="1">
              <a:off x="6786458" y="2269815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0" name="Line 41"/>
            <p:cNvSpPr>
              <a:spLocks noChangeShapeType="1"/>
            </p:cNvSpPr>
            <p:nvPr/>
          </p:nvSpPr>
          <p:spPr bwMode="auto">
            <a:xfrm flipV="1">
              <a:off x="6793660" y="4082204"/>
              <a:ext cx="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1" name="Line 42"/>
            <p:cNvSpPr>
              <a:spLocks noChangeShapeType="1"/>
            </p:cNvSpPr>
            <p:nvPr/>
          </p:nvSpPr>
          <p:spPr bwMode="auto">
            <a:xfrm flipV="1">
              <a:off x="6786458" y="2690163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2" name="Line 43"/>
            <p:cNvSpPr>
              <a:spLocks noChangeShapeType="1"/>
            </p:cNvSpPr>
            <p:nvPr/>
          </p:nvSpPr>
          <p:spPr bwMode="auto">
            <a:xfrm flipV="1">
              <a:off x="6779256" y="3647461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3" name="Text Box 44"/>
            <p:cNvSpPr txBox="1">
              <a:spLocks noChangeArrowheads="1"/>
            </p:cNvSpPr>
            <p:nvPr/>
          </p:nvSpPr>
          <p:spPr bwMode="auto">
            <a:xfrm>
              <a:off x="6383131" y="2092751"/>
              <a:ext cx="207425" cy="26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144" name="Text Box 45"/>
            <p:cNvSpPr txBox="1">
              <a:spLocks noChangeArrowheads="1"/>
            </p:cNvSpPr>
            <p:nvPr/>
          </p:nvSpPr>
          <p:spPr bwMode="auto">
            <a:xfrm>
              <a:off x="7951785" y="3496308"/>
              <a:ext cx="207425" cy="26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  <p:grpSp>
          <p:nvGrpSpPr>
            <p:cNvPr id="7" name="Group 55"/>
            <p:cNvGrpSpPr/>
            <p:nvPr/>
          </p:nvGrpSpPr>
          <p:grpSpPr>
            <a:xfrm>
              <a:off x="6667500" y="3251995"/>
              <a:ext cx="241300" cy="685006"/>
              <a:chOff x="7416800" y="3556794"/>
              <a:chExt cx="241300" cy="685006"/>
            </a:xfrm>
          </p:grpSpPr>
          <p:cxnSp>
            <p:nvCxnSpPr>
              <p:cNvPr id="116" name="Straight Arrow Connector 115"/>
              <p:cNvCxnSpPr/>
              <p:nvPr/>
            </p:nvCxnSpPr>
            <p:spPr>
              <a:xfrm rot="5400000" flipH="1" flipV="1">
                <a:off x="7239000" y="3848100"/>
                <a:ext cx="584200" cy="1588"/>
              </a:xfrm>
              <a:prstGeom prst="straightConnector1">
                <a:avLst/>
              </a:prstGeom>
              <a:ln w="5715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/>
              <p:cNvSpPr/>
              <p:nvPr/>
            </p:nvSpPr>
            <p:spPr>
              <a:xfrm>
                <a:off x="7416800" y="4000500"/>
                <a:ext cx="241300" cy="241300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60" name="Text Box 3"/>
          <p:cNvSpPr txBox="1">
            <a:spLocks noChangeArrowheads="1"/>
          </p:cNvSpPr>
          <p:nvPr/>
        </p:nvSpPr>
        <p:spPr bwMode="auto">
          <a:xfrm>
            <a:off x="6416142" y="1258228"/>
            <a:ext cx="41248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>
                <a:solidFill>
                  <a:srgbClr val="FF0000"/>
                </a:solidFill>
              </a:rPr>
              <a:t>observer</a:t>
            </a:r>
            <a:r>
              <a:rPr lang="en-GB" sz="1600" dirty="0">
                <a:solidFill>
                  <a:srgbClr val="000000"/>
                </a:solidFill>
              </a:rPr>
              <a:t> Lorentz transformation:</a:t>
            </a:r>
          </a:p>
        </p:txBody>
      </p:sp>
      <p:grpSp>
        <p:nvGrpSpPr>
          <p:cNvPr id="104" name="Group 57"/>
          <p:cNvGrpSpPr/>
          <p:nvPr/>
        </p:nvGrpSpPr>
        <p:grpSpPr>
          <a:xfrm rot="5400000">
            <a:off x="2948257" y="4598194"/>
            <a:ext cx="241300" cy="685006"/>
            <a:chOff x="7416800" y="3556794"/>
            <a:chExt cx="241300" cy="685006"/>
          </a:xfrm>
        </p:grpSpPr>
        <p:cxnSp>
          <p:nvCxnSpPr>
            <p:cNvPr id="105" name="Straight Arrow Connector 104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1DA86C0-14C3-B9E8-24E9-3AA9F748DA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Particle and Observer Lorentz transformation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96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323" name="Object 3"/>
          <p:cNvGraphicFramePr>
            <a:graphicFrameLocks noChangeAspect="1"/>
          </p:cNvGraphicFramePr>
          <p:nvPr/>
        </p:nvGraphicFramePr>
        <p:xfrm>
          <a:off x="1990725" y="1793876"/>
          <a:ext cx="37338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14800" imgH="889000" progId="Equation.3">
                  <p:embed/>
                </p:oleObj>
              </mc:Choice>
              <mc:Fallback>
                <p:oleObj name="Equation" r:id="rId3" imgW="4114800" imgH="889000" progId="Equation.3">
                  <p:embed/>
                  <p:pic>
                    <p:nvPicPr>
                      <p:cNvPr id="3123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725" y="1793876"/>
                        <a:ext cx="3733800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23094" y="3680253"/>
            <a:ext cx="2648994" cy="2415559"/>
            <a:chOff x="841" y="2547"/>
            <a:chExt cx="1839" cy="167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841" y="2547"/>
              <a:ext cx="1839" cy="1678"/>
              <a:chOff x="133" y="601"/>
              <a:chExt cx="2611" cy="2588"/>
            </a:xfrm>
          </p:grpSpPr>
          <p:sp>
            <p:nvSpPr>
              <p:cNvPr id="312328" name="Line 8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29" name="Line 9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0" name="Line 10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1" name="Line 11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2" name="Line 12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3" name="Line 13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4" name="Line 14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5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0" name="Line 20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2341" name="Line 21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2342" name="Line 22"/>
            <p:cNvSpPr>
              <a:spLocks noChangeShapeType="1"/>
            </p:cNvSpPr>
            <p:nvPr/>
          </p:nvSpPr>
          <p:spPr bwMode="auto">
            <a:xfrm flipV="1">
              <a:off x="2319" y="362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3" name="Line 23"/>
            <p:cNvSpPr>
              <a:spLocks noChangeShapeType="1"/>
            </p:cNvSpPr>
            <p:nvPr/>
          </p:nvSpPr>
          <p:spPr bwMode="auto">
            <a:xfrm flipV="1">
              <a:off x="1997" y="3623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4" name="Line 24"/>
            <p:cNvSpPr>
              <a:spLocks noChangeShapeType="1"/>
            </p:cNvSpPr>
            <p:nvPr/>
          </p:nvSpPr>
          <p:spPr bwMode="auto">
            <a:xfrm flipV="1">
              <a:off x="1375" y="3634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5" name="Line 25"/>
            <p:cNvSpPr>
              <a:spLocks noChangeShapeType="1"/>
            </p:cNvSpPr>
            <p:nvPr/>
          </p:nvSpPr>
          <p:spPr bwMode="auto">
            <a:xfrm flipV="1">
              <a:off x="1052" y="3631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6" name="Line 26"/>
            <p:cNvSpPr>
              <a:spLocks noChangeShapeType="1"/>
            </p:cNvSpPr>
            <p:nvPr/>
          </p:nvSpPr>
          <p:spPr bwMode="auto">
            <a:xfrm flipV="1">
              <a:off x="2310" y="393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7" name="Line 27"/>
            <p:cNvSpPr>
              <a:spLocks noChangeShapeType="1"/>
            </p:cNvSpPr>
            <p:nvPr/>
          </p:nvSpPr>
          <p:spPr bwMode="auto">
            <a:xfrm flipV="1">
              <a:off x="1988" y="393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8" name="Line 28"/>
            <p:cNvSpPr>
              <a:spLocks noChangeShapeType="1"/>
            </p:cNvSpPr>
            <p:nvPr/>
          </p:nvSpPr>
          <p:spPr bwMode="auto">
            <a:xfrm flipV="1">
              <a:off x="1366" y="3947"/>
              <a:ext cx="0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49" name="Line 29"/>
            <p:cNvSpPr>
              <a:spLocks noChangeShapeType="1"/>
            </p:cNvSpPr>
            <p:nvPr/>
          </p:nvSpPr>
          <p:spPr bwMode="auto">
            <a:xfrm flipV="1">
              <a:off x="1043" y="3946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0" name="Line 30"/>
            <p:cNvSpPr>
              <a:spLocks noChangeShapeType="1"/>
            </p:cNvSpPr>
            <p:nvPr/>
          </p:nvSpPr>
          <p:spPr bwMode="auto">
            <a:xfrm flipV="1">
              <a:off x="2319" y="2968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1" name="Line 31"/>
            <p:cNvSpPr>
              <a:spLocks noChangeShapeType="1"/>
            </p:cNvSpPr>
            <p:nvPr/>
          </p:nvSpPr>
          <p:spPr bwMode="auto">
            <a:xfrm flipV="1">
              <a:off x="1997" y="2967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2" name="Line 32"/>
            <p:cNvSpPr>
              <a:spLocks noChangeShapeType="1"/>
            </p:cNvSpPr>
            <p:nvPr/>
          </p:nvSpPr>
          <p:spPr bwMode="auto">
            <a:xfrm flipV="1">
              <a:off x="1375" y="297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3" name="Line 33"/>
            <p:cNvSpPr>
              <a:spLocks noChangeShapeType="1"/>
            </p:cNvSpPr>
            <p:nvPr/>
          </p:nvSpPr>
          <p:spPr bwMode="auto">
            <a:xfrm flipV="1">
              <a:off x="1052" y="297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4" name="Line 34"/>
            <p:cNvSpPr>
              <a:spLocks noChangeShapeType="1"/>
            </p:cNvSpPr>
            <p:nvPr/>
          </p:nvSpPr>
          <p:spPr bwMode="auto">
            <a:xfrm flipV="1">
              <a:off x="2315" y="3299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5" name="Line 35"/>
            <p:cNvSpPr>
              <a:spLocks noChangeShapeType="1"/>
            </p:cNvSpPr>
            <p:nvPr/>
          </p:nvSpPr>
          <p:spPr bwMode="auto">
            <a:xfrm flipV="1">
              <a:off x="1993" y="3297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6" name="Line 36"/>
            <p:cNvSpPr>
              <a:spLocks noChangeShapeType="1"/>
            </p:cNvSpPr>
            <p:nvPr/>
          </p:nvSpPr>
          <p:spPr bwMode="auto">
            <a:xfrm flipV="1">
              <a:off x="1370" y="330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7" name="Line 37"/>
            <p:cNvSpPr>
              <a:spLocks noChangeShapeType="1"/>
            </p:cNvSpPr>
            <p:nvPr/>
          </p:nvSpPr>
          <p:spPr bwMode="auto">
            <a:xfrm flipV="1">
              <a:off x="1048" y="330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8" name="Line 38"/>
            <p:cNvSpPr>
              <a:spLocks noChangeShapeType="1"/>
            </p:cNvSpPr>
            <p:nvPr/>
          </p:nvSpPr>
          <p:spPr bwMode="auto">
            <a:xfrm flipV="1">
              <a:off x="2319" y="2668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59" name="Line 39"/>
            <p:cNvSpPr>
              <a:spLocks noChangeShapeType="1"/>
            </p:cNvSpPr>
            <p:nvPr/>
          </p:nvSpPr>
          <p:spPr bwMode="auto">
            <a:xfrm flipV="1">
              <a:off x="1997" y="2665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0" name="Line 40"/>
            <p:cNvSpPr>
              <a:spLocks noChangeShapeType="1"/>
            </p:cNvSpPr>
            <p:nvPr/>
          </p:nvSpPr>
          <p:spPr bwMode="auto">
            <a:xfrm flipV="1">
              <a:off x="1375" y="2676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1" name="Line 41"/>
            <p:cNvSpPr>
              <a:spLocks noChangeShapeType="1"/>
            </p:cNvSpPr>
            <p:nvPr/>
          </p:nvSpPr>
          <p:spPr bwMode="auto">
            <a:xfrm flipV="1">
              <a:off x="1052" y="2673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2" name="Line 42"/>
            <p:cNvSpPr>
              <a:spLocks noChangeShapeType="1"/>
            </p:cNvSpPr>
            <p:nvPr/>
          </p:nvSpPr>
          <p:spPr bwMode="auto">
            <a:xfrm flipV="1">
              <a:off x="1688" y="2670"/>
              <a:ext cx="1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3" name="Line 43"/>
            <p:cNvSpPr>
              <a:spLocks noChangeShapeType="1"/>
            </p:cNvSpPr>
            <p:nvPr/>
          </p:nvSpPr>
          <p:spPr bwMode="auto">
            <a:xfrm flipV="1">
              <a:off x="1693" y="3929"/>
              <a:ext cx="0" cy="243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4" name="Line 44"/>
            <p:cNvSpPr>
              <a:spLocks noChangeShapeType="1"/>
            </p:cNvSpPr>
            <p:nvPr/>
          </p:nvSpPr>
          <p:spPr bwMode="auto">
            <a:xfrm flipV="1">
              <a:off x="1688" y="2962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5" name="Line 45"/>
            <p:cNvSpPr>
              <a:spLocks noChangeShapeType="1"/>
            </p:cNvSpPr>
            <p:nvPr/>
          </p:nvSpPr>
          <p:spPr bwMode="auto">
            <a:xfrm flipV="1">
              <a:off x="1683" y="3627"/>
              <a:ext cx="1" cy="244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2366" name="Text Box 46"/>
            <p:cNvSpPr txBox="1">
              <a:spLocks noChangeArrowheads="1"/>
            </p:cNvSpPr>
            <p:nvPr/>
          </p:nvSpPr>
          <p:spPr bwMode="auto">
            <a:xfrm>
              <a:off x="1408" y="2547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12367" name="Text Box 47"/>
            <p:cNvSpPr txBox="1">
              <a:spLocks noChangeArrowheads="1"/>
            </p:cNvSpPr>
            <p:nvPr/>
          </p:nvSpPr>
          <p:spPr bwMode="auto">
            <a:xfrm>
              <a:off x="2497" y="3522"/>
              <a:ext cx="144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312376" name="Text Box 56"/>
          <p:cNvSpPr txBox="1">
            <a:spLocks noChangeArrowheads="1"/>
          </p:cNvSpPr>
          <p:nvPr/>
        </p:nvSpPr>
        <p:spPr bwMode="auto">
          <a:xfrm>
            <a:off x="2059585" y="2827365"/>
            <a:ext cx="3109315" cy="68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/>
              <a:t>Lorentz violation is observable when a particle is moving in the fixed coordinate space</a:t>
            </a:r>
          </a:p>
        </p:txBody>
      </p: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1780642" y="1258228"/>
            <a:ext cx="42772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>
                <a:solidFill>
                  <a:srgbClr val="FF0000"/>
                </a:solidFill>
              </a:rPr>
              <a:t>particle</a:t>
            </a:r>
            <a:r>
              <a:rPr lang="en-GB" sz="1600" dirty="0">
                <a:solidFill>
                  <a:srgbClr val="000000"/>
                </a:solidFill>
              </a:rPr>
              <a:t> Lorentz transformation:</a:t>
            </a:r>
          </a:p>
        </p:txBody>
      </p:sp>
      <p:pic>
        <p:nvPicPr>
          <p:cNvPr id="65" name="Picture 50" descr="einste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7361" y="4480560"/>
            <a:ext cx="1152363" cy="1500008"/>
          </a:xfrm>
          <a:prstGeom prst="rect">
            <a:avLst/>
          </a:prstGeom>
          <a:noFill/>
        </p:spPr>
      </p:pic>
      <p:grpSp>
        <p:nvGrpSpPr>
          <p:cNvPr id="5" name="Group 158"/>
          <p:cNvGrpSpPr/>
          <p:nvPr/>
        </p:nvGrpSpPr>
        <p:grpSpPr>
          <a:xfrm rot="5400000">
            <a:off x="7390547" y="3779953"/>
            <a:ext cx="2648994" cy="2425700"/>
            <a:chOff x="5566394" y="2082800"/>
            <a:chExt cx="2648994" cy="24257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5566394" y="2082800"/>
              <a:ext cx="2648994" cy="2425700"/>
              <a:chOff x="133" y="600"/>
              <a:chExt cx="2611" cy="2590"/>
            </a:xfrm>
          </p:grpSpPr>
          <p:sp>
            <p:nvSpPr>
              <p:cNvPr id="145" name="Line 6"/>
              <p:cNvSpPr>
                <a:spLocks noChangeShapeType="1"/>
              </p:cNvSpPr>
              <p:nvPr/>
            </p:nvSpPr>
            <p:spPr bwMode="auto">
              <a:xfrm>
                <a:off x="133" y="1948"/>
                <a:ext cx="2531" cy="1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6" name="Line 7"/>
              <p:cNvSpPr>
                <a:spLocks noChangeShapeType="1"/>
              </p:cNvSpPr>
              <p:nvPr/>
            </p:nvSpPr>
            <p:spPr bwMode="auto">
              <a:xfrm flipV="1">
                <a:off x="1337" y="600"/>
                <a:ext cx="1" cy="2509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7" name="Line 8"/>
              <p:cNvSpPr>
                <a:spLocks noChangeShapeType="1"/>
              </p:cNvSpPr>
              <p:nvPr/>
            </p:nvSpPr>
            <p:spPr bwMode="auto">
              <a:xfrm>
                <a:off x="886" y="683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8" name="Line 9"/>
              <p:cNvSpPr>
                <a:spLocks noChangeShapeType="1"/>
              </p:cNvSpPr>
              <p:nvPr/>
            </p:nvSpPr>
            <p:spPr bwMode="auto">
              <a:xfrm>
                <a:off x="1773" y="651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9" name="Line 10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0" name="Line 11"/>
              <p:cNvSpPr>
                <a:spLocks noChangeShapeType="1"/>
              </p:cNvSpPr>
              <p:nvPr/>
            </p:nvSpPr>
            <p:spPr bwMode="auto">
              <a:xfrm>
                <a:off x="221" y="1432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1" name="Line 12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2" name="Line 13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3" name="Line 14"/>
              <p:cNvSpPr>
                <a:spLocks noChangeShapeType="1"/>
              </p:cNvSpPr>
              <p:nvPr/>
            </p:nvSpPr>
            <p:spPr bwMode="auto">
              <a:xfrm>
                <a:off x="437" y="664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4" name="Line 15"/>
              <p:cNvSpPr>
                <a:spLocks noChangeShapeType="1"/>
              </p:cNvSpPr>
              <p:nvPr/>
            </p:nvSpPr>
            <p:spPr bwMode="auto">
              <a:xfrm>
                <a:off x="2231" y="676"/>
                <a:ext cx="1" cy="250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5" name="Line 16"/>
              <p:cNvSpPr>
                <a:spLocks noChangeShapeType="1"/>
              </p:cNvSpPr>
              <p:nvPr/>
            </p:nvSpPr>
            <p:spPr bwMode="auto">
              <a:xfrm>
                <a:off x="137" y="289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6" name="Line 17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7" name="Line 18"/>
              <p:cNvSpPr>
                <a:spLocks noChangeShapeType="1"/>
              </p:cNvSpPr>
              <p:nvPr/>
            </p:nvSpPr>
            <p:spPr bwMode="auto">
              <a:xfrm>
                <a:off x="137" y="980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8" name="Line 19"/>
              <p:cNvSpPr>
                <a:spLocks noChangeShapeType="1"/>
              </p:cNvSpPr>
              <p:nvPr/>
            </p:nvSpPr>
            <p:spPr bwMode="auto">
              <a:xfrm>
                <a:off x="143" y="2445"/>
                <a:ext cx="2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19" name="Line 20"/>
            <p:cNvSpPr>
              <a:spLocks noChangeShapeType="1"/>
            </p:cNvSpPr>
            <p:nvPr/>
          </p:nvSpPr>
          <p:spPr bwMode="auto">
            <a:xfrm flipV="1">
              <a:off x="7695384" y="3644582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0" name="Line 21"/>
            <p:cNvSpPr>
              <a:spLocks noChangeShapeType="1"/>
            </p:cNvSpPr>
            <p:nvPr/>
          </p:nvSpPr>
          <p:spPr bwMode="auto">
            <a:xfrm flipV="1">
              <a:off x="7231558" y="3641703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1" name="Line 22"/>
            <p:cNvSpPr>
              <a:spLocks noChangeShapeType="1"/>
            </p:cNvSpPr>
            <p:nvPr/>
          </p:nvSpPr>
          <p:spPr bwMode="auto">
            <a:xfrm flipV="1">
              <a:off x="6335596" y="3657538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2" name="Line 23"/>
            <p:cNvSpPr>
              <a:spLocks noChangeShapeType="1"/>
            </p:cNvSpPr>
            <p:nvPr/>
          </p:nvSpPr>
          <p:spPr bwMode="auto">
            <a:xfrm flipV="1">
              <a:off x="5870330" y="3653219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" name="Line 24"/>
            <p:cNvSpPr>
              <a:spLocks noChangeShapeType="1"/>
            </p:cNvSpPr>
            <p:nvPr/>
          </p:nvSpPr>
          <p:spPr bwMode="auto">
            <a:xfrm flipV="1">
              <a:off x="7682420" y="4096599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4" name="Line 25"/>
            <p:cNvSpPr>
              <a:spLocks noChangeShapeType="1"/>
            </p:cNvSpPr>
            <p:nvPr/>
          </p:nvSpPr>
          <p:spPr bwMode="auto">
            <a:xfrm flipV="1">
              <a:off x="7218594" y="409228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5" name="Line 26"/>
            <p:cNvSpPr>
              <a:spLocks noChangeShapeType="1"/>
            </p:cNvSpPr>
            <p:nvPr/>
          </p:nvSpPr>
          <p:spPr bwMode="auto">
            <a:xfrm flipV="1">
              <a:off x="6322632" y="4108115"/>
              <a:ext cx="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6" name="Line 27"/>
            <p:cNvSpPr>
              <a:spLocks noChangeShapeType="1"/>
            </p:cNvSpPr>
            <p:nvPr/>
          </p:nvSpPr>
          <p:spPr bwMode="auto">
            <a:xfrm flipV="1">
              <a:off x="5857366" y="410667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7" name="Line 28"/>
            <p:cNvSpPr>
              <a:spLocks noChangeShapeType="1"/>
            </p:cNvSpPr>
            <p:nvPr/>
          </p:nvSpPr>
          <p:spPr bwMode="auto">
            <a:xfrm flipV="1">
              <a:off x="7695384" y="269880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8" name="Line 29"/>
            <p:cNvSpPr>
              <a:spLocks noChangeShapeType="1"/>
            </p:cNvSpPr>
            <p:nvPr/>
          </p:nvSpPr>
          <p:spPr bwMode="auto">
            <a:xfrm flipV="1">
              <a:off x="7231558" y="2697360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9" name="Line 30"/>
            <p:cNvSpPr>
              <a:spLocks noChangeShapeType="1"/>
            </p:cNvSpPr>
            <p:nvPr/>
          </p:nvSpPr>
          <p:spPr bwMode="auto">
            <a:xfrm flipV="1">
              <a:off x="6335596" y="2711756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0" name="Line 31"/>
            <p:cNvSpPr>
              <a:spLocks noChangeShapeType="1"/>
            </p:cNvSpPr>
            <p:nvPr/>
          </p:nvSpPr>
          <p:spPr bwMode="auto">
            <a:xfrm flipV="1">
              <a:off x="5870330" y="270887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1" name="Line 32"/>
            <p:cNvSpPr>
              <a:spLocks noChangeShapeType="1"/>
            </p:cNvSpPr>
            <p:nvPr/>
          </p:nvSpPr>
          <p:spPr bwMode="auto">
            <a:xfrm flipV="1">
              <a:off x="7689622" y="3175290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2" name="Line 33"/>
            <p:cNvSpPr>
              <a:spLocks noChangeShapeType="1"/>
            </p:cNvSpPr>
            <p:nvPr/>
          </p:nvSpPr>
          <p:spPr bwMode="auto">
            <a:xfrm flipV="1">
              <a:off x="7225796" y="3172411"/>
              <a:ext cx="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3" name="Line 34"/>
            <p:cNvSpPr>
              <a:spLocks noChangeShapeType="1"/>
            </p:cNvSpPr>
            <p:nvPr/>
          </p:nvSpPr>
          <p:spPr bwMode="auto">
            <a:xfrm flipV="1">
              <a:off x="6328394" y="318824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" name="Line 35"/>
            <p:cNvSpPr>
              <a:spLocks noChangeShapeType="1"/>
            </p:cNvSpPr>
            <p:nvPr/>
          </p:nvSpPr>
          <p:spPr bwMode="auto">
            <a:xfrm flipV="1">
              <a:off x="5864568" y="318392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5" name="Line 36"/>
            <p:cNvSpPr>
              <a:spLocks noChangeShapeType="1"/>
            </p:cNvSpPr>
            <p:nvPr/>
          </p:nvSpPr>
          <p:spPr bwMode="auto">
            <a:xfrm flipV="1">
              <a:off x="7695384" y="2266936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6" name="Line 37"/>
            <p:cNvSpPr>
              <a:spLocks noChangeShapeType="1"/>
            </p:cNvSpPr>
            <p:nvPr/>
          </p:nvSpPr>
          <p:spPr bwMode="auto">
            <a:xfrm flipV="1">
              <a:off x="7231558" y="2262617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7" name="Line 38"/>
            <p:cNvSpPr>
              <a:spLocks noChangeShapeType="1"/>
            </p:cNvSpPr>
            <p:nvPr/>
          </p:nvSpPr>
          <p:spPr bwMode="auto">
            <a:xfrm flipV="1">
              <a:off x="6335596" y="2278452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8" name="Line 39"/>
            <p:cNvSpPr>
              <a:spLocks noChangeShapeType="1"/>
            </p:cNvSpPr>
            <p:nvPr/>
          </p:nvSpPr>
          <p:spPr bwMode="auto">
            <a:xfrm flipV="1">
              <a:off x="5870330" y="2274134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9" name="Line 40"/>
            <p:cNvSpPr>
              <a:spLocks noChangeShapeType="1"/>
            </p:cNvSpPr>
            <p:nvPr/>
          </p:nvSpPr>
          <p:spPr bwMode="auto">
            <a:xfrm flipV="1">
              <a:off x="6786458" y="2269815"/>
              <a:ext cx="144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0" name="Line 41"/>
            <p:cNvSpPr>
              <a:spLocks noChangeShapeType="1"/>
            </p:cNvSpPr>
            <p:nvPr/>
          </p:nvSpPr>
          <p:spPr bwMode="auto">
            <a:xfrm flipV="1">
              <a:off x="6793660" y="4082204"/>
              <a:ext cx="0" cy="349810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1" name="Line 42"/>
            <p:cNvSpPr>
              <a:spLocks noChangeShapeType="1"/>
            </p:cNvSpPr>
            <p:nvPr/>
          </p:nvSpPr>
          <p:spPr bwMode="auto">
            <a:xfrm flipV="1">
              <a:off x="6786458" y="2690163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2" name="Line 43"/>
            <p:cNvSpPr>
              <a:spLocks noChangeShapeType="1"/>
            </p:cNvSpPr>
            <p:nvPr/>
          </p:nvSpPr>
          <p:spPr bwMode="auto">
            <a:xfrm flipV="1">
              <a:off x="6779256" y="3647461"/>
              <a:ext cx="1440" cy="351249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3" name="Text Box 44"/>
            <p:cNvSpPr txBox="1">
              <a:spLocks noChangeArrowheads="1"/>
            </p:cNvSpPr>
            <p:nvPr/>
          </p:nvSpPr>
          <p:spPr bwMode="auto">
            <a:xfrm>
              <a:off x="6383131" y="2092751"/>
              <a:ext cx="207425" cy="26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144" name="Text Box 45"/>
            <p:cNvSpPr txBox="1">
              <a:spLocks noChangeArrowheads="1"/>
            </p:cNvSpPr>
            <p:nvPr/>
          </p:nvSpPr>
          <p:spPr bwMode="auto">
            <a:xfrm>
              <a:off x="7951785" y="3496308"/>
              <a:ext cx="207425" cy="26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29280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6514" algn="l"/>
                  <a:tab pos="1313025" algn="l"/>
                  <a:tab pos="1969541" algn="l"/>
                  <a:tab pos="2626055" algn="l"/>
                  <a:tab pos="3282566" algn="l"/>
                  <a:tab pos="3939082" algn="l"/>
                  <a:tab pos="4595595" algn="l"/>
                  <a:tab pos="5252108" algn="l"/>
                  <a:tab pos="5908622" algn="l"/>
                  <a:tab pos="6565136" algn="l"/>
                  <a:tab pos="7221649" algn="l"/>
                  <a:tab pos="7878163" algn="l"/>
                  <a:tab pos="8534676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x</a:t>
              </a:r>
            </a:p>
          </p:txBody>
        </p:sp>
        <p:grpSp>
          <p:nvGrpSpPr>
            <p:cNvPr id="7" name="Group 55"/>
            <p:cNvGrpSpPr/>
            <p:nvPr/>
          </p:nvGrpSpPr>
          <p:grpSpPr>
            <a:xfrm>
              <a:off x="6667500" y="3251995"/>
              <a:ext cx="241300" cy="685006"/>
              <a:chOff x="7416800" y="3556794"/>
              <a:chExt cx="241300" cy="685006"/>
            </a:xfrm>
          </p:grpSpPr>
          <p:cxnSp>
            <p:nvCxnSpPr>
              <p:cNvPr id="116" name="Straight Arrow Connector 115"/>
              <p:cNvCxnSpPr/>
              <p:nvPr/>
            </p:nvCxnSpPr>
            <p:spPr>
              <a:xfrm rot="5400000" flipH="1" flipV="1">
                <a:off x="7239000" y="3848100"/>
                <a:ext cx="584200" cy="1588"/>
              </a:xfrm>
              <a:prstGeom prst="straightConnector1">
                <a:avLst/>
              </a:prstGeom>
              <a:ln w="5715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/>
              <p:cNvSpPr/>
              <p:nvPr/>
            </p:nvSpPr>
            <p:spPr>
              <a:xfrm>
                <a:off x="7416800" y="4000500"/>
                <a:ext cx="241300" cy="241300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60" name="Text Box 3"/>
          <p:cNvSpPr txBox="1">
            <a:spLocks noChangeArrowheads="1"/>
          </p:cNvSpPr>
          <p:nvPr/>
        </p:nvSpPr>
        <p:spPr bwMode="auto">
          <a:xfrm>
            <a:off x="6416142" y="1258228"/>
            <a:ext cx="4124859" cy="2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Under the </a:t>
            </a:r>
            <a:r>
              <a:rPr lang="en-GB" sz="1600" dirty="0">
                <a:solidFill>
                  <a:srgbClr val="FF0000"/>
                </a:solidFill>
              </a:rPr>
              <a:t>observer</a:t>
            </a:r>
            <a:r>
              <a:rPr lang="en-GB" sz="1600" dirty="0">
                <a:solidFill>
                  <a:srgbClr val="000000"/>
                </a:solidFill>
              </a:rPr>
              <a:t> Lorentz transformation:</a:t>
            </a:r>
          </a:p>
        </p:txBody>
      </p:sp>
      <p:graphicFrame>
        <p:nvGraphicFramePr>
          <p:cNvPr id="2414597" name="Object 5"/>
          <p:cNvGraphicFramePr>
            <a:graphicFrameLocks noChangeAspect="1"/>
          </p:cNvGraphicFramePr>
          <p:nvPr/>
        </p:nvGraphicFramePr>
        <p:xfrm>
          <a:off x="6237288" y="1711325"/>
          <a:ext cx="4265612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699000" imgH="457200" progId="Equation.3">
                  <p:embed/>
                </p:oleObj>
              </mc:Choice>
              <mc:Fallback>
                <p:oleObj name="Equation" r:id="rId6" imgW="4699000" imgH="457200" progId="Equation.3">
                  <p:embed/>
                  <p:pic>
                    <p:nvPicPr>
                      <p:cNvPr id="24145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7288" y="1711325"/>
                        <a:ext cx="4265612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" name="Text Box 51"/>
          <p:cNvSpPr txBox="1">
            <a:spLocks noChangeArrowheads="1"/>
          </p:cNvSpPr>
          <p:nvPr/>
        </p:nvSpPr>
        <p:spPr bwMode="auto">
          <a:xfrm>
            <a:off x="6602536" y="2483284"/>
            <a:ext cx="3659064" cy="114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Lorentz violation cannot be generated by observers motion (coordinate transformation is unbroken)</a:t>
            </a: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defTabSz="829280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  <a:tab pos="7878163" algn="l"/>
                <a:tab pos="8534676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all observers agree for all observations</a:t>
            </a:r>
          </a:p>
        </p:txBody>
      </p:sp>
      <p:grpSp>
        <p:nvGrpSpPr>
          <p:cNvPr id="174" name="Group 81"/>
          <p:cNvGrpSpPr>
            <a:grpSpLocks/>
          </p:cNvGrpSpPr>
          <p:nvPr/>
        </p:nvGrpSpPr>
        <p:grpSpPr bwMode="auto">
          <a:xfrm>
            <a:off x="4904892" y="3774763"/>
            <a:ext cx="2464617" cy="2684754"/>
            <a:chOff x="284" y="2501"/>
            <a:chExt cx="1711" cy="1865"/>
          </a:xfrm>
        </p:grpSpPr>
        <p:sp>
          <p:nvSpPr>
            <p:cNvPr id="175" name="Freeform 57"/>
            <p:cNvSpPr>
              <a:spLocks/>
            </p:cNvSpPr>
            <p:nvPr/>
          </p:nvSpPr>
          <p:spPr bwMode="auto">
            <a:xfrm>
              <a:off x="1507" y="2501"/>
              <a:ext cx="260" cy="25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0" y="92"/>
                </a:cxn>
                <a:cxn ang="0">
                  <a:pos x="250" y="100"/>
                </a:cxn>
                <a:cxn ang="0">
                  <a:pos x="225" y="117"/>
                </a:cxn>
                <a:cxn ang="0">
                  <a:pos x="167" y="150"/>
                </a:cxn>
                <a:cxn ang="0">
                  <a:pos x="8" y="209"/>
                </a:cxn>
                <a:cxn ang="0">
                  <a:pos x="50" y="142"/>
                </a:cxn>
                <a:cxn ang="0">
                  <a:pos x="92" y="67"/>
                </a:cxn>
                <a:cxn ang="0">
                  <a:pos x="134" y="0"/>
                </a:cxn>
                <a:cxn ang="0">
                  <a:pos x="142" y="259"/>
                </a:cxn>
                <a:cxn ang="0">
                  <a:pos x="58" y="175"/>
                </a:cxn>
                <a:cxn ang="0">
                  <a:pos x="42" y="150"/>
                </a:cxn>
                <a:cxn ang="0">
                  <a:pos x="17" y="134"/>
                </a:cxn>
                <a:cxn ang="0">
                  <a:pos x="8" y="109"/>
                </a:cxn>
                <a:cxn ang="0">
                  <a:pos x="0" y="100"/>
                </a:cxn>
              </a:cxnLst>
              <a:rect l="0" t="0" r="r" b="b"/>
              <a:pathLst>
                <a:path w="260" h="259">
                  <a:moveTo>
                    <a:pt x="0" y="100"/>
                  </a:moveTo>
                  <a:cubicBezTo>
                    <a:pt x="17" y="97"/>
                    <a:pt x="33" y="92"/>
                    <a:pt x="50" y="92"/>
                  </a:cubicBezTo>
                  <a:cubicBezTo>
                    <a:pt x="117" y="92"/>
                    <a:pt x="184" y="91"/>
                    <a:pt x="250" y="100"/>
                  </a:cubicBezTo>
                  <a:cubicBezTo>
                    <a:pt x="260" y="101"/>
                    <a:pt x="234" y="112"/>
                    <a:pt x="225" y="117"/>
                  </a:cubicBezTo>
                  <a:cubicBezTo>
                    <a:pt x="206" y="128"/>
                    <a:pt x="187" y="140"/>
                    <a:pt x="167" y="150"/>
                  </a:cubicBezTo>
                  <a:cubicBezTo>
                    <a:pt x="116" y="175"/>
                    <a:pt x="62" y="192"/>
                    <a:pt x="8" y="209"/>
                  </a:cubicBezTo>
                  <a:cubicBezTo>
                    <a:pt x="20" y="176"/>
                    <a:pt x="20" y="163"/>
                    <a:pt x="50" y="142"/>
                  </a:cubicBezTo>
                  <a:cubicBezTo>
                    <a:pt x="67" y="117"/>
                    <a:pt x="75" y="92"/>
                    <a:pt x="92" y="67"/>
                  </a:cubicBezTo>
                  <a:cubicBezTo>
                    <a:pt x="102" y="35"/>
                    <a:pt x="123" y="32"/>
                    <a:pt x="134" y="0"/>
                  </a:cubicBezTo>
                  <a:cubicBezTo>
                    <a:pt x="171" y="116"/>
                    <a:pt x="151" y="33"/>
                    <a:pt x="142" y="259"/>
                  </a:cubicBezTo>
                  <a:cubicBezTo>
                    <a:pt x="123" y="231"/>
                    <a:pt x="86" y="194"/>
                    <a:pt x="58" y="175"/>
                  </a:cubicBezTo>
                  <a:cubicBezTo>
                    <a:pt x="53" y="167"/>
                    <a:pt x="49" y="157"/>
                    <a:pt x="42" y="150"/>
                  </a:cubicBezTo>
                  <a:cubicBezTo>
                    <a:pt x="35" y="143"/>
                    <a:pt x="23" y="142"/>
                    <a:pt x="17" y="134"/>
                  </a:cubicBezTo>
                  <a:cubicBezTo>
                    <a:pt x="11" y="127"/>
                    <a:pt x="12" y="117"/>
                    <a:pt x="8" y="109"/>
                  </a:cubicBezTo>
                  <a:cubicBezTo>
                    <a:pt x="6" y="105"/>
                    <a:pt x="3" y="103"/>
                    <a:pt x="0" y="100"/>
                  </a:cubicBez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76" name="Group 69"/>
            <p:cNvGrpSpPr>
              <a:grpSpLocks/>
            </p:cNvGrpSpPr>
            <p:nvPr/>
          </p:nvGrpSpPr>
          <p:grpSpPr bwMode="auto">
            <a:xfrm>
              <a:off x="342" y="2538"/>
              <a:ext cx="1653" cy="1828"/>
              <a:chOff x="342" y="2538"/>
              <a:chExt cx="1653" cy="1828"/>
            </a:xfrm>
          </p:grpSpPr>
          <p:sp>
            <p:nvSpPr>
              <p:cNvPr id="178" name="Line 61"/>
              <p:cNvSpPr>
                <a:spLocks noChangeShapeType="1"/>
              </p:cNvSpPr>
              <p:nvPr/>
            </p:nvSpPr>
            <p:spPr bwMode="auto">
              <a:xfrm flipH="1">
                <a:off x="342" y="3615"/>
                <a:ext cx="242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9" name="Line 62"/>
              <p:cNvSpPr>
                <a:spLocks noChangeShapeType="1"/>
              </p:cNvSpPr>
              <p:nvPr/>
            </p:nvSpPr>
            <p:spPr bwMode="auto">
              <a:xfrm flipH="1">
                <a:off x="401" y="3907"/>
                <a:ext cx="275" cy="20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0" name="Line 63"/>
              <p:cNvSpPr>
                <a:spLocks noChangeShapeType="1"/>
              </p:cNvSpPr>
              <p:nvPr/>
            </p:nvSpPr>
            <p:spPr bwMode="auto">
              <a:xfrm flipH="1">
                <a:off x="902" y="4115"/>
                <a:ext cx="8" cy="251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1" name="Line 64"/>
              <p:cNvSpPr>
                <a:spLocks noChangeShapeType="1"/>
              </p:cNvSpPr>
              <p:nvPr/>
            </p:nvSpPr>
            <p:spPr bwMode="auto">
              <a:xfrm>
                <a:off x="1578" y="4099"/>
                <a:ext cx="183" cy="25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2" name="Line 65"/>
              <p:cNvSpPr>
                <a:spLocks noChangeShapeType="1"/>
              </p:cNvSpPr>
              <p:nvPr/>
            </p:nvSpPr>
            <p:spPr bwMode="auto">
              <a:xfrm>
                <a:off x="1678" y="3606"/>
                <a:ext cx="317" cy="6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3" name="Line 66"/>
              <p:cNvSpPr>
                <a:spLocks noChangeShapeType="1"/>
              </p:cNvSpPr>
              <p:nvPr/>
            </p:nvSpPr>
            <p:spPr bwMode="auto">
              <a:xfrm flipV="1">
                <a:off x="1711" y="3114"/>
                <a:ext cx="267" cy="83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4" name="Line 67"/>
              <p:cNvSpPr>
                <a:spLocks noChangeShapeType="1"/>
              </p:cNvSpPr>
              <p:nvPr/>
            </p:nvSpPr>
            <p:spPr bwMode="auto">
              <a:xfrm flipV="1">
                <a:off x="1194" y="2538"/>
                <a:ext cx="41" cy="292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5" name="Line 68"/>
              <p:cNvSpPr>
                <a:spLocks noChangeShapeType="1"/>
              </p:cNvSpPr>
              <p:nvPr/>
            </p:nvSpPr>
            <p:spPr bwMode="auto">
              <a:xfrm flipH="1" flipV="1">
                <a:off x="701" y="2546"/>
                <a:ext cx="176" cy="309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7" name="Freeform 56"/>
            <p:cNvSpPr>
              <a:spLocks/>
            </p:cNvSpPr>
            <p:nvPr/>
          </p:nvSpPr>
          <p:spPr bwMode="auto">
            <a:xfrm>
              <a:off x="284" y="2938"/>
              <a:ext cx="260" cy="25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0" y="92"/>
                </a:cxn>
                <a:cxn ang="0">
                  <a:pos x="250" y="100"/>
                </a:cxn>
                <a:cxn ang="0">
                  <a:pos x="225" y="117"/>
                </a:cxn>
                <a:cxn ang="0">
                  <a:pos x="167" y="150"/>
                </a:cxn>
                <a:cxn ang="0">
                  <a:pos x="8" y="209"/>
                </a:cxn>
                <a:cxn ang="0">
                  <a:pos x="50" y="142"/>
                </a:cxn>
                <a:cxn ang="0">
                  <a:pos x="92" y="67"/>
                </a:cxn>
                <a:cxn ang="0">
                  <a:pos x="134" y="0"/>
                </a:cxn>
                <a:cxn ang="0">
                  <a:pos x="142" y="259"/>
                </a:cxn>
                <a:cxn ang="0">
                  <a:pos x="58" y="175"/>
                </a:cxn>
                <a:cxn ang="0">
                  <a:pos x="42" y="150"/>
                </a:cxn>
                <a:cxn ang="0">
                  <a:pos x="17" y="134"/>
                </a:cxn>
                <a:cxn ang="0">
                  <a:pos x="8" y="109"/>
                </a:cxn>
                <a:cxn ang="0">
                  <a:pos x="0" y="100"/>
                </a:cxn>
              </a:cxnLst>
              <a:rect l="0" t="0" r="r" b="b"/>
              <a:pathLst>
                <a:path w="260" h="259">
                  <a:moveTo>
                    <a:pt x="0" y="100"/>
                  </a:moveTo>
                  <a:cubicBezTo>
                    <a:pt x="17" y="97"/>
                    <a:pt x="33" y="92"/>
                    <a:pt x="50" y="92"/>
                  </a:cubicBezTo>
                  <a:cubicBezTo>
                    <a:pt x="117" y="92"/>
                    <a:pt x="184" y="91"/>
                    <a:pt x="250" y="100"/>
                  </a:cubicBezTo>
                  <a:cubicBezTo>
                    <a:pt x="260" y="101"/>
                    <a:pt x="234" y="112"/>
                    <a:pt x="225" y="117"/>
                  </a:cubicBezTo>
                  <a:cubicBezTo>
                    <a:pt x="206" y="128"/>
                    <a:pt x="187" y="140"/>
                    <a:pt x="167" y="150"/>
                  </a:cubicBezTo>
                  <a:cubicBezTo>
                    <a:pt x="116" y="175"/>
                    <a:pt x="62" y="192"/>
                    <a:pt x="8" y="209"/>
                  </a:cubicBezTo>
                  <a:cubicBezTo>
                    <a:pt x="20" y="176"/>
                    <a:pt x="20" y="163"/>
                    <a:pt x="50" y="142"/>
                  </a:cubicBezTo>
                  <a:cubicBezTo>
                    <a:pt x="67" y="117"/>
                    <a:pt x="75" y="92"/>
                    <a:pt x="92" y="67"/>
                  </a:cubicBezTo>
                  <a:cubicBezTo>
                    <a:pt x="102" y="35"/>
                    <a:pt x="123" y="32"/>
                    <a:pt x="134" y="0"/>
                  </a:cubicBezTo>
                  <a:cubicBezTo>
                    <a:pt x="171" y="116"/>
                    <a:pt x="151" y="33"/>
                    <a:pt x="142" y="259"/>
                  </a:cubicBezTo>
                  <a:cubicBezTo>
                    <a:pt x="123" y="231"/>
                    <a:pt x="86" y="194"/>
                    <a:pt x="58" y="175"/>
                  </a:cubicBezTo>
                  <a:cubicBezTo>
                    <a:pt x="53" y="167"/>
                    <a:pt x="49" y="157"/>
                    <a:pt x="42" y="150"/>
                  </a:cubicBezTo>
                  <a:cubicBezTo>
                    <a:pt x="35" y="143"/>
                    <a:pt x="23" y="142"/>
                    <a:pt x="17" y="134"/>
                  </a:cubicBezTo>
                  <a:cubicBezTo>
                    <a:pt x="11" y="127"/>
                    <a:pt x="12" y="117"/>
                    <a:pt x="8" y="109"/>
                  </a:cubicBezTo>
                  <a:cubicBezTo>
                    <a:pt x="6" y="105"/>
                    <a:pt x="3" y="103"/>
                    <a:pt x="0" y="100"/>
                  </a:cubicBez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86" name="Group 82"/>
          <p:cNvGrpSpPr>
            <a:grpSpLocks/>
          </p:cNvGrpSpPr>
          <p:nvPr/>
        </p:nvGrpSpPr>
        <p:grpSpPr bwMode="auto">
          <a:xfrm rot="1086476">
            <a:off x="4922178" y="3780519"/>
            <a:ext cx="2464617" cy="2684754"/>
            <a:chOff x="284" y="2501"/>
            <a:chExt cx="1711" cy="1865"/>
          </a:xfrm>
        </p:grpSpPr>
        <p:sp>
          <p:nvSpPr>
            <p:cNvPr id="187" name="Freeform 83"/>
            <p:cNvSpPr>
              <a:spLocks/>
            </p:cNvSpPr>
            <p:nvPr/>
          </p:nvSpPr>
          <p:spPr bwMode="auto">
            <a:xfrm>
              <a:off x="1507" y="2501"/>
              <a:ext cx="260" cy="25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0" y="92"/>
                </a:cxn>
                <a:cxn ang="0">
                  <a:pos x="250" y="100"/>
                </a:cxn>
                <a:cxn ang="0">
                  <a:pos x="225" y="117"/>
                </a:cxn>
                <a:cxn ang="0">
                  <a:pos x="167" y="150"/>
                </a:cxn>
                <a:cxn ang="0">
                  <a:pos x="8" y="209"/>
                </a:cxn>
                <a:cxn ang="0">
                  <a:pos x="50" y="142"/>
                </a:cxn>
                <a:cxn ang="0">
                  <a:pos x="92" y="67"/>
                </a:cxn>
                <a:cxn ang="0">
                  <a:pos x="134" y="0"/>
                </a:cxn>
                <a:cxn ang="0">
                  <a:pos x="142" y="259"/>
                </a:cxn>
                <a:cxn ang="0">
                  <a:pos x="58" y="175"/>
                </a:cxn>
                <a:cxn ang="0">
                  <a:pos x="42" y="150"/>
                </a:cxn>
                <a:cxn ang="0">
                  <a:pos x="17" y="134"/>
                </a:cxn>
                <a:cxn ang="0">
                  <a:pos x="8" y="109"/>
                </a:cxn>
                <a:cxn ang="0">
                  <a:pos x="0" y="100"/>
                </a:cxn>
              </a:cxnLst>
              <a:rect l="0" t="0" r="r" b="b"/>
              <a:pathLst>
                <a:path w="260" h="259">
                  <a:moveTo>
                    <a:pt x="0" y="100"/>
                  </a:moveTo>
                  <a:cubicBezTo>
                    <a:pt x="17" y="97"/>
                    <a:pt x="33" y="92"/>
                    <a:pt x="50" y="92"/>
                  </a:cubicBezTo>
                  <a:cubicBezTo>
                    <a:pt x="117" y="92"/>
                    <a:pt x="184" y="91"/>
                    <a:pt x="250" y="100"/>
                  </a:cubicBezTo>
                  <a:cubicBezTo>
                    <a:pt x="260" y="101"/>
                    <a:pt x="234" y="112"/>
                    <a:pt x="225" y="117"/>
                  </a:cubicBezTo>
                  <a:cubicBezTo>
                    <a:pt x="206" y="128"/>
                    <a:pt x="187" y="140"/>
                    <a:pt x="167" y="150"/>
                  </a:cubicBezTo>
                  <a:cubicBezTo>
                    <a:pt x="116" y="175"/>
                    <a:pt x="62" y="192"/>
                    <a:pt x="8" y="209"/>
                  </a:cubicBezTo>
                  <a:cubicBezTo>
                    <a:pt x="20" y="176"/>
                    <a:pt x="20" y="163"/>
                    <a:pt x="50" y="142"/>
                  </a:cubicBezTo>
                  <a:cubicBezTo>
                    <a:pt x="67" y="117"/>
                    <a:pt x="75" y="92"/>
                    <a:pt x="92" y="67"/>
                  </a:cubicBezTo>
                  <a:cubicBezTo>
                    <a:pt x="102" y="35"/>
                    <a:pt x="123" y="32"/>
                    <a:pt x="134" y="0"/>
                  </a:cubicBezTo>
                  <a:cubicBezTo>
                    <a:pt x="171" y="116"/>
                    <a:pt x="151" y="33"/>
                    <a:pt x="142" y="259"/>
                  </a:cubicBezTo>
                  <a:cubicBezTo>
                    <a:pt x="123" y="231"/>
                    <a:pt x="86" y="194"/>
                    <a:pt x="58" y="175"/>
                  </a:cubicBezTo>
                  <a:cubicBezTo>
                    <a:pt x="53" y="167"/>
                    <a:pt x="49" y="157"/>
                    <a:pt x="42" y="150"/>
                  </a:cubicBezTo>
                  <a:cubicBezTo>
                    <a:pt x="35" y="143"/>
                    <a:pt x="23" y="142"/>
                    <a:pt x="17" y="134"/>
                  </a:cubicBezTo>
                  <a:cubicBezTo>
                    <a:pt x="11" y="127"/>
                    <a:pt x="12" y="117"/>
                    <a:pt x="8" y="109"/>
                  </a:cubicBezTo>
                  <a:cubicBezTo>
                    <a:pt x="6" y="105"/>
                    <a:pt x="3" y="103"/>
                    <a:pt x="0" y="100"/>
                  </a:cubicBez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solidFill>
                  <a:srgbClr val="FF6600"/>
                </a:solidFill>
              </a:endParaRPr>
            </a:p>
          </p:txBody>
        </p:sp>
        <p:grpSp>
          <p:nvGrpSpPr>
            <p:cNvPr id="188" name="Group 84"/>
            <p:cNvGrpSpPr>
              <a:grpSpLocks/>
            </p:cNvGrpSpPr>
            <p:nvPr/>
          </p:nvGrpSpPr>
          <p:grpSpPr bwMode="auto">
            <a:xfrm>
              <a:off x="342" y="2538"/>
              <a:ext cx="1653" cy="1828"/>
              <a:chOff x="342" y="2538"/>
              <a:chExt cx="1653" cy="1828"/>
            </a:xfrm>
          </p:grpSpPr>
          <p:sp>
            <p:nvSpPr>
              <p:cNvPr id="190" name="Line 85"/>
              <p:cNvSpPr>
                <a:spLocks noChangeShapeType="1"/>
              </p:cNvSpPr>
              <p:nvPr/>
            </p:nvSpPr>
            <p:spPr bwMode="auto">
              <a:xfrm flipH="1">
                <a:off x="342" y="3615"/>
                <a:ext cx="242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1" name="Line 86"/>
              <p:cNvSpPr>
                <a:spLocks noChangeShapeType="1"/>
              </p:cNvSpPr>
              <p:nvPr/>
            </p:nvSpPr>
            <p:spPr bwMode="auto">
              <a:xfrm flipH="1">
                <a:off x="401" y="3907"/>
                <a:ext cx="275" cy="20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2" name="Line 87"/>
              <p:cNvSpPr>
                <a:spLocks noChangeShapeType="1"/>
              </p:cNvSpPr>
              <p:nvPr/>
            </p:nvSpPr>
            <p:spPr bwMode="auto">
              <a:xfrm flipH="1">
                <a:off x="902" y="4115"/>
                <a:ext cx="8" cy="251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3" name="Line 88"/>
              <p:cNvSpPr>
                <a:spLocks noChangeShapeType="1"/>
              </p:cNvSpPr>
              <p:nvPr/>
            </p:nvSpPr>
            <p:spPr bwMode="auto">
              <a:xfrm>
                <a:off x="1578" y="4099"/>
                <a:ext cx="183" cy="25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4" name="Line 89"/>
              <p:cNvSpPr>
                <a:spLocks noChangeShapeType="1"/>
              </p:cNvSpPr>
              <p:nvPr/>
            </p:nvSpPr>
            <p:spPr bwMode="auto">
              <a:xfrm>
                <a:off x="1678" y="3606"/>
                <a:ext cx="317" cy="6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5" name="Line 90"/>
              <p:cNvSpPr>
                <a:spLocks noChangeShapeType="1"/>
              </p:cNvSpPr>
              <p:nvPr/>
            </p:nvSpPr>
            <p:spPr bwMode="auto">
              <a:xfrm flipV="1">
                <a:off x="1711" y="3114"/>
                <a:ext cx="267" cy="83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6" name="Line 91"/>
              <p:cNvSpPr>
                <a:spLocks noChangeShapeType="1"/>
              </p:cNvSpPr>
              <p:nvPr/>
            </p:nvSpPr>
            <p:spPr bwMode="auto">
              <a:xfrm flipV="1">
                <a:off x="1194" y="2538"/>
                <a:ext cx="41" cy="292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7" name="Line 92"/>
              <p:cNvSpPr>
                <a:spLocks noChangeShapeType="1"/>
              </p:cNvSpPr>
              <p:nvPr/>
            </p:nvSpPr>
            <p:spPr bwMode="auto">
              <a:xfrm flipH="1" flipV="1">
                <a:off x="701" y="2546"/>
                <a:ext cx="176" cy="309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FF6600"/>
                  </a:solidFill>
                </a:endParaRPr>
              </a:p>
            </p:txBody>
          </p:sp>
        </p:grpSp>
        <p:sp>
          <p:nvSpPr>
            <p:cNvPr id="189" name="Freeform 93"/>
            <p:cNvSpPr>
              <a:spLocks/>
            </p:cNvSpPr>
            <p:nvPr/>
          </p:nvSpPr>
          <p:spPr bwMode="auto">
            <a:xfrm>
              <a:off x="284" y="2938"/>
              <a:ext cx="260" cy="25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0" y="92"/>
                </a:cxn>
                <a:cxn ang="0">
                  <a:pos x="250" y="100"/>
                </a:cxn>
                <a:cxn ang="0">
                  <a:pos x="225" y="117"/>
                </a:cxn>
                <a:cxn ang="0">
                  <a:pos x="167" y="150"/>
                </a:cxn>
                <a:cxn ang="0">
                  <a:pos x="8" y="209"/>
                </a:cxn>
                <a:cxn ang="0">
                  <a:pos x="50" y="142"/>
                </a:cxn>
                <a:cxn ang="0">
                  <a:pos x="92" y="67"/>
                </a:cxn>
                <a:cxn ang="0">
                  <a:pos x="134" y="0"/>
                </a:cxn>
                <a:cxn ang="0">
                  <a:pos x="142" y="259"/>
                </a:cxn>
                <a:cxn ang="0">
                  <a:pos x="58" y="175"/>
                </a:cxn>
                <a:cxn ang="0">
                  <a:pos x="42" y="150"/>
                </a:cxn>
                <a:cxn ang="0">
                  <a:pos x="17" y="134"/>
                </a:cxn>
                <a:cxn ang="0">
                  <a:pos x="8" y="109"/>
                </a:cxn>
                <a:cxn ang="0">
                  <a:pos x="0" y="100"/>
                </a:cxn>
              </a:cxnLst>
              <a:rect l="0" t="0" r="r" b="b"/>
              <a:pathLst>
                <a:path w="260" h="259">
                  <a:moveTo>
                    <a:pt x="0" y="100"/>
                  </a:moveTo>
                  <a:cubicBezTo>
                    <a:pt x="17" y="97"/>
                    <a:pt x="33" y="92"/>
                    <a:pt x="50" y="92"/>
                  </a:cubicBezTo>
                  <a:cubicBezTo>
                    <a:pt x="117" y="92"/>
                    <a:pt x="184" y="91"/>
                    <a:pt x="250" y="100"/>
                  </a:cubicBezTo>
                  <a:cubicBezTo>
                    <a:pt x="260" y="101"/>
                    <a:pt x="234" y="112"/>
                    <a:pt x="225" y="117"/>
                  </a:cubicBezTo>
                  <a:cubicBezTo>
                    <a:pt x="206" y="128"/>
                    <a:pt x="187" y="140"/>
                    <a:pt x="167" y="150"/>
                  </a:cubicBezTo>
                  <a:cubicBezTo>
                    <a:pt x="116" y="175"/>
                    <a:pt x="62" y="192"/>
                    <a:pt x="8" y="209"/>
                  </a:cubicBezTo>
                  <a:cubicBezTo>
                    <a:pt x="20" y="176"/>
                    <a:pt x="20" y="163"/>
                    <a:pt x="50" y="142"/>
                  </a:cubicBezTo>
                  <a:cubicBezTo>
                    <a:pt x="67" y="117"/>
                    <a:pt x="75" y="92"/>
                    <a:pt x="92" y="67"/>
                  </a:cubicBezTo>
                  <a:cubicBezTo>
                    <a:pt x="102" y="35"/>
                    <a:pt x="123" y="32"/>
                    <a:pt x="134" y="0"/>
                  </a:cubicBezTo>
                  <a:cubicBezTo>
                    <a:pt x="171" y="116"/>
                    <a:pt x="151" y="33"/>
                    <a:pt x="142" y="259"/>
                  </a:cubicBezTo>
                  <a:cubicBezTo>
                    <a:pt x="123" y="231"/>
                    <a:pt x="86" y="194"/>
                    <a:pt x="58" y="175"/>
                  </a:cubicBezTo>
                  <a:cubicBezTo>
                    <a:pt x="53" y="167"/>
                    <a:pt x="49" y="157"/>
                    <a:pt x="42" y="150"/>
                  </a:cubicBezTo>
                  <a:cubicBezTo>
                    <a:pt x="35" y="143"/>
                    <a:pt x="23" y="142"/>
                    <a:pt x="17" y="134"/>
                  </a:cubicBezTo>
                  <a:cubicBezTo>
                    <a:pt x="11" y="127"/>
                    <a:pt x="12" y="117"/>
                    <a:pt x="8" y="109"/>
                  </a:cubicBezTo>
                  <a:cubicBezTo>
                    <a:pt x="6" y="105"/>
                    <a:pt x="3" y="103"/>
                    <a:pt x="0" y="100"/>
                  </a:cubicBezTo>
                  <a:close/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61" name="Group 57"/>
          <p:cNvGrpSpPr/>
          <p:nvPr/>
        </p:nvGrpSpPr>
        <p:grpSpPr>
          <a:xfrm rot="5400000">
            <a:off x="2948257" y="4598194"/>
            <a:ext cx="241300" cy="685006"/>
            <a:chOff x="7416800" y="3556794"/>
            <a:chExt cx="241300" cy="685006"/>
          </a:xfrm>
        </p:grpSpPr>
        <p:cxnSp>
          <p:nvCxnSpPr>
            <p:cNvPr id="162" name="Straight Arrow Connector 161"/>
            <p:cNvCxnSpPr/>
            <p:nvPr/>
          </p:nvCxnSpPr>
          <p:spPr>
            <a:xfrm rot="5400000" flipH="1" flipV="1">
              <a:off x="7239000" y="3848100"/>
              <a:ext cx="584200" cy="1588"/>
            </a:xfrm>
            <a:prstGeom prst="straightConnector1">
              <a:avLst/>
            </a:prstGeom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Oval 162"/>
            <p:cNvSpPr/>
            <p:nvPr/>
          </p:nvSpPr>
          <p:spPr>
            <a:xfrm>
              <a:off x="7416800" y="4000500"/>
              <a:ext cx="241300" cy="2413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98961D0-9E7E-D75F-FA47-FA7C5893FC9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Particle and Observer Lorentz transformation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7628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536" name="Picture 233535" descr="Chart, radar chart&#10;&#10;Description automatically generated">
            <a:extLst>
              <a:ext uri="{FF2B5EF4-FFF2-40B4-BE49-F238E27FC236}">
                <a16:creationId xmlns:a16="http://schemas.microsoft.com/office/drawing/2014/main" id="{DCCBCAA1-20EF-44DF-32EC-592CEA4A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98" y="888939"/>
            <a:ext cx="5810924" cy="5966574"/>
          </a:xfrm>
          <a:prstGeom prst="rect">
            <a:avLst/>
          </a:prstGeom>
        </p:spPr>
      </p:pic>
      <p:sp>
        <p:nvSpPr>
          <p:cNvPr id="233537" name="TextBox 233536">
            <a:extLst>
              <a:ext uri="{FF2B5EF4-FFF2-40B4-BE49-F238E27FC236}">
                <a16:creationId xmlns:a16="http://schemas.microsoft.com/office/drawing/2014/main" id="{A9A3F68B-8ADE-AB2A-3823-AB7771BB14BF}"/>
              </a:ext>
            </a:extLst>
          </p:cNvPr>
          <p:cNvSpPr txBox="1"/>
          <p:nvPr/>
        </p:nvSpPr>
        <p:spPr>
          <a:xfrm>
            <a:off x="8149956" y="750440"/>
            <a:ext cx="1908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muon neutrino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3538" name="TextBox 233537">
            <a:extLst>
              <a:ext uri="{FF2B5EF4-FFF2-40B4-BE49-F238E27FC236}">
                <a16:creationId xmlns:a16="http://schemas.microsoft.com/office/drawing/2014/main" id="{7C10E6E1-47F7-050C-0ACF-647691284A2B}"/>
              </a:ext>
            </a:extLst>
          </p:cNvPr>
          <p:cNvSpPr txBox="1"/>
          <p:nvPr/>
        </p:nvSpPr>
        <p:spPr>
          <a:xfrm>
            <a:off x="10857391" y="4815877"/>
            <a:ext cx="13264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8000"/>
                </a:solidFill>
              </a:rPr>
              <a:t>electron neutrino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33539" name="TextBox 233538">
            <a:extLst>
              <a:ext uri="{FF2B5EF4-FFF2-40B4-BE49-F238E27FC236}">
                <a16:creationId xmlns:a16="http://schemas.microsoft.com/office/drawing/2014/main" id="{70CE9E45-218A-B8D8-FE92-49B245005502}"/>
              </a:ext>
            </a:extLst>
          </p:cNvPr>
          <p:cNvSpPr txBox="1"/>
          <p:nvPr/>
        </p:nvSpPr>
        <p:spPr>
          <a:xfrm>
            <a:off x="6126862" y="4745850"/>
            <a:ext cx="1148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tau neutrino</a:t>
            </a:r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233540" name="Triangle 233539">
            <a:extLst>
              <a:ext uri="{FF2B5EF4-FFF2-40B4-BE49-F238E27FC236}">
                <a16:creationId xmlns:a16="http://schemas.microsoft.com/office/drawing/2014/main" id="{DDE3DE5A-B7A0-AFE5-0F8F-9727397CFE43}"/>
              </a:ext>
            </a:extLst>
          </p:cNvPr>
          <p:cNvSpPr/>
          <p:nvPr/>
        </p:nvSpPr>
        <p:spPr>
          <a:xfrm>
            <a:off x="7007119" y="1450575"/>
            <a:ext cx="3962401" cy="3351447"/>
          </a:xfrm>
          <a:prstGeom prst="triangle">
            <a:avLst>
              <a:gd name="adj" fmla="val 50585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3541" name="Rectangle 233540">
            <a:extLst>
              <a:ext uri="{FF2B5EF4-FFF2-40B4-BE49-F238E27FC236}">
                <a16:creationId xmlns:a16="http://schemas.microsoft.com/office/drawing/2014/main" id="{D871F469-6A89-15D2-684F-D00B302E3486}"/>
              </a:ext>
            </a:extLst>
          </p:cNvPr>
          <p:cNvSpPr/>
          <p:nvPr/>
        </p:nvSpPr>
        <p:spPr>
          <a:xfrm>
            <a:off x="6304698" y="5459089"/>
            <a:ext cx="5810924" cy="13964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3512" name="Rectangle 40"/>
          <p:cNvSpPr>
            <a:spLocks noChangeArrowheads="1"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>
              <a:defRPr/>
            </a:pPr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High-energy, long propagating neutrinos  </a:t>
            </a:r>
            <a:endParaRPr lang="en-US" sz="3600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32DC2-34E7-9045-9FD2-8C09B9DF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8EA9F-56D0-794E-8D06-30A4AD19248C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64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cxnSp>
        <p:nvCxnSpPr>
          <p:cNvPr id="233552" name="Straight Connector 233551">
            <a:extLst>
              <a:ext uri="{FF2B5EF4-FFF2-40B4-BE49-F238E27FC236}">
                <a16:creationId xmlns:a16="http://schemas.microsoft.com/office/drawing/2014/main" id="{D2F2CB2F-3193-3A6E-6AF2-61668EE8DF31}"/>
              </a:ext>
            </a:extLst>
          </p:cNvPr>
          <p:cNvCxnSpPr>
            <a:cxnSpLocks/>
          </p:cNvCxnSpPr>
          <p:nvPr/>
        </p:nvCxnSpPr>
        <p:spPr>
          <a:xfrm>
            <a:off x="9009277" y="1445512"/>
            <a:ext cx="1986781" cy="33703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545" name="Rectangle 233544">
            <a:extLst>
              <a:ext uri="{FF2B5EF4-FFF2-40B4-BE49-F238E27FC236}">
                <a16:creationId xmlns:a16="http://schemas.microsoft.com/office/drawing/2014/main" id="{9449229F-D945-5A12-AE18-F11FA8F3DD26}"/>
              </a:ext>
            </a:extLst>
          </p:cNvPr>
          <p:cNvSpPr/>
          <p:nvPr/>
        </p:nvSpPr>
        <p:spPr>
          <a:xfrm>
            <a:off x="8915506" y="1388406"/>
            <a:ext cx="173789" cy="173789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3548" name="Oval 233547">
            <a:extLst>
              <a:ext uri="{FF2B5EF4-FFF2-40B4-BE49-F238E27FC236}">
                <a16:creationId xmlns:a16="http://schemas.microsoft.com/office/drawing/2014/main" id="{5CE3C7DB-B3B5-D90E-9DC8-A9A2939F2451}"/>
              </a:ext>
            </a:extLst>
          </p:cNvPr>
          <p:cNvSpPr/>
          <p:nvPr/>
        </p:nvSpPr>
        <p:spPr>
          <a:xfrm>
            <a:off x="9554744" y="2497582"/>
            <a:ext cx="173789" cy="17378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3544" name="Isosceles Triangle 4">
            <a:extLst>
              <a:ext uri="{FF2B5EF4-FFF2-40B4-BE49-F238E27FC236}">
                <a16:creationId xmlns:a16="http://schemas.microsoft.com/office/drawing/2014/main" id="{E4B621EF-6C28-2CF6-D1C7-F6D8970B0432}"/>
              </a:ext>
            </a:extLst>
          </p:cNvPr>
          <p:cNvSpPr/>
          <p:nvPr/>
        </p:nvSpPr>
        <p:spPr>
          <a:xfrm>
            <a:off x="10838064" y="4669058"/>
            <a:ext cx="199827" cy="172265"/>
          </a:xfrm>
          <a:prstGeom prst="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33556" name="Group 233555">
            <a:extLst>
              <a:ext uri="{FF2B5EF4-FFF2-40B4-BE49-F238E27FC236}">
                <a16:creationId xmlns:a16="http://schemas.microsoft.com/office/drawing/2014/main" id="{47B93CDD-DD78-F6EC-9E90-EF69B53386A5}"/>
              </a:ext>
            </a:extLst>
          </p:cNvPr>
          <p:cNvGrpSpPr/>
          <p:nvPr/>
        </p:nvGrpSpPr>
        <p:grpSpPr>
          <a:xfrm>
            <a:off x="10737471" y="1318997"/>
            <a:ext cx="1406087" cy="1200329"/>
            <a:chOff x="10887371" y="1318997"/>
            <a:chExt cx="1406087" cy="1200329"/>
          </a:xfrm>
        </p:grpSpPr>
        <p:sp>
          <p:nvSpPr>
            <p:cNvPr id="233542" name="Isosceles Triangle 4">
              <a:extLst>
                <a:ext uri="{FF2B5EF4-FFF2-40B4-BE49-F238E27FC236}">
                  <a16:creationId xmlns:a16="http://schemas.microsoft.com/office/drawing/2014/main" id="{5018A02C-CD80-2B17-1E29-49DA0A98F48A}"/>
                </a:ext>
              </a:extLst>
            </p:cNvPr>
            <p:cNvSpPr/>
            <p:nvPr/>
          </p:nvSpPr>
          <p:spPr>
            <a:xfrm>
              <a:off x="10918029" y="1968853"/>
              <a:ext cx="199827" cy="172265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3543" name="TextBox 233542">
              <a:extLst>
                <a:ext uri="{FF2B5EF4-FFF2-40B4-BE49-F238E27FC236}">
                  <a16:creationId xmlns:a16="http://schemas.microsoft.com/office/drawing/2014/main" id="{B24AE092-2A78-72D7-460D-DE5AFBAD1B5C}"/>
                </a:ext>
              </a:extLst>
            </p:cNvPr>
            <p:cNvSpPr txBox="1"/>
            <p:nvPr/>
          </p:nvSpPr>
          <p:spPr>
            <a:xfrm>
              <a:off x="11082480" y="1318997"/>
              <a:ext cx="12109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=(0:1:0)</a:t>
              </a:r>
            </a:p>
            <a:p>
              <a:r>
                <a:rPr lang="en-GB" dirty="0"/>
                <a:t>=(1:2:0)</a:t>
              </a:r>
            </a:p>
            <a:p>
              <a:r>
                <a:rPr lang="en-GB" dirty="0"/>
                <a:t>=(1:0:0)</a:t>
              </a:r>
            </a:p>
            <a:p>
              <a:r>
                <a:rPr lang="en-GB" dirty="0"/>
                <a:t>=(x:1-x:0) </a:t>
              </a:r>
              <a:endParaRPr lang="en-US" dirty="0"/>
            </a:p>
          </p:txBody>
        </p:sp>
        <p:sp>
          <p:nvSpPr>
            <p:cNvPr id="233546" name="Rectangle 233545">
              <a:extLst>
                <a:ext uri="{FF2B5EF4-FFF2-40B4-BE49-F238E27FC236}">
                  <a16:creationId xmlns:a16="http://schemas.microsoft.com/office/drawing/2014/main" id="{55E7C03E-DF62-6378-A713-877413472341}"/>
                </a:ext>
              </a:extLst>
            </p:cNvPr>
            <p:cNvSpPr/>
            <p:nvPr/>
          </p:nvSpPr>
          <p:spPr>
            <a:xfrm>
              <a:off x="10937977" y="1444308"/>
              <a:ext cx="173789" cy="17378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3547" name="Oval 233546">
              <a:extLst>
                <a:ext uri="{FF2B5EF4-FFF2-40B4-BE49-F238E27FC236}">
                  <a16:creationId xmlns:a16="http://schemas.microsoft.com/office/drawing/2014/main" id="{EC66193B-5FAD-0520-7736-68B28439D0F0}"/>
                </a:ext>
              </a:extLst>
            </p:cNvPr>
            <p:cNvSpPr/>
            <p:nvPr/>
          </p:nvSpPr>
          <p:spPr>
            <a:xfrm>
              <a:off x="10937977" y="1716969"/>
              <a:ext cx="173789" cy="17378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3553" name="Straight Connector 233552">
              <a:extLst>
                <a:ext uri="{FF2B5EF4-FFF2-40B4-BE49-F238E27FC236}">
                  <a16:creationId xmlns:a16="http://schemas.microsoft.com/office/drawing/2014/main" id="{760951DE-5DD5-ADAB-4276-89659DBB33B5}"/>
                </a:ext>
              </a:extLst>
            </p:cNvPr>
            <p:cNvCxnSpPr>
              <a:cxnSpLocks/>
            </p:cNvCxnSpPr>
            <p:nvPr/>
          </p:nvCxnSpPr>
          <p:spPr>
            <a:xfrm>
              <a:off x="10887371" y="2330008"/>
              <a:ext cx="25437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0314866-620D-5CC4-FED9-492F15FDAC68}"/>
              </a:ext>
            </a:extLst>
          </p:cNvPr>
          <p:cNvSpPr txBox="1"/>
          <p:nvPr/>
        </p:nvSpPr>
        <p:spPr>
          <a:xfrm>
            <a:off x="0" y="2487"/>
            <a:ext cx="8694965" cy="22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  <a:defRPr/>
            </a:pPr>
            <a:r>
              <a:rPr lang="en-US" sz="800" dirty="0">
                <a:solidFill>
                  <a:srgbClr val="000090"/>
                </a:solidFill>
                <a:latin typeface="Helvetica" pitchFamily="2" charset="0"/>
                <a:hlinkClick r:id="rId3"/>
              </a:rPr>
              <a:t>IceCube, Nature Phys. 18, 1287 (2022</a:t>
            </a:r>
            <a:r>
              <a:rPr lang="en-US" sz="800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B63C5DD-2224-0C11-E1C6-54D086959E38}"/>
              </a:ext>
            </a:extLst>
          </p:cNvPr>
          <p:cNvGrpSpPr/>
          <p:nvPr/>
        </p:nvGrpSpPr>
        <p:grpSpPr>
          <a:xfrm>
            <a:off x="-13537" y="5177257"/>
            <a:ext cx="7331224" cy="1419084"/>
            <a:chOff x="-13537" y="5177257"/>
            <a:chExt cx="7331224" cy="141908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A1D0BB3-CBD2-3A25-AAEA-DD893A1BFDC7}"/>
                </a:ext>
              </a:extLst>
            </p:cNvPr>
            <p:cNvSpPr txBox="1"/>
            <p:nvPr/>
          </p:nvSpPr>
          <p:spPr>
            <a:xfrm>
              <a:off x="5858721" y="5545117"/>
              <a:ext cx="145896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rial"/>
                  <a:cs typeface="Arial"/>
                </a:rPr>
                <a:t>Neutrino detector</a:t>
              </a:r>
              <a:endParaRPr lang="en-US" sz="20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C3C970D-936F-9F65-17E6-2530E1CA62C1}"/>
                </a:ext>
              </a:extLst>
            </p:cNvPr>
            <p:cNvSpPr txBox="1"/>
            <p:nvPr/>
          </p:nvSpPr>
          <p:spPr>
            <a:xfrm>
              <a:off x="-13537" y="5421208"/>
              <a:ext cx="17305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rial"/>
                  <a:cs typeface="Arial"/>
                </a:rPr>
                <a:t>High-energy Astrophysical objects</a:t>
              </a:r>
              <a:endParaRPr lang="en-US" sz="20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1C57E51-CCE4-6211-AB1F-9979DA69268B}"/>
                </a:ext>
              </a:extLst>
            </p:cNvPr>
            <p:cNvGrpSpPr/>
            <p:nvPr/>
          </p:nvGrpSpPr>
          <p:grpSpPr>
            <a:xfrm>
              <a:off x="1640336" y="5177257"/>
              <a:ext cx="4187340" cy="1419084"/>
              <a:chOff x="2199136" y="5177257"/>
              <a:chExt cx="4187340" cy="1419084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FDAA01F-BA57-6ADD-384A-6F80625A1E8F}"/>
                  </a:ext>
                </a:extLst>
              </p:cNvPr>
              <p:cNvSpPr/>
              <p:nvPr/>
            </p:nvSpPr>
            <p:spPr>
              <a:xfrm>
                <a:off x="5360164" y="5851202"/>
                <a:ext cx="97578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sz="2800" b="1" dirty="0">
                    <a:solidFill>
                      <a:srgbClr val="FF00FF"/>
                    </a:solidFill>
                    <a:latin typeface="Arial"/>
                  </a:rPr>
                  <a:t>???</a:t>
                </a:r>
                <a:endParaRPr lang="en-US" sz="2800" b="1" dirty="0">
                  <a:solidFill>
                    <a:srgbClr val="FF00FF"/>
                  </a:solidFill>
                  <a:latin typeface="Arial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62D42C5-FCB1-7A02-EB0B-DC1684F2D566}"/>
                  </a:ext>
                </a:extLst>
              </p:cNvPr>
              <p:cNvSpPr/>
              <p:nvPr/>
            </p:nvSpPr>
            <p:spPr>
              <a:xfrm>
                <a:off x="3091996" y="6134676"/>
                <a:ext cx="21782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sz="2400" b="1" dirty="0">
                    <a:solidFill>
                      <a:srgbClr val="FF00FF"/>
                    </a:solidFill>
                    <a:latin typeface="Arial"/>
                  </a:rPr>
                  <a:t>Flavor mixing</a:t>
                </a:r>
                <a:endParaRPr lang="en-US" sz="2400" b="1" baseline="30000" dirty="0">
                  <a:solidFill>
                    <a:srgbClr val="FF00FF"/>
                  </a:solidFill>
                  <a:latin typeface="Symbol" charset="2"/>
                  <a:cs typeface="Symbol" charset="2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FE97988-3587-03A9-03B8-F09AE842AAD0}"/>
                  </a:ext>
                </a:extLst>
              </p:cNvPr>
              <p:cNvGrpSpPr/>
              <p:nvPr/>
            </p:nvGrpSpPr>
            <p:grpSpPr>
              <a:xfrm>
                <a:off x="2199136" y="5736212"/>
                <a:ext cx="4187340" cy="0"/>
                <a:chOff x="2199136" y="5875912"/>
                <a:chExt cx="8205628" cy="0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914EFF94-2793-61F2-5495-6BE77BBDE0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99136" y="5875912"/>
                  <a:ext cx="8205628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headEnd type="triangle" w="lg" len="lg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81145BFC-8663-996E-8B0E-A6D9948653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6649" y="5875912"/>
                  <a:ext cx="4168115" cy="0"/>
                </a:xfrm>
                <a:prstGeom prst="straightConnector1">
                  <a:avLst/>
                </a:prstGeom>
                <a:ln w="50800">
                  <a:solidFill>
                    <a:srgbClr val="FF00FF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Cloud 40">
                <a:extLst>
                  <a:ext uri="{FF2B5EF4-FFF2-40B4-BE49-F238E27FC236}">
                    <a16:creationId xmlns:a16="http://schemas.microsoft.com/office/drawing/2014/main" id="{5F241AAD-52C3-D806-8EF9-F838A9938CE5}"/>
                  </a:ext>
                </a:extLst>
              </p:cNvPr>
              <p:cNvSpPr/>
              <p:nvPr/>
            </p:nvSpPr>
            <p:spPr bwMode="auto">
              <a:xfrm>
                <a:off x="3137369" y="5177257"/>
                <a:ext cx="2007774" cy="1004652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438943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600" dirty="0">
                  <a:solidFill>
                    <a:srgbClr val="660066"/>
                  </a:solidFill>
                  <a:latin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EF9F34A-C6D9-577F-D241-BBB5081ED76C}"/>
                  </a:ext>
                </a:extLst>
              </p:cNvPr>
              <p:cNvSpPr/>
              <p:nvPr/>
            </p:nvSpPr>
            <p:spPr>
              <a:xfrm>
                <a:off x="419100" y="1143001"/>
                <a:ext cx="6507894" cy="16555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9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Astrophysical neutrino flavor physics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Flavor triangle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Spectrum integrated flavor ratio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Standard production models include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EF9F34A-C6D9-577F-D241-BBB5081E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1143001"/>
                <a:ext cx="6507894" cy="1655581"/>
              </a:xfrm>
              <a:prstGeom prst="rect">
                <a:avLst/>
              </a:prstGeom>
              <a:blipFill>
                <a:blip r:embed="rId4"/>
                <a:stretch>
                  <a:fillRect l="-1559" t="-3817" b="-61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A96703-4A8D-53EB-1592-20C169E8F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5E69ED-F88E-8865-8827-11D1CBC1B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tkatori@cern.ch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152347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Chart, radar chart&#10;&#10;Description automatically generated">
            <a:extLst>
              <a:ext uri="{FF2B5EF4-FFF2-40B4-BE49-F238E27FC236}">
                <a16:creationId xmlns:a16="http://schemas.microsoft.com/office/drawing/2014/main" id="{8CD99463-FDC0-CA60-34B8-402CEDD51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45" y="891426"/>
            <a:ext cx="5810924" cy="5966574"/>
          </a:xfrm>
          <a:prstGeom prst="rect">
            <a:avLst/>
          </a:prstGeom>
        </p:spPr>
      </p:pic>
      <p:sp>
        <p:nvSpPr>
          <p:cNvPr id="38" name="Triangle 37">
            <a:extLst>
              <a:ext uri="{FF2B5EF4-FFF2-40B4-BE49-F238E27FC236}">
                <a16:creationId xmlns:a16="http://schemas.microsoft.com/office/drawing/2014/main" id="{0834C4E0-E6E4-3E16-2D06-9E684E1FA00C}"/>
              </a:ext>
            </a:extLst>
          </p:cNvPr>
          <p:cNvSpPr/>
          <p:nvPr/>
        </p:nvSpPr>
        <p:spPr>
          <a:xfrm>
            <a:off x="7000366" y="1453062"/>
            <a:ext cx="3962401" cy="3351447"/>
          </a:xfrm>
          <a:prstGeom prst="triangle">
            <a:avLst>
              <a:gd name="adj" fmla="val 50585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34623CF-D5F2-DF70-F9D1-6BBC68BA1981}"/>
              </a:ext>
            </a:extLst>
          </p:cNvPr>
          <p:cNvSpPr/>
          <p:nvPr/>
        </p:nvSpPr>
        <p:spPr>
          <a:xfrm>
            <a:off x="6297944" y="5461576"/>
            <a:ext cx="3029771" cy="13964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0FF654F-AE60-CE83-863B-95A82F5A9375}"/>
              </a:ext>
            </a:extLst>
          </p:cNvPr>
          <p:cNvCxnSpPr>
            <a:cxnSpLocks/>
          </p:cNvCxnSpPr>
          <p:nvPr/>
        </p:nvCxnSpPr>
        <p:spPr>
          <a:xfrm flipH="1">
            <a:off x="8610460" y="1644649"/>
            <a:ext cx="363776" cy="152256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51D20BE-8C90-7046-5EEF-40B49AD1A73C}"/>
              </a:ext>
            </a:extLst>
          </p:cNvPr>
          <p:cNvCxnSpPr>
            <a:cxnSpLocks/>
          </p:cNvCxnSpPr>
          <p:nvPr/>
        </p:nvCxnSpPr>
        <p:spPr>
          <a:xfrm flipH="1">
            <a:off x="8995647" y="2673858"/>
            <a:ext cx="543605" cy="7788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9BB3726-D9B9-5DD7-FA0D-B7EACC17B0CB}"/>
              </a:ext>
            </a:extLst>
          </p:cNvPr>
          <p:cNvCxnSpPr>
            <a:cxnSpLocks/>
          </p:cNvCxnSpPr>
          <p:nvPr/>
        </p:nvCxnSpPr>
        <p:spPr>
          <a:xfrm flipH="1" flipV="1">
            <a:off x="9634885" y="4264117"/>
            <a:ext cx="1196426" cy="47952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B2000120-FCBB-967B-F313-0594D6BE237C}"/>
              </a:ext>
            </a:extLst>
          </p:cNvPr>
          <p:cNvSpPr/>
          <p:nvPr/>
        </p:nvSpPr>
        <p:spPr>
          <a:xfrm>
            <a:off x="8506967" y="3205837"/>
            <a:ext cx="173789" cy="173789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76D550E-5399-C690-7D2F-99FB818B5C98}"/>
              </a:ext>
            </a:extLst>
          </p:cNvPr>
          <p:cNvSpPr/>
          <p:nvPr/>
        </p:nvSpPr>
        <p:spPr>
          <a:xfrm>
            <a:off x="8841405" y="3511449"/>
            <a:ext cx="173789" cy="17378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Isosceles Triangle 4">
            <a:extLst>
              <a:ext uri="{FF2B5EF4-FFF2-40B4-BE49-F238E27FC236}">
                <a16:creationId xmlns:a16="http://schemas.microsoft.com/office/drawing/2014/main" id="{9937683F-D6D3-23D5-2103-D00D83AC1DC4}"/>
              </a:ext>
            </a:extLst>
          </p:cNvPr>
          <p:cNvSpPr/>
          <p:nvPr/>
        </p:nvSpPr>
        <p:spPr>
          <a:xfrm>
            <a:off x="9428839" y="4104943"/>
            <a:ext cx="199827" cy="172265"/>
          </a:xfrm>
          <a:prstGeom prst="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A7C2205B-6770-30BF-5491-2C6932566338}"/>
              </a:ext>
            </a:extLst>
          </p:cNvPr>
          <p:cNvSpPr/>
          <p:nvPr/>
        </p:nvSpPr>
        <p:spPr>
          <a:xfrm>
            <a:off x="8471976" y="3159550"/>
            <a:ext cx="1312223" cy="1140223"/>
          </a:xfrm>
          <a:custGeom>
            <a:avLst/>
            <a:gdLst>
              <a:gd name="connsiteX0" fmla="*/ 142504 w 1312223"/>
              <a:gd name="connsiteY0" fmla="*/ 192 h 1140223"/>
              <a:gd name="connsiteX1" fmla="*/ 100940 w 1312223"/>
              <a:gd name="connsiteY1" fmla="*/ 18005 h 1140223"/>
              <a:gd name="connsiteX2" fmla="*/ 89065 w 1312223"/>
              <a:gd name="connsiteY2" fmla="*/ 35818 h 1140223"/>
              <a:gd name="connsiteX3" fmla="*/ 95003 w 1312223"/>
              <a:gd name="connsiteY3" fmla="*/ 136758 h 1140223"/>
              <a:gd name="connsiteX4" fmla="*/ 106878 w 1312223"/>
              <a:gd name="connsiteY4" fmla="*/ 172384 h 1140223"/>
              <a:gd name="connsiteX5" fmla="*/ 112816 w 1312223"/>
              <a:gd name="connsiteY5" fmla="*/ 208010 h 1140223"/>
              <a:gd name="connsiteX6" fmla="*/ 106878 w 1312223"/>
              <a:gd name="connsiteY6" fmla="*/ 273325 h 1140223"/>
              <a:gd name="connsiteX7" fmla="*/ 71252 w 1312223"/>
              <a:gd name="connsiteY7" fmla="*/ 279262 h 1140223"/>
              <a:gd name="connsiteX8" fmla="*/ 35626 w 1312223"/>
              <a:gd name="connsiteY8" fmla="*/ 291138 h 1140223"/>
              <a:gd name="connsiteX9" fmla="*/ 0 w 1312223"/>
              <a:gd name="connsiteY9" fmla="*/ 314888 h 1140223"/>
              <a:gd name="connsiteX10" fmla="*/ 17813 w 1312223"/>
              <a:gd name="connsiteY10" fmla="*/ 350514 h 1140223"/>
              <a:gd name="connsiteX11" fmla="*/ 35626 w 1312223"/>
              <a:gd name="connsiteY11" fmla="*/ 362389 h 1140223"/>
              <a:gd name="connsiteX12" fmla="*/ 59377 w 1312223"/>
              <a:gd name="connsiteY12" fmla="*/ 386140 h 1140223"/>
              <a:gd name="connsiteX13" fmla="*/ 112816 w 1312223"/>
              <a:gd name="connsiteY13" fmla="*/ 403953 h 1140223"/>
              <a:gd name="connsiteX14" fmla="*/ 148442 w 1312223"/>
              <a:gd name="connsiteY14" fmla="*/ 421766 h 1140223"/>
              <a:gd name="connsiteX15" fmla="*/ 184068 w 1312223"/>
              <a:gd name="connsiteY15" fmla="*/ 433641 h 1140223"/>
              <a:gd name="connsiteX16" fmla="*/ 201881 w 1312223"/>
              <a:gd name="connsiteY16" fmla="*/ 445517 h 1140223"/>
              <a:gd name="connsiteX17" fmla="*/ 213756 w 1312223"/>
              <a:gd name="connsiteY17" fmla="*/ 463330 h 1140223"/>
              <a:gd name="connsiteX18" fmla="*/ 243444 w 1312223"/>
              <a:gd name="connsiteY18" fmla="*/ 469267 h 1140223"/>
              <a:gd name="connsiteX19" fmla="*/ 261257 w 1312223"/>
              <a:gd name="connsiteY19" fmla="*/ 481143 h 1140223"/>
              <a:gd name="connsiteX20" fmla="*/ 296883 w 1312223"/>
              <a:gd name="connsiteY20" fmla="*/ 493018 h 1140223"/>
              <a:gd name="connsiteX21" fmla="*/ 314696 w 1312223"/>
              <a:gd name="connsiteY21" fmla="*/ 504893 h 1140223"/>
              <a:gd name="connsiteX22" fmla="*/ 350322 w 1312223"/>
              <a:gd name="connsiteY22" fmla="*/ 516769 h 1140223"/>
              <a:gd name="connsiteX23" fmla="*/ 368135 w 1312223"/>
              <a:gd name="connsiteY23" fmla="*/ 528644 h 1140223"/>
              <a:gd name="connsiteX24" fmla="*/ 403761 w 1312223"/>
              <a:gd name="connsiteY24" fmla="*/ 540519 h 1140223"/>
              <a:gd name="connsiteX25" fmla="*/ 439387 w 1312223"/>
              <a:gd name="connsiteY25" fmla="*/ 564270 h 1140223"/>
              <a:gd name="connsiteX26" fmla="*/ 475013 w 1312223"/>
              <a:gd name="connsiteY26" fmla="*/ 576145 h 1140223"/>
              <a:gd name="connsiteX27" fmla="*/ 486888 w 1312223"/>
              <a:gd name="connsiteY27" fmla="*/ 588021 h 1140223"/>
              <a:gd name="connsiteX28" fmla="*/ 522514 w 1312223"/>
              <a:gd name="connsiteY28" fmla="*/ 599896 h 1140223"/>
              <a:gd name="connsiteX29" fmla="*/ 540327 w 1312223"/>
              <a:gd name="connsiteY29" fmla="*/ 605834 h 1140223"/>
              <a:gd name="connsiteX30" fmla="*/ 575953 w 1312223"/>
              <a:gd name="connsiteY30" fmla="*/ 623647 h 1140223"/>
              <a:gd name="connsiteX31" fmla="*/ 587829 w 1312223"/>
              <a:gd name="connsiteY31" fmla="*/ 635522 h 1140223"/>
              <a:gd name="connsiteX32" fmla="*/ 641268 w 1312223"/>
              <a:gd name="connsiteY32" fmla="*/ 665210 h 1140223"/>
              <a:gd name="connsiteX33" fmla="*/ 665018 w 1312223"/>
              <a:gd name="connsiteY33" fmla="*/ 694899 h 1140223"/>
              <a:gd name="connsiteX34" fmla="*/ 694707 w 1312223"/>
              <a:gd name="connsiteY34" fmla="*/ 724587 h 1140223"/>
              <a:gd name="connsiteX35" fmla="*/ 706582 w 1312223"/>
              <a:gd name="connsiteY35" fmla="*/ 742400 h 1140223"/>
              <a:gd name="connsiteX36" fmla="*/ 724395 w 1312223"/>
              <a:gd name="connsiteY36" fmla="*/ 754275 h 1140223"/>
              <a:gd name="connsiteX37" fmla="*/ 742208 w 1312223"/>
              <a:gd name="connsiteY37" fmla="*/ 772088 h 1140223"/>
              <a:gd name="connsiteX38" fmla="*/ 754083 w 1312223"/>
              <a:gd name="connsiteY38" fmla="*/ 807714 h 1140223"/>
              <a:gd name="connsiteX39" fmla="*/ 765959 w 1312223"/>
              <a:gd name="connsiteY39" fmla="*/ 819589 h 1140223"/>
              <a:gd name="connsiteX40" fmla="*/ 789709 w 1312223"/>
              <a:gd name="connsiteY40" fmla="*/ 855215 h 1140223"/>
              <a:gd name="connsiteX41" fmla="*/ 801584 w 1312223"/>
              <a:gd name="connsiteY41" fmla="*/ 873028 h 1140223"/>
              <a:gd name="connsiteX42" fmla="*/ 813460 w 1312223"/>
              <a:gd name="connsiteY42" fmla="*/ 884904 h 1140223"/>
              <a:gd name="connsiteX43" fmla="*/ 819397 w 1312223"/>
              <a:gd name="connsiteY43" fmla="*/ 902717 h 1140223"/>
              <a:gd name="connsiteX44" fmla="*/ 849086 w 1312223"/>
              <a:gd name="connsiteY44" fmla="*/ 932405 h 1140223"/>
              <a:gd name="connsiteX45" fmla="*/ 866899 w 1312223"/>
              <a:gd name="connsiteY45" fmla="*/ 950218 h 1140223"/>
              <a:gd name="connsiteX46" fmla="*/ 884712 w 1312223"/>
              <a:gd name="connsiteY46" fmla="*/ 962093 h 1140223"/>
              <a:gd name="connsiteX47" fmla="*/ 914400 w 1312223"/>
              <a:gd name="connsiteY47" fmla="*/ 991782 h 1140223"/>
              <a:gd name="connsiteX48" fmla="*/ 932213 w 1312223"/>
              <a:gd name="connsiteY48" fmla="*/ 1009595 h 1140223"/>
              <a:gd name="connsiteX49" fmla="*/ 950026 w 1312223"/>
              <a:gd name="connsiteY49" fmla="*/ 1027408 h 1140223"/>
              <a:gd name="connsiteX50" fmla="*/ 961901 w 1312223"/>
              <a:gd name="connsiteY50" fmla="*/ 1045221 h 1140223"/>
              <a:gd name="connsiteX51" fmla="*/ 973777 w 1312223"/>
              <a:gd name="connsiteY51" fmla="*/ 1057096 h 1140223"/>
              <a:gd name="connsiteX52" fmla="*/ 997527 w 1312223"/>
              <a:gd name="connsiteY52" fmla="*/ 1092722 h 1140223"/>
              <a:gd name="connsiteX53" fmla="*/ 1039091 w 1312223"/>
              <a:gd name="connsiteY53" fmla="*/ 1128348 h 1140223"/>
              <a:gd name="connsiteX54" fmla="*/ 1074717 w 1312223"/>
              <a:gd name="connsiteY54" fmla="*/ 1140223 h 1140223"/>
              <a:gd name="connsiteX55" fmla="*/ 1098468 w 1312223"/>
              <a:gd name="connsiteY55" fmla="*/ 1134286 h 1140223"/>
              <a:gd name="connsiteX56" fmla="*/ 1116281 w 1312223"/>
              <a:gd name="connsiteY56" fmla="*/ 1104597 h 1140223"/>
              <a:gd name="connsiteX57" fmla="*/ 1151907 w 1312223"/>
              <a:gd name="connsiteY57" fmla="*/ 1057096 h 1140223"/>
              <a:gd name="connsiteX58" fmla="*/ 1181595 w 1312223"/>
              <a:gd name="connsiteY58" fmla="*/ 1027408 h 1140223"/>
              <a:gd name="connsiteX59" fmla="*/ 1217221 w 1312223"/>
              <a:gd name="connsiteY59" fmla="*/ 973969 h 1140223"/>
              <a:gd name="connsiteX60" fmla="*/ 1229096 w 1312223"/>
              <a:gd name="connsiteY60" fmla="*/ 956156 h 1140223"/>
              <a:gd name="connsiteX61" fmla="*/ 1240971 w 1312223"/>
              <a:gd name="connsiteY61" fmla="*/ 914592 h 1140223"/>
              <a:gd name="connsiteX62" fmla="*/ 1252847 w 1312223"/>
              <a:gd name="connsiteY62" fmla="*/ 878966 h 1140223"/>
              <a:gd name="connsiteX63" fmla="*/ 1270660 w 1312223"/>
              <a:gd name="connsiteY63" fmla="*/ 843340 h 1140223"/>
              <a:gd name="connsiteX64" fmla="*/ 1282535 w 1312223"/>
              <a:gd name="connsiteY64" fmla="*/ 825527 h 1140223"/>
              <a:gd name="connsiteX65" fmla="*/ 1294410 w 1312223"/>
              <a:gd name="connsiteY65" fmla="*/ 789901 h 1140223"/>
              <a:gd name="connsiteX66" fmla="*/ 1300348 w 1312223"/>
              <a:gd name="connsiteY66" fmla="*/ 772088 h 1140223"/>
              <a:gd name="connsiteX67" fmla="*/ 1306286 w 1312223"/>
              <a:gd name="connsiteY67" fmla="*/ 754275 h 1140223"/>
              <a:gd name="connsiteX68" fmla="*/ 1312223 w 1312223"/>
              <a:gd name="connsiteY68" fmla="*/ 736462 h 1140223"/>
              <a:gd name="connsiteX69" fmla="*/ 1306286 w 1312223"/>
              <a:gd name="connsiteY69" fmla="*/ 706774 h 1140223"/>
              <a:gd name="connsiteX70" fmla="*/ 1258784 w 1312223"/>
              <a:gd name="connsiteY70" fmla="*/ 683023 h 1140223"/>
              <a:gd name="connsiteX71" fmla="*/ 1169720 w 1312223"/>
              <a:gd name="connsiteY71" fmla="*/ 653335 h 1140223"/>
              <a:gd name="connsiteX72" fmla="*/ 1116281 w 1312223"/>
              <a:gd name="connsiteY72" fmla="*/ 635522 h 1140223"/>
              <a:gd name="connsiteX73" fmla="*/ 1098468 w 1312223"/>
              <a:gd name="connsiteY73" fmla="*/ 629584 h 1140223"/>
              <a:gd name="connsiteX74" fmla="*/ 1068779 w 1312223"/>
              <a:gd name="connsiteY74" fmla="*/ 611771 h 1140223"/>
              <a:gd name="connsiteX75" fmla="*/ 1033153 w 1312223"/>
              <a:gd name="connsiteY75" fmla="*/ 588021 h 1140223"/>
              <a:gd name="connsiteX76" fmla="*/ 1015340 w 1312223"/>
              <a:gd name="connsiteY76" fmla="*/ 576145 h 1140223"/>
              <a:gd name="connsiteX77" fmla="*/ 961901 w 1312223"/>
              <a:gd name="connsiteY77" fmla="*/ 558332 h 1140223"/>
              <a:gd name="connsiteX78" fmla="*/ 944088 w 1312223"/>
              <a:gd name="connsiteY78" fmla="*/ 552395 h 1140223"/>
              <a:gd name="connsiteX79" fmla="*/ 920338 w 1312223"/>
              <a:gd name="connsiteY79" fmla="*/ 546457 h 1140223"/>
              <a:gd name="connsiteX80" fmla="*/ 902525 w 1312223"/>
              <a:gd name="connsiteY80" fmla="*/ 540519 h 1140223"/>
              <a:gd name="connsiteX81" fmla="*/ 837210 w 1312223"/>
              <a:gd name="connsiteY81" fmla="*/ 528644 h 1140223"/>
              <a:gd name="connsiteX82" fmla="*/ 718457 w 1312223"/>
              <a:gd name="connsiteY82" fmla="*/ 510831 h 1140223"/>
              <a:gd name="connsiteX83" fmla="*/ 700644 w 1312223"/>
              <a:gd name="connsiteY83" fmla="*/ 498956 h 1140223"/>
              <a:gd name="connsiteX84" fmla="*/ 682831 w 1312223"/>
              <a:gd name="connsiteY84" fmla="*/ 493018 h 1140223"/>
              <a:gd name="connsiteX85" fmla="*/ 665018 w 1312223"/>
              <a:gd name="connsiteY85" fmla="*/ 475205 h 1140223"/>
              <a:gd name="connsiteX86" fmla="*/ 647205 w 1312223"/>
              <a:gd name="connsiteY86" fmla="*/ 469267 h 1140223"/>
              <a:gd name="connsiteX87" fmla="*/ 629392 w 1312223"/>
              <a:gd name="connsiteY87" fmla="*/ 457392 h 1140223"/>
              <a:gd name="connsiteX88" fmla="*/ 575953 w 1312223"/>
              <a:gd name="connsiteY88" fmla="*/ 427704 h 1140223"/>
              <a:gd name="connsiteX89" fmla="*/ 546265 w 1312223"/>
              <a:gd name="connsiteY89" fmla="*/ 398015 h 1140223"/>
              <a:gd name="connsiteX90" fmla="*/ 528452 w 1312223"/>
              <a:gd name="connsiteY90" fmla="*/ 380202 h 1140223"/>
              <a:gd name="connsiteX91" fmla="*/ 504701 w 1312223"/>
              <a:gd name="connsiteY91" fmla="*/ 344576 h 1140223"/>
              <a:gd name="connsiteX92" fmla="*/ 492826 w 1312223"/>
              <a:gd name="connsiteY92" fmla="*/ 326763 h 1140223"/>
              <a:gd name="connsiteX93" fmla="*/ 451262 w 1312223"/>
              <a:gd name="connsiteY93" fmla="*/ 314888 h 1140223"/>
              <a:gd name="connsiteX94" fmla="*/ 415636 w 1312223"/>
              <a:gd name="connsiteY94" fmla="*/ 291138 h 1140223"/>
              <a:gd name="connsiteX95" fmla="*/ 397823 w 1312223"/>
              <a:gd name="connsiteY95" fmla="*/ 279262 h 1140223"/>
              <a:gd name="connsiteX96" fmla="*/ 380010 w 1312223"/>
              <a:gd name="connsiteY96" fmla="*/ 273325 h 1140223"/>
              <a:gd name="connsiteX97" fmla="*/ 356260 w 1312223"/>
              <a:gd name="connsiteY97" fmla="*/ 243636 h 1140223"/>
              <a:gd name="connsiteX98" fmla="*/ 344384 w 1312223"/>
              <a:gd name="connsiteY98" fmla="*/ 231761 h 1140223"/>
              <a:gd name="connsiteX99" fmla="*/ 326571 w 1312223"/>
              <a:gd name="connsiteY99" fmla="*/ 202073 h 1140223"/>
              <a:gd name="connsiteX100" fmla="*/ 320634 w 1312223"/>
              <a:gd name="connsiteY100" fmla="*/ 184260 h 1140223"/>
              <a:gd name="connsiteX101" fmla="*/ 308759 w 1312223"/>
              <a:gd name="connsiteY101" fmla="*/ 172384 h 1140223"/>
              <a:gd name="connsiteX102" fmla="*/ 285008 w 1312223"/>
              <a:gd name="connsiteY102" fmla="*/ 136758 h 1140223"/>
              <a:gd name="connsiteX103" fmla="*/ 267195 w 1312223"/>
              <a:gd name="connsiteY103" fmla="*/ 118945 h 1140223"/>
              <a:gd name="connsiteX104" fmla="*/ 255320 w 1312223"/>
              <a:gd name="connsiteY104" fmla="*/ 101132 h 1140223"/>
              <a:gd name="connsiteX105" fmla="*/ 243444 w 1312223"/>
              <a:gd name="connsiteY105" fmla="*/ 89257 h 1140223"/>
              <a:gd name="connsiteX106" fmla="*/ 219694 w 1312223"/>
              <a:gd name="connsiteY106" fmla="*/ 53631 h 1140223"/>
              <a:gd name="connsiteX107" fmla="*/ 195943 w 1312223"/>
              <a:gd name="connsiteY107" fmla="*/ 29880 h 1140223"/>
              <a:gd name="connsiteX108" fmla="*/ 160317 w 1312223"/>
              <a:gd name="connsiteY108" fmla="*/ 6130 h 1140223"/>
              <a:gd name="connsiteX109" fmla="*/ 142504 w 1312223"/>
              <a:gd name="connsiteY109" fmla="*/ 192 h 114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312223" h="1140223">
                <a:moveTo>
                  <a:pt x="142504" y="192"/>
                </a:moveTo>
                <a:cubicBezTo>
                  <a:pt x="132608" y="2171"/>
                  <a:pt x="113482" y="9644"/>
                  <a:pt x="100940" y="18005"/>
                </a:cubicBezTo>
                <a:cubicBezTo>
                  <a:pt x="95002" y="21963"/>
                  <a:pt x="89421" y="28691"/>
                  <a:pt x="89065" y="35818"/>
                </a:cubicBezTo>
                <a:cubicBezTo>
                  <a:pt x="87382" y="69481"/>
                  <a:pt x="90644" y="103336"/>
                  <a:pt x="95003" y="136758"/>
                </a:cubicBezTo>
                <a:cubicBezTo>
                  <a:pt x="96622" y="149171"/>
                  <a:pt x="104820" y="160037"/>
                  <a:pt x="106878" y="172384"/>
                </a:cubicBezTo>
                <a:lnTo>
                  <a:pt x="112816" y="208010"/>
                </a:lnTo>
                <a:cubicBezTo>
                  <a:pt x="110837" y="229782"/>
                  <a:pt x="117893" y="254442"/>
                  <a:pt x="106878" y="273325"/>
                </a:cubicBezTo>
                <a:cubicBezTo>
                  <a:pt x="100812" y="283724"/>
                  <a:pt x="82932" y="276342"/>
                  <a:pt x="71252" y="279262"/>
                </a:cubicBezTo>
                <a:cubicBezTo>
                  <a:pt x="59108" y="282298"/>
                  <a:pt x="46042" y="284195"/>
                  <a:pt x="35626" y="291138"/>
                </a:cubicBezTo>
                <a:lnTo>
                  <a:pt x="0" y="314888"/>
                </a:lnTo>
                <a:cubicBezTo>
                  <a:pt x="4829" y="329375"/>
                  <a:pt x="6304" y="339005"/>
                  <a:pt x="17813" y="350514"/>
                </a:cubicBezTo>
                <a:cubicBezTo>
                  <a:pt x="22859" y="355560"/>
                  <a:pt x="30208" y="357745"/>
                  <a:pt x="35626" y="362389"/>
                </a:cubicBezTo>
                <a:cubicBezTo>
                  <a:pt x="44127" y="369675"/>
                  <a:pt x="48755" y="382599"/>
                  <a:pt x="59377" y="386140"/>
                </a:cubicBezTo>
                <a:lnTo>
                  <a:pt x="112816" y="403953"/>
                </a:lnTo>
                <a:cubicBezTo>
                  <a:pt x="177791" y="425612"/>
                  <a:pt x="79368" y="391067"/>
                  <a:pt x="148442" y="421766"/>
                </a:cubicBezTo>
                <a:cubicBezTo>
                  <a:pt x="159881" y="426850"/>
                  <a:pt x="184068" y="433641"/>
                  <a:pt x="184068" y="433641"/>
                </a:cubicBezTo>
                <a:cubicBezTo>
                  <a:pt x="190006" y="437600"/>
                  <a:pt x="196835" y="440471"/>
                  <a:pt x="201881" y="445517"/>
                </a:cubicBezTo>
                <a:cubicBezTo>
                  <a:pt x="206927" y="450563"/>
                  <a:pt x="207560" y="459790"/>
                  <a:pt x="213756" y="463330"/>
                </a:cubicBezTo>
                <a:cubicBezTo>
                  <a:pt x="222518" y="468337"/>
                  <a:pt x="233548" y="467288"/>
                  <a:pt x="243444" y="469267"/>
                </a:cubicBezTo>
                <a:cubicBezTo>
                  <a:pt x="249382" y="473226"/>
                  <a:pt x="254736" y="478245"/>
                  <a:pt x="261257" y="481143"/>
                </a:cubicBezTo>
                <a:cubicBezTo>
                  <a:pt x="272696" y="486227"/>
                  <a:pt x="286468" y="486075"/>
                  <a:pt x="296883" y="493018"/>
                </a:cubicBezTo>
                <a:cubicBezTo>
                  <a:pt x="302821" y="496976"/>
                  <a:pt x="308175" y="501995"/>
                  <a:pt x="314696" y="504893"/>
                </a:cubicBezTo>
                <a:cubicBezTo>
                  <a:pt x="326135" y="509977"/>
                  <a:pt x="339906" y="509826"/>
                  <a:pt x="350322" y="516769"/>
                </a:cubicBezTo>
                <a:cubicBezTo>
                  <a:pt x="356260" y="520727"/>
                  <a:pt x="361614" y="525746"/>
                  <a:pt x="368135" y="528644"/>
                </a:cubicBezTo>
                <a:cubicBezTo>
                  <a:pt x="379574" y="533728"/>
                  <a:pt x="403761" y="540519"/>
                  <a:pt x="403761" y="540519"/>
                </a:cubicBezTo>
                <a:cubicBezTo>
                  <a:pt x="415636" y="548436"/>
                  <a:pt x="425847" y="559757"/>
                  <a:pt x="439387" y="564270"/>
                </a:cubicBezTo>
                <a:lnTo>
                  <a:pt x="475013" y="576145"/>
                </a:lnTo>
                <a:cubicBezTo>
                  <a:pt x="478971" y="580104"/>
                  <a:pt x="481881" y="585517"/>
                  <a:pt x="486888" y="588021"/>
                </a:cubicBezTo>
                <a:cubicBezTo>
                  <a:pt x="498084" y="593619"/>
                  <a:pt x="510639" y="595938"/>
                  <a:pt x="522514" y="599896"/>
                </a:cubicBezTo>
                <a:cubicBezTo>
                  <a:pt x="528452" y="601875"/>
                  <a:pt x="535119" y="602362"/>
                  <a:pt x="540327" y="605834"/>
                </a:cubicBezTo>
                <a:cubicBezTo>
                  <a:pt x="563348" y="621181"/>
                  <a:pt x="551370" y="615452"/>
                  <a:pt x="575953" y="623647"/>
                </a:cubicBezTo>
                <a:cubicBezTo>
                  <a:pt x="579912" y="627605"/>
                  <a:pt x="583029" y="632642"/>
                  <a:pt x="587829" y="635522"/>
                </a:cubicBezTo>
                <a:cubicBezTo>
                  <a:pt x="625152" y="657916"/>
                  <a:pt x="586819" y="610757"/>
                  <a:pt x="641268" y="665210"/>
                </a:cubicBezTo>
                <a:cubicBezTo>
                  <a:pt x="687594" y="711540"/>
                  <a:pt x="612554" y="634941"/>
                  <a:pt x="665018" y="694899"/>
                </a:cubicBezTo>
                <a:cubicBezTo>
                  <a:pt x="674234" y="705431"/>
                  <a:pt x="686944" y="712942"/>
                  <a:pt x="694707" y="724587"/>
                </a:cubicBezTo>
                <a:cubicBezTo>
                  <a:pt x="698665" y="730525"/>
                  <a:pt x="701536" y="737354"/>
                  <a:pt x="706582" y="742400"/>
                </a:cubicBezTo>
                <a:cubicBezTo>
                  <a:pt x="711628" y="747446"/>
                  <a:pt x="718913" y="749707"/>
                  <a:pt x="724395" y="754275"/>
                </a:cubicBezTo>
                <a:cubicBezTo>
                  <a:pt x="730846" y="759651"/>
                  <a:pt x="736270" y="766150"/>
                  <a:pt x="742208" y="772088"/>
                </a:cubicBezTo>
                <a:cubicBezTo>
                  <a:pt x="746166" y="783963"/>
                  <a:pt x="745231" y="798863"/>
                  <a:pt x="754083" y="807714"/>
                </a:cubicBezTo>
                <a:cubicBezTo>
                  <a:pt x="758042" y="811672"/>
                  <a:pt x="762600" y="815110"/>
                  <a:pt x="765959" y="819589"/>
                </a:cubicBezTo>
                <a:cubicBezTo>
                  <a:pt x="774522" y="831007"/>
                  <a:pt x="781792" y="843340"/>
                  <a:pt x="789709" y="855215"/>
                </a:cubicBezTo>
                <a:cubicBezTo>
                  <a:pt x="793667" y="861153"/>
                  <a:pt x="796538" y="867982"/>
                  <a:pt x="801584" y="873028"/>
                </a:cubicBezTo>
                <a:lnTo>
                  <a:pt x="813460" y="884904"/>
                </a:lnTo>
                <a:cubicBezTo>
                  <a:pt x="815439" y="890842"/>
                  <a:pt x="815642" y="897710"/>
                  <a:pt x="819397" y="902717"/>
                </a:cubicBezTo>
                <a:cubicBezTo>
                  <a:pt x="827794" y="913913"/>
                  <a:pt x="839190" y="922509"/>
                  <a:pt x="849086" y="932405"/>
                </a:cubicBezTo>
                <a:cubicBezTo>
                  <a:pt x="855024" y="938343"/>
                  <a:pt x="859912" y="945560"/>
                  <a:pt x="866899" y="950218"/>
                </a:cubicBezTo>
                <a:cubicBezTo>
                  <a:pt x="872837" y="954176"/>
                  <a:pt x="879342" y="957394"/>
                  <a:pt x="884712" y="962093"/>
                </a:cubicBezTo>
                <a:cubicBezTo>
                  <a:pt x="895244" y="971309"/>
                  <a:pt x="904504" y="981886"/>
                  <a:pt x="914400" y="991782"/>
                </a:cubicBezTo>
                <a:lnTo>
                  <a:pt x="932213" y="1009595"/>
                </a:lnTo>
                <a:cubicBezTo>
                  <a:pt x="938151" y="1015533"/>
                  <a:pt x="945368" y="1020421"/>
                  <a:pt x="950026" y="1027408"/>
                </a:cubicBezTo>
                <a:cubicBezTo>
                  <a:pt x="953984" y="1033346"/>
                  <a:pt x="957443" y="1039649"/>
                  <a:pt x="961901" y="1045221"/>
                </a:cubicBezTo>
                <a:cubicBezTo>
                  <a:pt x="965398" y="1049592"/>
                  <a:pt x="970418" y="1052617"/>
                  <a:pt x="973777" y="1057096"/>
                </a:cubicBezTo>
                <a:cubicBezTo>
                  <a:pt x="982340" y="1068514"/>
                  <a:pt x="987435" y="1082630"/>
                  <a:pt x="997527" y="1092722"/>
                </a:cubicBezTo>
                <a:cubicBezTo>
                  <a:pt x="1009299" y="1104494"/>
                  <a:pt x="1022813" y="1121114"/>
                  <a:pt x="1039091" y="1128348"/>
                </a:cubicBezTo>
                <a:cubicBezTo>
                  <a:pt x="1050530" y="1133432"/>
                  <a:pt x="1074717" y="1140223"/>
                  <a:pt x="1074717" y="1140223"/>
                </a:cubicBezTo>
                <a:cubicBezTo>
                  <a:pt x="1082634" y="1138244"/>
                  <a:pt x="1091169" y="1137936"/>
                  <a:pt x="1098468" y="1134286"/>
                </a:cubicBezTo>
                <a:cubicBezTo>
                  <a:pt x="1114861" y="1126089"/>
                  <a:pt x="1108469" y="1118659"/>
                  <a:pt x="1116281" y="1104597"/>
                </a:cubicBezTo>
                <a:cubicBezTo>
                  <a:pt x="1153951" y="1036790"/>
                  <a:pt x="1125696" y="1089858"/>
                  <a:pt x="1151907" y="1057096"/>
                </a:cubicBezTo>
                <a:cubicBezTo>
                  <a:pt x="1174528" y="1028820"/>
                  <a:pt x="1151056" y="1047766"/>
                  <a:pt x="1181595" y="1027408"/>
                </a:cubicBezTo>
                <a:lnTo>
                  <a:pt x="1217221" y="973969"/>
                </a:lnTo>
                <a:cubicBezTo>
                  <a:pt x="1221179" y="968031"/>
                  <a:pt x="1226839" y="962926"/>
                  <a:pt x="1229096" y="956156"/>
                </a:cubicBezTo>
                <a:cubicBezTo>
                  <a:pt x="1249052" y="896292"/>
                  <a:pt x="1218604" y="989149"/>
                  <a:pt x="1240971" y="914592"/>
                </a:cubicBezTo>
                <a:cubicBezTo>
                  <a:pt x="1244568" y="902602"/>
                  <a:pt x="1245904" y="889382"/>
                  <a:pt x="1252847" y="878966"/>
                </a:cubicBezTo>
                <a:cubicBezTo>
                  <a:pt x="1286879" y="827917"/>
                  <a:pt x="1246077" y="892506"/>
                  <a:pt x="1270660" y="843340"/>
                </a:cubicBezTo>
                <a:cubicBezTo>
                  <a:pt x="1273851" y="836957"/>
                  <a:pt x="1279637" y="832048"/>
                  <a:pt x="1282535" y="825527"/>
                </a:cubicBezTo>
                <a:cubicBezTo>
                  <a:pt x="1287619" y="814088"/>
                  <a:pt x="1290452" y="801776"/>
                  <a:pt x="1294410" y="789901"/>
                </a:cubicBezTo>
                <a:lnTo>
                  <a:pt x="1300348" y="772088"/>
                </a:lnTo>
                <a:lnTo>
                  <a:pt x="1306286" y="754275"/>
                </a:lnTo>
                <a:lnTo>
                  <a:pt x="1312223" y="736462"/>
                </a:lnTo>
                <a:cubicBezTo>
                  <a:pt x="1310244" y="726566"/>
                  <a:pt x="1310261" y="716050"/>
                  <a:pt x="1306286" y="706774"/>
                </a:cubicBezTo>
                <a:cubicBezTo>
                  <a:pt x="1299378" y="690655"/>
                  <a:pt x="1268820" y="686368"/>
                  <a:pt x="1258784" y="683023"/>
                </a:cubicBezTo>
                <a:lnTo>
                  <a:pt x="1169720" y="653335"/>
                </a:lnTo>
                <a:lnTo>
                  <a:pt x="1116281" y="635522"/>
                </a:lnTo>
                <a:lnTo>
                  <a:pt x="1098468" y="629584"/>
                </a:lnTo>
                <a:cubicBezTo>
                  <a:pt x="1071824" y="602942"/>
                  <a:pt x="1103466" y="631041"/>
                  <a:pt x="1068779" y="611771"/>
                </a:cubicBezTo>
                <a:cubicBezTo>
                  <a:pt x="1056303" y="604840"/>
                  <a:pt x="1045028" y="595938"/>
                  <a:pt x="1033153" y="588021"/>
                </a:cubicBezTo>
                <a:cubicBezTo>
                  <a:pt x="1027215" y="584062"/>
                  <a:pt x="1022110" y="578402"/>
                  <a:pt x="1015340" y="576145"/>
                </a:cubicBezTo>
                <a:lnTo>
                  <a:pt x="961901" y="558332"/>
                </a:lnTo>
                <a:cubicBezTo>
                  <a:pt x="955963" y="556353"/>
                  <a:pt x="950160" y="553913"/>
                  <a:pt x="944088" y="552395"/>
                </a:cubicBezTo>
                <a:cubicBezTo>
                  <a:pt x="936171" y="550416"/>
                  <a:pt x="928184" y="548699"/>
                  <a:pt x="920338" y="546457"/>
                </a:cubicBezTo>
                <a:cubicBezTo>
                  <a:pt x="914320" y="544737"/>
                  <a:pt x="908597" y="542037"/>
                  <a:pt x="902525" y="540519"/>
                </a:cubicBezTo>
                <a:cubicBezTo>
                  <a:pt x="881509" y="535265"/>
                  <a:pt x="858362" y="532610"/>
                  <a:pt x="837210" y="528644"/>
                </a:cubicBezTo>
                <a:cubicBezTo>
                  <a:pt x="747064" y="511742"/>
                  <a:pt x="809019" y="519888"/>
                  <a:pt x="718457" y="510831"/>
                </a:cubicBezTo>
                <a:cubicBezTo>
                  <a:pt x="712519" y="506873"/>
                  <a:pt x="707027" y="502147"/>
                  <a:pt x="700644" y="498956"/>
                </a:cubicBezTo>
                <a:cubicBezTo>
                  <a:pt x="695046" y="496157"/>
                  <a:pt x="688039" y="496490"/>
                  <a:pt x="682831" y="493018"/>
                </a:cubicBezTo>
                <a:cubicBezTo>
                  <a:pt x="675844" y="488360"/>
                  <a:pt x="672005" y="479863"/>
                  <a:pt x="665018" y="475205"/>
                </a:cubicBezTo>
                <a:cubicBezTo>
                  <a:pt x="659810" y="471733"/>
                  <a:pt x="652803" y="472066"/>
                  <a:pt x="647205" y="469267"/>
                </a:cubicBezTo>
                <a:cubicBezTo>
                  <a:pt x="640822" y="466076"/>
                  <a:pt x="635775" y="460583"/>
                  <a:pt x="629392" y="457392"/>
                </a:cubicBezTo>
                <a:cubicBezTo>
                  <a:pt x="599529" y="442461"/>
                  <a:pt x="613389" y="465141"/>
                  <a:pt x="575953" y="427704"/>
                </a:cubicBezTo>
                <a:lnTo>
                  <a:pt x="546265" y="398015"/>
                </a:lnTo>
                <a:cubicBezTo>
                  <a:pt x="540327" y="392077"/>
                  <a:pt x="533110" y="387189"/>
                  <a:pt x="528452" y="380202"/>
                </a:cubicBezTo>
                <a:lnTo>
                  <a:pt x="504701" y="344576"/>
                </a:lnTo>
                <a:cubicBezTo>
                  <a:pt x="500743" y="338638"/>
                  <a:pt x="499596" y="329019"/>
                  <a:pt x="492826" y="326763"/>
                </a:cubicBezTo>
                <a:cubicBezTo>
                  <a:pt x="467271" y="318246"/>
                  <a:pt x="481085" y="322344"/>
                  <a:pt x="451262" y="314888"/>
                </a:cubicBezTo>
                <a:lnTo>
                  <a:pt x="415636" y="291138"/>
                </a:lnTo>
                <a:cubicBezTo>
                  <a:pt x="409698" y="287179"/>
                  <a:pt x="404593" y="281518"/>
                  <a:pt x="397823" y="279262"/>
                </a:cubicBezTo>
                <a:lnTo>
                  <a:pt x="380010" y="273325"/>
                </a:lnTo>
                <a:cubicBezTo>
                  <a:pt x="351329" y="244641"/>
                  <a:pt x="386232" y="281100"/>
                  <a:pt x="356260" y="243636"/>
                </a:cubicBezTo>
                <a:cubicBezTo>
                  <a:pt x="352763" y="239265"/>
                  <a:pt x="348343" y="235719"/>
                  <a:pt x="344384" y="231761"/>
                </a:cubicBezTo>
                <a:cubicBezTo>
                  <a:pt x="327566" y="181300"/>
                  <a:pt x="351022" y="242825"/>
                  <a:pt x="326571" y="202073"/>
                </a:cubicBezTo>
                <a:cubicBezTo>
                  <a:pt x="323351" y="196706"/>
                  <a:pt x="323854" y="189627"/>
                  <a:pt x="320634" y="184260"/>
                </a:cubicBezTo>
                <a:cubicBezTo>
                  <a:pt x="317754" y="179460"/>
                  <a:pt x="312118" y="176863"/>
                  <a:pt x="308759" y="172384"/>
                </a:cubicBezTo>
                <a:cubicBezTo>
                  <a:pt x="300196" y="160966"/>
                  <a:pt x="295100" y="146850"/>
                  <a:pt x="285008" y="136758"/>
                </a:cubicBezTo>
                <a:cubicBezTo>
                  <a:pt x="279070" y="130820"/>
                  <a:pt x="272571" y="125396"/>
                  <a:pt x="267195" y="118945"/>
                </a:cubicBezTo>
                <a:cubicBezTo>
                  <a:pt x="262627" y="113463"/>
                  <a:pt x="259778" y="106704"/>
                  <a:pt x="255320" y="101132"/>
                </a:cubicBezTo>
                <a:cubicBezTo>
                  <a:pt x="251823" y="96761"/>
                  <a:pt x="246803" y="93736"/>
                  <a:pt x="243444" y="89257"/>
                </a:cubicBezTo>
                <a:cubicBezTo>
                  <a:pt x="234881" y="77839"/>
                  <a:pt x="229786" y="63723"/>
                  <a:pt x="219694" y="53631"/>
                </a:cubicBezTo>
                <a:cubicBezTo>
                  <a:pt x="211777" y="45714"/>
                  <a:pt x="205259" y="36090"/>
                  <a:pt x="195943" y="29880"/>
                </a:cubicBezTo>
                <a:lnTo>
                  <a:pt x="160317" y="6130"/>
                </a:lnTo>
                <a:cubicBezTo>
                  <a:pt x="98970" y="12264"/>
                  <a:pt x="152400" y="-1787"/>
                  <a:pt x="142504" y="192"/>
                </a:cubicBezTo>
                <a:close/>
              </a:path>
            </a:pathLst>
          </a:custGeom>
          <a:solidFill>
            <a:srgbClr val="8EB4E3">
              <a:alpha val="19608"/>
            </a:srgbClr>
          </a:solidFill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29063C5-DBED-1DEA-CCD4-EF5CDA0E8BD4}"/>
              </a:ext>
            </a:extLst>
          </p:cNvPr>
          <p:cNvCxnSpPr>
            <a:cxnSpLocks/>
          </p:cNvCxnSpPr>
          <p:nvPr/>
        </p:nvCxnSpPr>
        <p:spPr>
          <a:xfrm flipH="1">
            <a:off x="9530164" y="3489997"/>
            <a:ext cx="1422590" cy="46166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63D2828-F9F6-2672-B37F-5ED56D36F63A}"/>
              </a:ext>
            </a:extLst>
          </p:cNvPr>
          <p:cNvSpPr txBox="1"/>
          <p:nvPr/>
        </p:nvSpPr>
        <p:spPr>
          <a:xfrm>
            <a:off x="10846620" y="2844187"/>
            <a:ext cx="13627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All possible flavor ratios at Earth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3512" name="Rectangle 40"/>
          <p:cNvSpPr>
            <a:spLocks noChangeArrowheads="1"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>
              <a:defRPr/>
            </a:pPr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High-energy, long propagating neutrinos  </a:t>
            </a:r>
            <a:endParaRPr lang="en-US" sz="3600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32DC2-34E7-9045-9FD2-8C09B9DF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8EA9F-56D0-794E-8D06-30A4AD19248C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65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C54CEDC-3BF5-229E-0684-FBF1C5736C0D}"/>
              </a:ext>
            </a:extLst>
          </p:cNvPr>
          <p:cNvSpPr txBox="1"/>
          <p:nvPr/>
        </p:nvSpPr>
        <p:spPr>
          <a:xfrm>
            <a:off x="8149956" y="750440"/>
            <a:ext cx="1908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muon neutrino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6ADFAE-84BD-9B3F-1464-0FD39196289B}"/>
              </a:ext>
            </a:extLst>
          </p:cNvPr>
          <p:cNvSpPr txBox="1"/>
          <p:nvPr/>
        </p:nvSpPr>
        <p:spPr>
          <a:xfrm>
            <a:off x="10857391" y="4815877"/>
            <a:ext cx="13264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8000"/>
                </a:solidFill>
              </a:rPr>
              <a:t>electron neutrino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3D8EC9-6D30-B590-2599-F93C682EC26C}"/>
              </a:ext>
            </a:extLst>
          </p:cNvPr>
          <p:cNvSpPr txBox="1"/>
          <p:nvPr/>
        </p:nvSpPr>
        <p:spPr>
          <a:xfrm>
            <a:off x="6126862" y="4745850"/>
            <a:ext cx="1148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tau neutrino</a:t>
            </a:r>
            <a:endParaRPr lang="en-US" sz="2000" dirty="0">
              <a:solidFill>
                <a:srgbClr val="0432FF"/>
              </a:solidFill>
            </a:endParaRPr>
          </a:p>
        </p:txBody>
      </p:sp>
      <p:cxnSp>
        <p:nvCxnSpPr>
          <p:cNvPr id="233472" name="Straight Connector 233471">
            <a:extLst>
              <a:ext uri="{FF2B5EF4-FFF2-40B4-BE49-F238E27FC236}">
                <a16:creationId xmlns:a16="http://schemas.microsoft.com/office/drawing/2014/main" id="{52732E0B-EB0B-41A4-9F45-0EFE4E857038}"/>
              </a:ext>
            </a:extLst>
          </p:cNvPr>
          <p:cNvCxnSpPr>
            <a:cxnSpLocks/>
          </p:cNvCxnSpPr>
          <p:nvPr/>
        </p:nvCxnSpPr>
        <p:spPr>
          <a:xfrm>
            <a:off x="9009277" y="1445512"/>
            <a:ext cx="1986781" cy="33703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E97D666C-C152-C888-6003-46263A81A810}"/>
              </a:ext>
            </a:extLst>
          </p:cNvPr>
          <p:cNvSpPr/>
          <p:nvPr/>
        </p:nvSpPr>
        <p:spPr>
          <a:xfrm>
            <a:off x="9547991" y="2500069"/>
            <a:ext cx="173789" cy="17378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5F750A4-D1FF-6B18-720C-A9FF6DA4BAED}"/>
              </a:ext>
            </a:extLst>
          </p:cNvPr>
          <p:cNvSpPr/>
          <p:nvPr/>
        </p:nvSpPr>
        <p:spPr>
          <a:xfrm>
            <a:off x="8908753" y="1390893"/>
            <a:ext cx="173789" cy="173789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Isosceles Triangle 4">
            <a:extLst>
              <a:ext uri="{FF2B5EF4-FFF2-40B4-BE49-F238E27FC236}">
                <a16:creationId xmlns:a16="http://schemas.microsoft.com/office/drawing/2014/main" id="{BEFBB632-0C69-DC13-C097-7EEBEAF42038}"/>
              </a:ext>
            </a:extLst>
          </p:cNvPr>
          <p:cNvSpPr/>
          <p:nvPr/>
        </p:nvSpPr>
        <p:spPr>
          <a:xfrm>
            <a:off x="10831311" y="4671545"/>
            <a:ext cx="199827" cy="172265"/>
          </a:xfrm>
          <a:prstGeom prst="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33523" name="Group 233522">
            <a:extLst>
              <a:ext uri="{FF2B5EF4-FFF2-40B4-BE49-F238E27FC236}">
                <a16:creationId xmlns:a16="http://schemas.microsoft.com/office/drawing/2014/main" id="{48A35693-912A-E2F1-A854-034244AB94AC}"/>
              </a:ext>
            </a:extLst>
          </p:cNvPr>
          <p:cNvGrpSpPr/>
          <p:nvPr/>
        </p:nvGrpSpPr>
        <p:grpSpPr>
          <a:xfrm>
            <a:off x="10737471" y="1318997"/>
            <a:ext cx="1406087" cy="1200329"/>
            <a:chOff x="10737471" y="1318997"/>
            <a:chExt cx="1406087" cy="1200329"/>
          </a:xfrm>
        </p:grpSpPr>
        <p:sp>
          <p:nvSpPr>
            <p:cNvPr id="233517" name="Isosceles Triangle 4">
              <a:extLst>
                <a:ext uri="{FF2B5EF4-FFF2-40B4-BE49-F238E27FC236}">
                  <a16:creationId xmlns:a16="http://schemas.microsoft.com/office/drawing/2014/main" id="{69EDE635-AB0E-AC35-6E99-619264543782}"/>
                </a:ext>
              </a:extLst>
            </p:cNvPr>
            <p:cNvSpPr/>
            <p:nvPr/>
          </p:nvSpPr>
          <p:spPr>
            <a:xfrm>
              <a:off x="10768129" y="1968853"/>
              <a:ext cx="199827" cy="172265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3518" name="TextBox 233517">
              <a:extLst>
                <a:ext uri="{FF2B5EF4-FFF2-40B4-BE49-F238E27FC236}">
                  <a16:creationId xmlns:a16="http://schemas.microsoft.com/office/drawing/2014/main" id="{C0162EBA-6385-FAA6-CDA7-AFAC488256D2}"/>
                </a:ext>
              </a:extLst>
            </p:cNvPr>
            <p:cNvSpPr txBox="1"/>
            <p:nvPr/>
          </p:nvSpPr>
          <p:spPr>
            <a:xfrm>
              <a:off x="10932580" y="1318997"/>
              <a:ext cx="12109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=(0:1:0)</a:t>
              </a:r>
            </a:p>
            <a:p>
              <a:r>
                <a:rPr lang="en-GB" dirty="0"/>
                <a:t>=(1:2:0)</a:t>
              </a:r>
            </a:p>
            <a:p>
              <a:r>
                <a:rPr lang="en-GB" dirty="0"/>
                <a:t>=(1:0:0)</a:t>
              </a:r>
            </a:p>
            <a:p>
              <a:r>
                <a:rPr lang="en-GB" dirty="0"/>
                <a:t>=(x:1-x:0) </a:t>
              </a:r>
              <a:endParaRPr lang="en-US" dirty="0"/>
            </a:p>
          </p:txBody>
        </p:sp>
        <p:sp>
          <p:nvSpPr>
            <p:cNvPr id="233519" name="Rectangle 233518">
              <a:extLst>
                <a:ext uri="{FF2B5EF4-FFF2-40B4-BE49-F238E27FC236}">
                  <a16:creationId xmlns:a16="http://schemas.microsoft.com/office/drawing/2014/main" id="{37783BA5-541D-D304-0EE3-46959599F12D}"/>
                </a:ext>
              </a:extLst>
            </p:cNvPr>
            <p:cNvSpPr/>
            <p:nvPr/>
          </p:nvSpPr>
          <p:spPr>
            <a:xfrm>
              <a:off x="10788077" y="1444308"/>
              <a:ext cx="173789" cy="17378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3520" name="Oval 233519">
              <a:extLst>
                <a:ext uri="{FF2B5EF4-FFF2-40B4-BE49-F238E27FC236}">
                  <a16:creationId xmlns:a16="http://schemas.microsoft.com/office/drawing/2014/main" id="{1C984B45-552A-B88F-A34C-05EC9D514733}"/>
                </a:ext>
              </a:extLst>
            </p:cNvPr>
            <p:cNvSpPr/>
            <p:nvPr/>
          </p:nvSpPr>
          <p:spPr>
            <a:xfrm>
              <a:off x="10788077" y="1716969"/>
              <a:ext cx="173789" cy="17378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3521" name="Straight Connector 233520">
              <a:extLst>
                <a:ext uri="{FF2B5EF4-FFF2-40B4-BE49-F238E27FC236}">
                  <a16:creationId xmlns:a16="http://schemas.microsoft.com/office/drawing/2014/main" id="{A410822B-F1CB-C10B-4D8C-1E873DF602EA}"/>
                </a:ext>
              </a:extLst>
            </p:cNvPr>
            <p:cNvCxnSpPr>
              <a:cxnSpLocks/>
            </p:cNvCxnSpPr>
            <p:nvPr/>
          </p:nvCxnSpPr>
          <p:spPr>
            <a:xfrm>
              <a:off x="10737471" y="2330008"/>
              <a:ext cx="25437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3522" name="Rectangle 233521">
            <a:extLst>
              <a:ext uri="{FF2B5EF4-FFF2-40B4-BE49-F238E27FC236}">
                <a16:creationId xmlns:a16="http://schemas.microsoft.com/office/drawing/2014/main" id="{07D5E186-9652-7763-8A68-775F639C6A12}"/>
              </a:ext>
            </a:extLst>
          </p:cNvPr>
          <p:cNvSpPr/>
          <p:nvPr/>
        </p:nvSpPr>
        <p:spPr>
          <a:xfrm>
            <a:off x="9455150" y="6483471"/>
            <a:ext cx="2432827" cy="2674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3524" name="TextBox 233523">
            <a:extLst>
              <a:ext uri="{FF2B5EF4-FFF2-40B4-BE49-F238E27FC236}">
                <a16:creationId xmlns:a16="http://schemas.microsoft.com/office/drawing/2014/main" id="{54F6DCAE-B4A5-59DF-B66A-3DFC3C2D444E}"/>
              </a:ext>
            </a:extLst>
          </p:cNvPr>
          <p:cNvSpPr txBox="1"/>
          <p:nvPr/>
        </p:nvSpPr>
        <p:spPr>
          <a:xfrm>
            <a:off x="0" y="2487"/>
            <a:ext cx="8694965" cy="22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  <a:defRPr/>
            </a:pPr>
            <a:r>
              <a:rPr lang="en-US" sz="800" dirty="0">
                <a:solidFill>
                  <a:srgbClr val="000090"/>
                </a:solidFill>
                <a:latin typeface="Helvetica" pitchFamily="2" charset="0"/>
                <a:hlinkClick r:id="rId3"/>
              </a:rPr>
              <a:t>IceCube, Nature Phys. 18, 1287 (2022</a:t>
            </a:r>
            <a:r>
              <a:rPr lang="en-US" sz="800" dirty="0">
                <a:solidFill>
                  <a:srgbClr val="000090"/>
                </a:solidFill>
                <a:latin typeface="Arial"/>
                <a:cs typeface="Arial"/>
              </a:rPr>
              <a:t>)</a:t>
            </a:r>
          </a:p>
        </p:txBody>
      </p:sp>
      <p:grpSp>
        <p:nvGrpSpPr>
          <p:cNvPr id="233525" name="Group 233524">
            <a:extLst>
              <a:ext uri="{FF2B5EF4-FFF2-40B4-BE49-F238E27FC236}">
                <a16:creationId xmlns:a16="http://schemas.microsoft.com/office/drawing/2014/main" id="{03F211C6-B03D-34F3-6CD5-2E4761E190E1}"/>
              </a:ext>
            </a:extLst>
          </p:cNvPr>
          <p:cNvGrpSpPr/>
          <p:nvPr/>
        </p:nvGrpSpPr>
        <p:grpSpPr>
          <a:xfrm>
            <a:off x="-13537" y="5177257"/>
            <a:ext cx="7331224" cy="1419084"/>
            <a:chOff x="-13537" y="5177257"/>
            <a:chExt cx="7331224" cy="1419084"/>
          </a:xfrm>
        </p:grpSpPr>
        <p:sp>
          <p:nvSpPr>
            <p:cNvPr id="233526" name="TextBox 233525">
              <a:extLst>
                <a:ext uri="{FF2B5EF4-FFF2-40B4-BE49-F238E27FC236}">
                  <a16:creationId xmlns:a16="http://schemas.microsoft.com/office/drawing/2014/main" id="{884E6923-C67F-D788-EED8-D8505596D267}"/>
                </a:ext>
              </a:extLst>
            </p:cNvPr>
            <p:cNvSpPr txBox="1"/>
            <p:nvPr/>
          </p:nvSpPr>
          <p:spPr>
            <a:xfrm>
              <a:off x="5858721" y="5545117"/>
              <a:ext cx="145896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rial"/>
                  <a:cs typeface="Arial"/>
                </a:rPr>
                <a:t>Neutrino detector</a:t>
              </a:r>
              <a:endParaRPr lang="en-US" sz="2000" dirty="0"/>
            </a:p>
          </p:txBody>
        </p:sp>
        <p:sp>
          <p:nvSpPr>
            <p:cNvPr id="233527" name="TextBox 233526">
              <a:extLst>
                <a:ext uri="{FF2B5EF4-FFF2-40B4-BE49-F238E27FC236}">
                  <a16:creationId xmlns:a16="http://schemas.microsoft.com/office/drawing/2014/main" id="{EED98B02-9ABC-D1CB-C952-D83EA468B00F}"/>
                </a:ext>
              </a:extLst>
            </p:cNvPr>
            <p:cNvSpPr txBox="1"/>
            <p:nvPr/>
          </p:nvSpPr>
          <p:spPr>
            <a:xfrm>
              <a:off x="-13537" y="5421208"/>
              <a:ext cx="17305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rial"/>
                  <a:cs typeface="Arial"/>
                </a:rPr>
                <a:t>High-energy Astrophysical objects</a:t>
              </a:r>
              <a:endParaRPr lang="en-US" sz="2000" dirty="0"/>
            </a:p>
          </p:txBody>
        </p:sp>
        <p:grpSp>
          <p:nvGrpSpPr>
            <p:cNvPr id="233528" name="Group 233527">
              <a:extLst>
                <a:ext uri="{FF2B5EF4-FFF2-40B4-BE49-F238E27FC236}">
                  <a16:creationId xmlns:a16="http://schemas.microsoft.com/office/drawing/2014/main" id="{4528D79E-7324-6AD7-64D5-F19E99B07E39}"/>
                </a:ext>
              </a:extLst>
            </p:cNvPr>
            <p:cNvGrpSpPr/>
            <p:nvPr/>
          </p:nvGrpSpPr>
          <p:grpSpPr>
            <a:xfrm>
              <a:off x="1640336" y="5177257"/>
              <a:ext cx="4187340" cy="1419084"/>
              <a:chOff x="2199136" y="5177257"/>
              <a:chExt cx="4187340" cy="1419084"/>
            </a:xfrm>
          </p:grpSpPr>
          <p:sp>
            <p:nvSpPr>
              <p:cNvPr id="233529" name="Rectangle 233528">
                <a:extLst>
                  <a:ext uri="{FF2B5EF4-FFF2-40B4-BE49-F238E27FC236}">
                    <a16:creationId xmlns:a16="http://schemas.microsoft.com/office/drawing/2014/main" id="{4672ADFC-F78A-F1EC-DE1B-7A2334F9DBD9}"/>
                  </a:ext>
                </a:extLst>
              </p:cNvPr>
              <p:cNvSpPr/>
              <p:nvPr/>
            </p:nvSpPr>
            <p:spPr>
              <a:xfrm>
                <a:off x="5360164" y="5851202"/>
                <a:ext cx="97578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sz="2800" b="1" dirty="0">
                    <a:solidFill>
                      <a:srgbClr val="FF00FF"/>
                    </a:solidFill>
                    <a:latin typeface="Arial"/>
                  </a:rPr>
                  <a:t>???</a:t>
                </a:r>
                <a:endParaRPr lang="en-US" sz="2800" b="1" dirty="0">
                  <a:solidFill>
                    <a:srgbClr val="FF00FF"/>
                  </a:solidFill>
                  <a:latin typeface="Arial"/>
                </a:endParaRPr>
              </a:p>
            </p:txBody>
          </p:sp>
          <p:sp>
            <p:nvSpPr>
              <p:cNvPr id="233530" name="Rectangle 233529">
                <a:extLst>
                  <a:ext uri="{FF2B5EF4-FFF2-40B4-BE49-F238E27FC236}">
                    <a16:creationId xmlns:a16="http://schemas.microsoft.com/office/drawing/2014/main" id="{0CD74726-036F-C5BB-E123-806C46942549}"/>
                  </a:ext>
                </a:extLst>
              </p:cNvPr>
              <p:cNvSpPr/>
              <p:nvPr/>
            </p:nvSpPr>
            <p:spPr>
              <a:xfrm>
                <a:off x="3091996" y="6134676"/>
                <a:ext cx="21782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sz="2400" b="1" dirty="0">
                    <a:solidFill>
                      <a:srgbClr val="FF00FF"/>
                    </a:solidFill>
                    <a:latin typeface="Arial"/>
                  </a:rPr>
                  <a:t>Flavor mixing</a:t>
                </a:r>
                <a:endParaRPr lang="en-US" sz="2400" b="1" baseline="30000" dirty="0">
                  <a:solidFill>
                    <a:srgbClr val="FF00FF"/>
                  </a:solidFill>
                  <a:latin typeface="Symbol" charset="2"/>
                  <a:cs typeface="Symbol" charset="2"/>
                </a:endParaRPr>
              </a:p>
            </p:txBody>
          </p:sp>
          <p:grpSp>
            <p:nvGrpSpPr>
              <p:cNvPr id="233531" name="Group 233530">
                <a:extLst>
                  <a:ext uri="{FF2B5EF4-FFF2-40B4-BE49-F238E27FC236}">
                    <a16:creationId xmlns:a16="http://schemas.microsoft.com/office/drawing/2014/main" id="{25E468D3-0CE5-110A-0558-87C2160DCFF9}"/>
                  </a:ext>
                </a:extLst>
              </p:cNvPr>
              <p:cNvGrpSpPr/>
              <p:nvPr/>
            </p:nvGrpSpPr>
            <p:grpSpPr>
              <a:xfrm>
                <a:off x="2199136" y="5736212"/>
                <a:ext cx="4187340" cy="0"/>
                <a:chOff x="2199136" y="5875912"/>
                <a:chExt cx="8205628" cy="0"/>
              </a:xfrm>
            </p:grpSpPr>
            <p:cxnSp>
              <p:nvCxnSpPr>
                <p:cNvPr id="233534" name="Straight Connector 233533">
                  <a:extLst>
                    <a:ext uri="{FF2B5EF4-FFF2-40B4-BE49-F238E27FC236}">
                      <a16:creationId xmlns:a16="http://schemas.microsoft.com/office/drawing/2014/main" id="{827171C3-D7F8-04DF-5E6C-09E076667E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99136" y="5875912"/>
                  <a:ext cx="8205628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headEnd type="triangle" w="lg" len="lg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535" name="Straight Arrow Connector 233534">
                  <a:extLst>
                    <a:ext uri="{FF2B5EF4-FFF2-40B4-BE49-F238E27FC236}">
                      <a16:creationId xmlns:a16="http://schemas.microsoft.com/office/drawing/2014/main" id="{B97CD163-1C06-23CE-A9B9-4F54457DA5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6649" y="5875912"/>
                  <a:ext cx="4168115" cy="0"/>
                </a:xfrm>
                <a:prstGeom prst="straightConnector1">
                  <a:avLst/>
                </a:prstGeom>
                <a:ln w="50800">
                  <a:solidFill>
                    <a:srgbClr val="FF00FF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3533" name="Cloud 233532">
                <a:extLst>
                  <a:ext uri="{FF2B5EF4-FFF2-40B4-BE49-F238E27FC236}">
                    <a16:creationId xmlns:a16="http://schemas.microsoft.com/office/drawing/2014/main" id="{C370168F-4025-A912-4E4B-242EEF317131}"/>
                  </a:ext>
                </a:extLst>
              </p:cNvPr>
              <p:cNvSpPr/>
              <p:nvPr/>
            </p:nvSpPr>
            <p:spPr bwMode="auto">
              <a:xfrm>
                <a:off x="3137369" y="5177257"/>
                <a:ext cx="2007774" cy="1004652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438943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600" dirty="0">
                  <a:solidFill>
                    <a:srgbClr val="660066"/>
                  </a:solidFill>
                  <a:latin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3537" name="Rectangle 233536">
                <a:extLst>
                  <a:ext uri="{FF2B5EF4-FFF2-40B4-BE49-F238E27FC236}">
                    <a16:creationId xmlns:a16="http://schemas.microsoft.com/office/drawing/2014/main" id="{02DF6D47-F4D3-5A60-B53C-4A4203CECDA1}"/>
                  </a:ext>
                </a:extLst>
              </p:cNvPr>
              <p:cNvSpPr/>
              <p:nvPr/>
            </p:nvSpPr>
            <p:spPr>
              <a:xfrm>
                <a:off x="419100" y="1143001"/>
                <a:ext cx="6745508" cy="2394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9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Astrophysical neutrino flavor physics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Flavor triangle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Spectrum integrated flavor ratio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Standard production models include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Flavor ratio observables on Earth is different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Deviation from this “island” is new physics signal </a:t>
                </a:r>
              </a:p>
            </p:txBody>
          </p:sp>
        </mc:Choice>
        <mc:Fallback xmlns="">
          <p:sp>
            <p:nvSpPr>
              <p:cNvPr id="233537" name="Rectangle 233536">
                <a:extLst>
                  <a:ext uri="{FF2B5EF4-FFF2-40B4-BE49-F238E27FC236}">
                    <a16:creationId xmlns:a16="http://schemas.microsoft.com/office/drawing/2014/main" id="{02DF6D47-F4D3-5A60-B53C-4A4203CEC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1143001"/>
                <a:ext cx="6745508" cy="2394245"/>
              </a:xfrm>
              <a:prstGeom prst="rect">
                <a:avLst/>
              </a:prstGeom>
              <a:blipFill>
                <a:blip r:embed="rId4"/>
                <a:stretch>
                  <a:fillRect l="-1507" t="-2646" b="-52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3273C1-3CF8-A190-49C5-F21DF829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ACA41B-1CD1-BE02-6922-B72ABBA2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tkatori@cern.ch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99959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E1BAAB2C-84E1-BED5-DCE6-F9914CBB62BC}"/>
              </a:ext>
            </a:extLst>
          </p:cNvPr>
          <p:cNvGrpSpPr/>
          <p:nvPr/>
        </p:nvGrpSpPr>
        <p:grpSpPr>
          <a:xfrm>
            <a:off x="-13537" y="5177257"/>
            <a:ext cx="7331224" cy="1419084"/>
            <a:chOff x="-13537" y="5177257"/>
            <a:chExt cx="7331224" cy="141908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8D07866-BF6F-3AE2-5D89-3AFB5D581E38}"/>
                </a:ext>
              </a:extLst>
            </p:cNvPr>
            <p:cNvSpPr txBox="1"/>
            <p:nvPr/>
          </p:nvSpPr>
          <p:spPr>
            <a:xfrm>
              <a:off x="5858721" y="5545117"/>
              <a:ext cx="145896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rial"/>
                  <a:cs typeface="Arial"/>
                </a:rPr>
                <a:t>Neutrino detector</a:t>
              </a:r>
              <a:endParaRPr lang="en-US" sz="2000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56EA3C2-460F-4F68-2B63-6E099F439401}"/>
                </a:ext>
              </a:extLst>
            </p:cNvPr>
            <p:cNvSpPr txBox="1"/>
            <p:nvPr/>
          </p:nvSpPr>
          <p:spPr>
            <a:xfrm>
              <a:off x="-13537" y="5421208"/>
              <a:ext cx="17305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rial"/>
                  <a:cs typeface="Arial"/>
                </a:rPr>
                <a:t>High-energy Astrophysical objects</a:t>
              </a:r>
              <a:endParaRPr lang="en-US" sz="2000" dirty="0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94CED04-BB87-714B-968D-3C5AE05DFC5B}"/>
                </a:ext>
              </a:extLst>
            </p:cNvPr>
            <p:cNvGrpSpPr/>
            <p:nvPr/>
          </p:nvGrpSpPr>
          <p:grpSpPr>
            <a:xfrm>
              <a:off x="1640336" y="5177257"/>
              <a:ext cx="4187340" cy="1419084"/>
              <a:chOff x="2199136" y="5177257"/>
              <a:chExt cx="4187340" cy="1419084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A45F753-1738-2D51-478D-3B07FCF5EC67}"/>
                  </a:ext>
                </a:extLst>
              </p:cNvPr>
              <p:cNvSpPr/>
              <p:nvPr/>
            </p:nvSpPr>
            <p:spPr>
              <a:xfrm>
                <a:off x="5360164" y="5851202"/>
                <a:ext cx="97578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sz="2800" b="1" dirty="0">
                    <a:solidFill>
                      <a:srgbClr val="FF00FF"/>
                    </a:solidFill>
                    <a:latin typeface="Arial"/>
                  </a:rPr>
                  <a:t>???</a:t>
                </a:r>
                <a:endParaRPr lang="en-US" sz="2800" b="1" dirty="0">
                  <a:solidFill>
                    <a:srgbClr val="FF00FF"/>
                  </a:solidFill>
                  <a:latin typeface="Arial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BC8F098-82A5-C67C-083B-8811BD3CFA07}"/>
                  </a:ext>
                </a:extLst>
              </p:cNvPr>
              <p:cNvSpPr/>
              <p:nvPr/>
            </p:nvSpPr>
            <p:spPr>
              <a:xfrm>
                <a:off x="3091996" y="6134676"/>
                <a:ext cx="21782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sz="2400" b="1" dirty="0">
                    <a:solidFill>
                      <a:srgbClr val="FF00FF"/>
                    </a:solidFill>
                    <a:latin typeface="Arial"/>
                  </a:rPr>
                  <a:t>Flavor mixing</a:t>
                </a:r>
                <a:endParaRPr lang="en-US" sz="2400" b="1" baseline="30000" dirty="0">
                  <a:solidFill>
                    <a:srgbClr val="FF00FF"/>
                  </a:solidFill>
                  <a:latin typeface="Symbol" charset="2"/>
                  <a:cs typeface="Symbol" charset="2"/>
                </a:endParaRPr>
              </a:p>
            </p:txBody>
          </p:sp>
          <p:grpSp>
            <p:nvGrpSpPr>
              <p:cNvPr id="233472" name="Group 233471">
                <a:extLst>
                  <a:ext uri="{FF2B5EF4-FFF2-40B4-BE49-F238E27FC236}">
                    <a16:creationId xmlns:a16="http://schemas.microsoft.com/office/drawing/2014/main" id="{6930DE30-18D3-8458-B827-777359CB3AB8}"/>
                  </a:ext>
                </a:extLst>
              </p:cNvPr>
              <p:cNvGrpSpPr/>
              <p:nvPr/>
            </p:nvGrpSpPr>
            <p:grpSpPr>
              <a:xfrm>
                <a:off x="2199136" y="5736212"/>
                <a:ext cx="4187340" cy="0"/>
                <a:chOff x="2199136" y="5875912"/>
                <a:chExt cx="8205628" cy="0"/>
              </a:xfrm>
            </p:grpSpPr>
            <p:cxnSp>
              <p:nvCxnSpPr>
                <p:cNvPr id="233474" name="Straight Connector 233473">
                  <a:extLst>
                    <a:ext uri="{FF2B5EF4-FFF2-40B4-BE49-F238E27FC236}">
                      <a16:creationId xmlns:a16="http://schemas.microsoft.com/office/drawing/2014/main" id="{7C535512-AB31-FABB-D82C-392BCFC962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99136" y="5875912"/>
                  <a:ext cx="8205628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headEnd type="triangle" w="lg" len="lg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475" name="Straight Arrow Connector 233474">
                  <a:extLst>
                    <a:ext uri="{FF2B5EF4-FFF2-40B4-BE49-F238E27FC236}">
                      <a16:creationId xmlns:a16="http://schemas.microsoft.com/office/drawing/2014/main" id="{F64B9F9D-67DC-346B-839B-CD628F82E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6649" y="5875912"/>
                  <a:ext cx="4168115" cy="0"/>
                </a:xfrm>
                <a:prstGeom prst="straightConnector1">
                  <a:avLst/>
                </a:prstGeom>
                <a:ln w="50800">
                  <a:solidFill>
                    <a:srgbClr val="FF00FF"/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3473" name="Cloud 233472">
                <a:extLst>
                  <a:ext uri="{FF2B5EF4-FFF2-40B4-BE49-F238E27FC236}">
                    <a16:creationId xmlns:a16="http://schemas.microsoft.com/office/drawing/2014/main" id="{A078418F-4C39-C080-E97A-C4D6B60ABC95}"/>
                  </a:ext>
                </a:extLst>
              </p:cNvPr>
              <p:cNvSpPr/>
              <p:nvPr/>
            </p:nvSpPr>
            <p:spPr bwMode="auto">
              <a:xfrm>
                <a:off x="3137369" y="5177257"/>
                <a:ext cx="2007774" cy="1004652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438943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600" dirty="0">
                  <a:solidFill>
                    <a:srgbClr val="660066"/>
                  </a:solidFill>
                  <a:latin typeface="Arial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374ED6A-0473-F483-699C-5308C5A2F046}"/>
              </a:ext>
            </a:extLst>
          </p:cNvPr>
          <p:cNvGrpSpPr/>
          <p:nvPr/>
        </p:nvGrpSpPr>
        <p:grpSpPr>
          <a:xfrm>
            <a:off x="6297945" y="891426"/>
            <a:ext cx="5810924" cy="5966574"/>
            <a:chOff x="3251014" y="389777"/>
            <a:chExt cx="5810924" cy="5966574"/>
          </a:xfrm>
        </p:grpSpPr>
        <p:pic>
          <p:nvPicPr>
            <p:cNvPr id="9" name="Picture 8" descr="Chart, radar chart&#10;&#10;Description automatically generated">
              <a:extLst>
                <a:ext uri="{FF2B5EF4-FFF2-40B4-BE49-F238E27FC236}">
                  <a16:creationId xmlns:a16="http://schemas.microsoft.com/office/drawing/2014/main" id="{84445AD5-7CE3-34E0-E74F-8EF87CEF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014" y="389777"/>
              <a:ext cx="5810924" cy="5966574"/>
            </a:xfrm>
            <a:prstGeom prst="rect">
              <a:avLst/>
            </a:prstGeom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262410-6A73-192D-5C9B-2C98697CDFFE}"/>
                </a:ext>
              </a:extLst>
            </p:cNvPr>
            <p:cNvSpPr/>
            <p:nvPr/>
          </p:nvSpPr>
          <p:spPr>
            <a:xfrm>
              <a:off x="5425045" y="2657901"/>
              <a:ext cx="1312223" cy="1140223"/>
            </a:xfrm>
            <a:custGeom>
              <a:avLst/>
              <a:gdLst>
                <a:gd name="connsiteX0" fmla="*/ 142504 w 1312223"/>
                <a:gd name="connsiteY0" fmla="*/ 192 h 1140223"/>
                <a:gd name="connsiteX1" fmla="*/ 100940 w 1312223"/>
                <a:gd name="connsiteY1" fmla="*/ 18005 h 1140223"/>
                <a:gd name="connsiteX2" fmla="*/ 89065 w 1312223"/>
                <a:gd name="connsiteY2" fmla="*/ 35818 h 1140223"/>
                <a:gd name="connsiteX3" fmla="*/ 95003 w 1312223"/>
                <a:gd name="connsiteY3" fmla="*/ 136758 h 1140223"/>
                <a:gd name="connsiteX4" fmla="*/ 106878 w 1312223"/>
                <a:gd name="connsiteY4" fmla="*/ 172384 h 1140223"/>
                <a:gd name="connsiteX5" fmla="*/ 112816 w 1312223"/>
                <a:gd name="connsiteY5" fmla="*/ 208010 h 1140223"/>
                <a:gd name="connsiteX6" fmla="*/ 106878 w 1312223"/>
                <a:gd name="connsiteY6" fmla="*/ 273325 h 1140223"/>
                <a:gd name="connsiteX7" fmla="*/ 71252 w 1312223"/>
                <a:gd name="connsiteY7" fmla="*/ 279262 h 1140223"/>
                <a:gd name="connsiteX8" fmla="*/ 35626 w 1312223"/>
                <a:gd name="connsiteY8" fmla="*/ 291138 h 1140223"/>
                <a:gd name="connsiteX9" fmla="*/ 0 w 1312223"/>
                <a:gd name="connsiteY9" fmla="*/ 314888 h 1140223"/>
                <a:gd name="connsiteX10" fmla="*/ 17813 w 1312223"/>
                <a:gd name="connsiteY10" fmla="*/ 350514 h 1140223"/>
                <a:gd name="connsiteX11" fmla="*/ 35626 w 1312223"/>
                <a:gd name="connsiteY11" fmla="*/ 362389 h 1140223"/>
                <a:gd name="connsiteX12" fmla="*/ 59377 w 1312223"/>
                <a:gd name="connsiteY12" fmla="*/ 386140 h 1140223"/>
                <a:gd name="connsiteX13" fmla="*/ 112816 w 1312223"/>
                <a:gd name="connsiteY13" fmla="*/ 403953 h 1140223"/>
                <a:gd name="connsiteX14" fmla="*/ 148442 w 1312223"/>
                <a:gd name="connsiteY14" fmla="*/ 421766 h 1140223"/>
                <a:gd name="connsiteX15" fmla="*/ 184068 w 1312223"/>
                <a:gd name="connsiteY15" fmla="*/ 433641 h 1140223"/>
                <a:gd name="connsiteX16" fmla="*/ 201881 w 1312223"/>
                <a:gd name="connsiteY16" fmla="*/ 445517 h 1140223"/>
                <a:gd name="connsiteX17" fmla="*/ 213756 w 1312223"/>
                <a:gd name="connsiteY17" fmla="*/ 463330 h 1140223"/>
                <a:gd name="connsiteX18" fmla="*/ 243444 w 1312223"/>
                <a:gd name="connsiteY18" fmla="*/ 469267 h 1140223"/>
                <a:gd name="connsiteX19" fmla="*/ 261257 w 1312223"/>
                <a:gd name="connsiteY19" fmla="*/ 481143 h 1140223"/>
                <a:gd name="connsiteX20" fmla="*/ 296883 w 1312223"/>
                <a:gd name="connsiteY20" fmla="*/ 493018 h 1140223"/>
                <a:gd name="connsiteX21" fmla="*/ 314696 w 1312223"/>
                <a:gd name="connsiteY21" fmla="*/ 504893 h 1140223"/>
                <a:gd name="connsiteX22" fmla="*/ 350322 w 1312223"/>
                <a:gd name="connsiteY22" fmla="*/ 516769 h 1140223"/>
                <a:gd name="connsiteX23" fmla="*/ 368135 w 1312223"/>
                <a:gd name="connsiteY23" fmla="*/ 528644 h 1140223"/>
                <a:gd name="connsiteX24" fmla="*/ 403761 w 1312223"/>
                <a:gd name="connsiteY24" fmla="*/ 540519 h 1140223"/>
                <a:gd name="connsiteX25" fmla="*/ 439387 w 1312223"/>
                <a:gd name="connsiteY25" fmla="*/ 564270 h 1140223"/>
                <a:gd name="connsiteX26" fmla="*/ 475013 w 1312223"/>
                <a:gd name="connsiteY26" fmla="*/ 576145 h 1140223"/>
                <a:gd name="connsiteX27" fmla="*/ 486888 w 1312223"/>
                <a:gd name="connsiteY27" fmla="*/ 588021 h 1140223"/>
                <a:gd name="connsiteX28" fmla="*/ 522514 w 1312223"/>
                <a:gd name="connsiteY28" fmla="*/ 599896 h 1140223"/>
                <a:gd name="connsiteX29" fmla="*/ 540327 w 1312223"/>
                <a:gd name="connsiteY29" fmla="*/ 605834 h 1140223"/>
                <a:gd name="connsiteX30" fmla="*/ 575953 w 1312223"/>
                <a:gd name="connsiteY30" fmla="*/ 623647 h 1140223"/>
                <a:gd name="connsiteX31" fmla="*/ 587829 w 1312223"/>
                <a:gd name="connsiteY31" fmla="*/ 635522 h 1140223"/>
                <a:gd name="connsiteX32" fmla="*/ 641268 w 1312223"/>
                <a:gd name="connsiteY32" fmla="*/ 665210 h 1140223"/>
                <a:gd name="connsiteX33" fmla="*/ 665018 w 1312223"/>
                <a:gd name="connsiteY33" fmla="*/ 694899 h 1140223"/>
                <a:gd name="connsiteX34" fmla="*/ 694707 w 1312223"/>
                <a:gd name="connsiteY34" fmla="*/ 724587 h 1140223"/>
                <a:gd name="connsiteX35" fmla="*/ 706582 w 1312223"/>
                <a:gd name="connsiteY35" fmla="*/ 742400 h 1140223"/>
                <a:gd name="connsiteX36" fmla="*/ 724395 w 1312223"/>
                <a:gd name="connsiteY36" fmla="*/ 754275 h 1140223"/>
                <a:gd name="connsiteX37" fmla="*/ 742208 w 1312223"/>
                <a:gd name="connsiteY37" fmla="*/ 772088 h 1140223"/>
                <a:gd name="connsiteX38" fmla="*/ 754083 w 1312223"/>
                <a:gd name="connsiteY38" fmla="*/ 807714 h 1140223"/>
                <a:gd name="connsiteX39" fmla="*/ 765959 w 1312223"/>
                <a:gd name="connsiteY39" fmla="*/ 819589 h 1140223"/>
                <a:gd name="connsiteX40" fmla="*/ 789709 w 1312223"/>
                <a:gd name="connsiteY40" fmla="*/ 855215 h 1140223"/>
                <a:gd name="connsiteX41" fmla="*/ 801584 w 1312223"/>
                <a:gd name="connsiteY41" fmla="*/ 873028 h 1140223"/>
                <a:gd name="connsiteX42" fmla="*/ 813460 w 1312223"/>
                <a:gd name="connsiteY42" fmla="*/ 884904 h 1140223"/>
                <a:gd name="connsiteX43" fmla="*/ 819397 w 1312223"/>
                <a:gd name="connsiteY43" fmla="*/ 902717 h 1140223"/>
                <a:gd name="connsiteX44" fmla="*/ 849086 w 1312223"/>
                <a:gd name="connsiteY44" fmla="*/ 932405 h 1140223"/>
                <a:gd name="connsiteX45" fmla="*/ 866899 w 1312223"/>
                <a:gd name="connsiteY45" fmla="*/ 950218 h 1140223"/>
                <a:gd name="connsiteX46" fmla="*/ 884712 w 1312223"/>
                <a:gd name="connsiteY46" fmla="*/ 962093 h 1140223"/>
                <a:gd name="connsiteX47" fmla="*/ 914400 w 1312223"/>
                <a:gd name="connsiteY47" fmla="*/ 991782 h 1140223"/>
                <a:gd name="connsiteX48" fmla="*/ 932213 w 1312223"/>
                <a:gd name="connsiteY48" fmla="*/ 1009595 h 1140223"/>
                <a:gd name="connsiteX49" fmla="*/ 950026 w 1312223"/>
                <a:gd name="connsiteY49" fmla="*/ 1027408 h 1140223"/>
                <a:gd name="connsiteX50" fmla="*/ 961901 w 1312223"/>
                <a:gd name="connsiteY50" fmla="*/ 1045221 h 1140223"/>
                <a:gd name="connsiteX51" fmla="*/ 973777 w 1312223"/>
                <a:gd name="connsiteY51" fmla="*/ 1057096 h 1140223"/>
                <a:gd name="connsiteX52" fmla="*/ 997527 w 1312223"/>
                <a:gd name="connsiteY52" fmla="*/ 1092722 h 1140223"/>
                <a:gd name="connsiteX53" fmla="*/ 1039091 w 1312223"/>
                <a:gd name="connsiteY53" fmla="*/ 1128348 h 1140223"/>
                <a:gd name="connsiteX54" fmla="*/ 1074717 w 1312223"/>
                <a:gd name="connsiteY54" fmla="*/ 1140223 h 1140223"/>
                <a:gd name="connsiteX55" fmla="*/ 1098468 w 1312223"/>
                <a:gd name="connsiteY55" fmla="*/ 1134286 h 1140223"/>
                <a:gd name="connsiteX56" fmla="*/ 1116281 w 1312223"/>
                <a:gd name="connsiteY56" fmla="*/ 1104597 h 1140223"/>
                <a:gd name="connsiteX57" fmla="*/ 1151907 w 1312223"/>
                <a:gd name="connsiteY57" fmla="*/ 1057096 h 1140223"/>
                <a:gd name="connsiteX58" fmla="*/ 1181595 w 1312223"/>
                <a:gd name="connsiteY58" fmla="*/ 1027408 h 1140223"/>
                <a:gd name="connsiteX59" fmla="*/ 1217221 w 1312223"/>
                <a:gd name="connsiteY59" fmla="*/ 973969 h 1140223"/>
                <a:gd name="connsiteX60" fmla="*/ 1229096 w 1312223"/>
                <a:gd name="connsiteY60" fmla="*/ 956156 h 1140223"/>
                <a:gd name="connsiteX61" fmla="*/ 1240971 w 1312223"/>
                <a:gd name="connsiteY61" fmla="*/ 914592 h 1140223"/>
                <a:gd name="connsiteX62" fmla="*/ 1252847 w 1312223"/>
                <a:gd name="connsiteY62" fmla="*/ 878966 h 1140223"/>
                <a:gd name="connsiteX63" fmla="*/ 1270660 w 1312223"/>
                <a:gd name="connsiteY63" fmla="*/ 843340 h 1140223"/>
                <a:gd name="connsiteX64" fmla="*/ 1282535 w 1312223"/>
                <a:gd name="connsiteY64" fmla="*/ 825527 h 1140223"/>
                <a:gd name="connsiteX65" fmla="*/ 1294410 w 1312223"/>
                <a:gd name="connsiteY65" fmla="*/ 789901 h 1140223"/>
                <a:gd name="connsiteX66" fmla="*/ 1300348 w 1312223"/>
                <a:gd name="connsiteY66" fmla="*/ 772088 h 1140223"/>
                <a:gd name="connsiteX67" fmla="*/ 1306286 w 1312223"/>
                <a:gd name="connsiteY67" fmla="*/ 754275 h 1140223"/>
                <a:gd name="connsiteX68" fmla="*/ 1312223 w 1312223"/>
                <a:gd name="connsiteY68" fmla="*/ 736462 h 1140223"/>
                <a:gd name="connsiteX69" fmla="*/ 1306286 w 1312223"/>
                <a:gd name="connsiteY69" fmla="*/ 706774 h 1140223"/>
                <a:gd name="connsiteX70" fmla="*/ 1258784 w 1312223"/>
                <a:gd name="connsiteY70" fmla="*/ 683023 h 1140223"/>
                <a:gd name="connsiteX71" fmla="*/ 1169720 w 1312223"/>
                <a:gd name="connsiteY71" fmla="*/ 653335 h 1140223"/>
                <a:gd name="connsiteX72" fmla="*/ 1116281 w 1312223"/>
                <a:gd name="connsiteY72" fmla="*/ 635522 h 1140223"/>
                <a:gd name="connsiteX73" fmla="*/ 1098468 w 1312223"/>
                <a:gd name="connsiteY73" fmla="*/ 629584 h 1140223"/>
                <a:gd name="connsiteX74" fmla="*/ 1068779 w 1312223"/>
                <a:gd name="connsiteY74" fmla="*/ 611771 h 1140223"/>
                <a:gd name="connsiteX75" fmla="*/ 1033153 w 1312223"/>
                <a:gd name="connsiteY75" fmla="*/ 588021 h 1140223"/>
                <a:gd name="connsiteX76" fmla="*/ 1015340 w 1312223"/>
                <a:gd name="connsiteY76" fmla="*/ 576145 h 1140223"/>
                <a:gd name="connsiteX77" fmla="*/ 961901 w 1312223"/>
                <a:gd name="connsiteY77" fmla="*/ 558332 h 1140223"/>
                <a:gd name="connsiteX78" fmla="*/ 944088 w 1312223"/>
                <a:gd name="connsiteY78" fmla="*/ 552395 h 1140223"/>
                <a:gd name="connsiteX79" fmla="*/ 920338 w 1312223"/>
                <a:gd name="connsiteY79" fmla="*/ 546457 h 1140223"/>
                <a:gd name="connsiteX80" fmla="*/ 902525 w 1312223"/>
                <a:gd name="connsiteY80" fmla="*/ 540519 h 1140223"/>
                <a:gd name="connsiteX81" fmla="*/ 837210 w 1312223"/>
                <a:gd name="connsiteY81" fmla="*/ 528644 h 1140223"/>
                <a:gd name="connsiteX82" fmla="*/ 718457 w 1312223"/>
                <a:gd name="connsiteY82" fmla="*/ 510831 h 1140223"/>
                <a:gd name="connsiteX83" fmla="*/ 700644 w 1312223"/>
                <a:gd name="connsiteY83" fmla="*/ 498956 h 1140223"/>
                <a:gd name="connsiteX84" fmla="*/ 682831 w 1312223"/>
                <a:gd name="connsiteY84" fmla="*/ 493018 h 1140223"/>
                <a:gd name="connsiteX85" fmla="*/ 665018 w 1312223"/>
                <a:gd name="connsiteY85" fmla="*/ 475205 h 1140223"/>
                <a:gd name="connsiteX86" fmla="*/ 647205 w 1312223"/>
                <a:gd name="connsiteY86" fmla="*/ 469267 h 1140223"/>
                <a:gd name="connsiteX87" fmla="*/ 629392 w 1312223"/>
                <a:gd name="connsiteY87" fmla="*/ 457392 h 1140223"/>
                <a:gd name="connsiteX88" fmla="*/ 575953 w 1312223"/>
                <a:gd name="connsiteY88" fmla="*/ 427704 h 1140223"/>
                <a:gd name="connsiteX89" fmla="*/ 546265 w 1312223"/>
                <a:gd name="connsiteY89" fmla="*/ 398015 h 1140223"/>
                <a:gd name="connsiteX90" fmla="*/ 528452 w 1312223"/>
                <a:gd name="connsiteY90" fmla="*/ 380202 h 1140223"/>
                <a:gd name="connsiteX91" fmla="*/ 504701 w 1312223"/>
                <a:gd name="connsiteY91" fmla="*/ 344576 h 1140223"/>
                <a:gd name="connsiteX92" fmla="*/ 492826 w 1312223"/>
                <a:gd name="connsiteY92" fmla="*/ 326763 h 1140223"/>
                <a:gd name="connsiteX93" fmla="*/ 451262 w 1312223"/>
                <a:gd name="connsiteY93" fmla="*/ 314888 h 1140223"/>
                <a:gd name="connsiteX94" fmla="*/ 415636 w 1312223"/>
                <a:gd name="connsiteY94" fmla="*/ 291138 h 1140223"/>
                <a:gd name="connsiteX95" fmla="*/ 397823 w 1312223"/>
                <a:gd name="connsiteY95" fmla="*/ 279262 h 1140223"/>
                <a:gd name="connsiteX96" fmla="*/ 380010 w 1312223"/>
                <a:gd name="connsiteY96" fmla="*/ 273325 h 1140223"/>
                <a:gd name="connsiteX97" fmla="*/ 356260 w 1312223"/>
                <a:gd name="connsiteY97" fmla="*/ 243636 h 1140223"/>
                <a:gd name="connsiteX98" fmla="*/ 344384 w 1312223"/>
                <a:gd name="connsiteY98" fmla="*/ 231761 h 1140223"/>
                <a:gd name="connsiteX99" fmla="*/ 326571 w 1312223"/>
                <a:gd name="connsiteY99" fmla="*/ 202073 h 1140223"/>
                <a:gd name="connsiteX100" fmla="*/ 320634 w 1312223"/>
                <a:gd name="connsiteY100" fmla="*/ 184260 h 1140223"/>
                <a:gd name="connsiteX101" fmla="*/ 308759 w 1312223"/>
                <a:gd name="connsiteY101" fmla="*/ 172384 h 1140223"/>
                <a:gd name="connsiteX102" fmla="*/ 285008 w 1312223"/>
                <a:gd name="connsiteY102" fmla="*/ 136758 h 1140223"/>
                <a:gd name="connsiteX103" fmla="*/ 267195 w 1312223"/>
                <a:gd name="connsiteY103" fmla="*/ 118945 h 1140223"/>
                <a:gd name="connsiteX104" fmla="*/ 255320 w 1312223"/>
                <a:gd name="connsiteY104" fmla="*/ 101132 h 1140223"/>
                <a:gd name="connsiteX105" fmla="*/ 243444 w 1312223"/>
                <a:gd name="connsiteY105" fmla="*/ 89257 h 1140223"/>
                <a:gd name="connsiteX106" fmla="*/ 219694 w 1312223"/>
                <a:gd name="connsiteY106" fmla="*/ 53631 h 1140223"/>
                <a:gd name="connsiteX107" fmla="*/ 195943 w 1312223"/>
                <a:gd name="connsiteY107" fmla="*/ 29880 h 1140223"/>
                <a:gd name="connsiteX108" fmla="*/ 160317 w 1312223"/>
                <a:gd name="connsiteY108" fmla="*/ 6130 h 1140223"/>
                <a:gd name="connsiteX109" fmla="*/ 142504 w 1312223"/>
                <a:gd name="connsiteY109" fmla="*/ 192 h 114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312223" h="1140223">
                  <a:moveTo>
                    <a:pt x="142504" y="192"/>
                  </a:moveTo>
                  <a:cubicBezTo>
                    <a:pt x="132608" y="2171"/>
                    <a:pt x="113482" y="9644"/>
                    <a:pt x="100940" y="18005"/>
                  </a:cubicBezTo>
                  <a:cubicBezTo>
                    <a:pt x="95002" y="21963"/>
                    <a:pt x="89421" y="28691"/>
                    <a:pt x="89065" y="35818"/>
                  </a:cubicBezTo>
                  <a:cubicBezTo>
                    <a:pt x="87382" y="69481"/>
                    <a:pt x="90644" y="103336"/>
                    <a:pt x="95003" y="136758"/>
                  </a:cubicBezTo>
                  <a:cubicBezTo>
                    <a:pt x="96622" y="149171"/>
                    <a:pt x="104820" y="160037"/>
                    <a:pt x="106878" y="172384"/>
                  </a:cubicBezTo>
                  <a:lnTo>
                    <a:pt x="112816" y="208010"/>
                  </a:lnTo>
                  <a:cubicBezTo>
                    <a:pt x="110837" y="229782"/>
                    <a:pt x="117893" y="254442"/>
                    <a:pt x="106878" y="273325"/>
                  </a:cubicBezTo>
                  <a:cubicBezTo>
                    <a:pt x="100812" y="283724"/>
                    <a:pt x="82932" y="276342"/>
                    <a:pt x="71252" y="279262"/>
                  </a:cubicBezTo>
                  <a:cubicBezTo>
                    <a:pt x="59108" y="282298"/>
                    <a:pt x="46042" y="284195"/>
                    <a:pt x="35626" y="291138"/>
                  </a:cubicBezTo>
                  <a:lnTo>
                    <a:pt x="0" y="314888"/>
                  </a:lnTo>
                  <a:cubicBezTo>
                    <a:pt x="4829" y="329375"/>
                    <a:pt x="6304" y="339005"/>
                    <a:pt x="17813" y="350514"/>
                  </a:cubicBezTo>
                  <a:cubicBezTo>
                    <a:pt x="22859" y="355560"/>
                    <a:pt x="30208" y="357745"/>
                    <a:pt x="35626" y="362389"/>
                  </a:cubicBezTo>
                  <a:cubicBezTo>
                    <a:pt x="44127" y="369675"/>
                    <a:pt x="48755" y="382599"/>
                    <a:pt x="59377" y="386140"/>
                  </a:cubicBezTo>
                  <a:lnTo>
                    <a:pt x="112816" y="403953"/>
                  </a:lnTo>
                  <a:cubicBezTo>
                    <a:pt x="177791" y="425612"/>
                    <a:pt x="79368" y="391067"/>
                    <a:pt x="148442" y="421766"/>
                  </a:cubicBezTo>
                  <a:cubicBezTo>
                    <a:pt x="159881" y="426850"/>
                    <a:pt x="184068" y="433641"/>
                    <a:pt x="184068" y="433641"/>
                  </a:cubicBezTo>
                  <a:cubicBezTo>
                    <a:pt x="190006" y="437600"/>
                    <a:pt x="196835" y="440471"/>
                    <a:pt x="201881" y="445517"/>
                  </a:cubicBezTo>
                  <a:cubicBezTo>
                    <a:pt x="206927" y="450563"/>
                    <a:pt x="207560" y="459790"/>
                    <a:pt x="213756" y="463330"/>
                  </a:cubicBezTo>
                  <a:cubicBezTo>
                    <a:pt x="222518" y="468337"/>
                    <a:pt x="233548" y="467288"/>
                    <a:pt x="243444" y="469267"/>
                  </a:cubicBezTo>
                  <a:cubicBezTo>
                    <a:pt x="249382" y="473226"/>
                    <a:pt x="254736" y="478245"/>
                    <a:pt x="261257" y="481143"/>
                  </a:cubicBezTo>
                  <a:cubicBezTo>
                    <a:pt x="272696" y="486227"/>
                    <a:pt x="286468" y="486075"/>
                    <a:pt x="296883" y="493018"/>
                  </a:cubicBezTo>
                  <a:cubicBezTo>
                    <a:pt x="302821" y="496976"/>
                    <a:pt x="308175" y="501995"/>
                    <a:pt x="314696" y="504893"/>
                  </a:cubicBezTo>
                  <a:cubicBezTo>
                    <a:pt x="326135" y="509977"/>
                    <a:pt x="339906" y="509826"/>
                    <a:pt x="350322" y="516769"/>
                  </a:cubicBezTo>
                  <a:cubicBezTo>
                    <a:pt x="356260" y="520727"/>
                    <a:pt x="361614" y="525746"/>
                    <a:pt x="368135" y="528644"/>
                  </a:cubicBezTo>
                  <a:cubicBezTo>
                    <a:pt x="379574" y="533728"/>
                    <a:pt x="403761" y="540519"/>
                    <a:pt x="403761" y="540519"/>
                  </a:cubicBezTo>
                  <a:cubicBezTo>
                    <a:pt x="415636" y="548436"/>
                    <a:pt x="425847" y="559757"/>
                    <a:pt x="439387" y="564270"/>
                  </a:cubicBezTo>
                  <a:lnTo>
                    <a:pt x="475013" y="576145"/>
                  </a:lnTo>
                  <a:cubicBezTo>
                    <a:pt x="478971" y="580104"/>
                    <a:pt x="481881" y="585517"/>
                    <a:pt x="486888" y="588021"/>
                  </a:cubicBezTo>
                  <a:cubicBezTo>
                    <a:pt x="498084" y="593619"/>
                    <a:pt x="510639" y="595938"/>
                    <a:pt x="522514" y="599896"/>
                  </a:cubicBezTo>
                  <a:cubicBezTo>
                    <a:pt x="528452" y="601875"/>
                    <a:pt x="535119" y="602362"/>
                    <a:pt x="540327" y="605834"/>
                  </a:cubicBezTo>
                  <a:cubicBezTo>
                    <a:pt x="563348" y="621181"/>
                    <a:pt x="551370" y="615452"/>
                    <a:pt x="575953" y="623647"/>
                  </a:cubicBezTo>
                  <a:cubicBezTo>
                    <a:pt x="579912" y="627605"/>
                    <a:pt x="583029" y="632642"/>
                    <a:pt x="587829" y="635522"/>
                  </a:cubicBezTo>
                  <a:cubicBezTo>
                    <a:pt x="625152" y="657916"/>
                    <a:pt x="586819" y="610757"/>
                    <a:pt x="641268" y="665210"/>
                  </a:cubicBezTo>
                  <a:cubicBezTo>
                    <a:pt x="687594" y="711540"/>
                    <a:pt x="612554" y="634941"/>
                    <a:pt x="665018" y="694899"/>
                  </a:cubicBezTo>
                  <a:cubicBezTo>
                    <a:pt x="674234" y="705431"/>
                    <a:pt x="686944" y="712942"/>
                    <a:pt x="694707" y="724587"/>
                  </a:cubicBezTo>
                  <a:cubicBezTo>
                    <a:pt x="698665" y="730525"/>
                    <a:pt x="701536" y="737354"/>
                    <a:pt x="706582" y="742400"/>
                  </a:cubicBezTo>
                  <a:cubicBezTo>
                    <a:pt x="711628" y="747446"/>
                    <a:pt x="718913" y="749707"/>
                    <a:pt x="724395" y="754275"/>
                  </a:cubicBezTo>
                  <a:cubicBezTo>
                    <a:pt x="730846" y="759651"/>
                    <a:pt x="736270" y="766150"/>
                    <a:pt x="742208" y="772088"/>
                  </a:cubicBezTo>
                  <a:cubicBezTo>
                    <a:pt x="746166" y="783963"/>
                    <a:pt x="745231" y="798863"/>
                    <a:pt x="754083" y="807714"/>
                  </a:cubicBezTo>
                  <a:cubicBezTo>
                    <a:pt x="758042" y="811672"/>
                    <a:pt x="762600" y="815110"/>
                    <a:pt x="765959" y="819589"/>
                  </a:cubicBezTo>
                  <a:cubicBezTo>
                    <a:pt x="774522" y="831007"/>
                    <a:pt x="781792" y="843340"/>
                    <a:pt x="789709" y="855215"/>
                  </a:cubicBezTo>
                  <a:cubicBezTo>
                    <a:pt x="793667" y="861153"/>
                    <a:pt x="796538" y="867982"/>
                    <a:pt x="801584" y="873028"/>
                  </a:cubicBezTo>
                  <a:lnTo>
                    <a:pt x="813460" y="884904"/>
                  </a:lnTo>
                  <a:cubicBezTo>
                    <a:pt x="815439" y="890842"/>
                    <a:pt x="815642" y="897710"/>
                    <a:pt x="819397" y="902717"/>
                  </a:cubicBezTo>
                  <a:cubicBezTo>
                    <a:pt x="827794" y="913913"/>
                    <a:pt x="839190" y="922509"/>
                    <a:pt x="849086" y="932405"/>
                  </a:cubicBezTo>
                  <a:cubicBezTo>
                    <a:pt x="855024" y="938343"/>
                    <a:pt x="859912" y="945560"/>
                    <a:pt x="866899" y="950218"/>
                  </a:cubicBezTo>
                  <a:cubicBezTo>
                    <a:pt x="872837" y="954176"/>
                    <a:pt x="879342" y="957394"/>
                    <a:pt x="884712" y="962093"/>
                  </a:cubicBezTo>
                  <a:cubicBezTo>
                    <a:pt x="895244" y="971309"/>
                    <a:pt x="904504" y="981886"/>
                    <a:pt x="914400" y="991782"/>
                  </a:cubicBezTo>
                  <a:lnTo>
                    <a:pt x="932213" y="1009595"/>
                  </a:lnTo>
                  <a:cubicBezTo>
                    <a:pt x="938151" y="1015533"/>
                    <a:pt x="945368" y="1020421"/>
                    <a:pt x="950026" y="1027408"/>
                  </a:cubicBezTo>
                  <a:cubicBezTo>
                    <a:pt x="953984" y="1033346"/>
                    <a:pt x="957443" y="1039649"/>
                    <a:pt x="961901" y="1045221"/>
                  </a:cubicBezTo>
                  <a:cubicBezTo>
                    <a:pt x="965398" y="1049592"/>
                    <a:pt x="970418" y="1052617"/>
                    <a:pt x="973777" y="1057096"/>
                  </a:cubicBezTo>
                  <a:cubicBezTo>
                    <a:pt x="982340" y="1068514"/>
                    <a:pt x="987435" y="1082630"/>
                    <a:pt x="997527" y="1092722"/>
                  </a:cubicBezTo>
                  <a:cubicBezTo>
                    <a:pt x="1009299" y="1104494"/>
                    <a:pt x="1022813" y="1121114"/>
                    <a:pt x="1039091" y="1128348"/>
                  </a:cubicBezTo>
                  <a:cubicBezTo>
                    <a:pt x="1050530" y="1133432"/>
                    <a:pt x="1074717" y="1140223"/>
                    <a:pt x="1074717" y="1140223"/>
                  </a:cubicBezTo>
                  <a:cubicBezTo>
                    <a:pt x="1082634" y="1138244"/>
                    <a:pt x="1091169" y="1137936"/>
                    <a:pt x="1098468" y="1134286"/>
                  </a:cubicBezTo>
                  <a:cubicBezTo>
                    <a:pt x="1114861" y="1126089"/>
                    <a:pt x="1108469" y="1118659"/>
                    <a:pt x="1116281" y="1104597"/>
                  </a:cubicBezTo>
                  <a:cubicBezTo>
                    <a:pt x="1153951" y="1036790"/>
                    <a:pt x="1125696" y="1089858"/>
                    <a:pt x="1151907" y="1057096"/>
                  </a:cubicBezTo>
                  <a:cubicBezTo>
                    <a:pt x="1174528" y="1028820"/>
                    <a:pt x="1151056" y="1047766"/>
                    <a:pt x="1181595" y="1027408"/>
                  </a:cubicBezTo>
                  <a:lnTo>
                    <a:pt x="1217221" y="973969"/>
                  </a:lnTo>
                  <a:cubicBezTo>
                    <a:pt x="1221179" y="968031"/>
                    <a:pt x="1226839" y="962926"/>
                    <a:pt x="1229096" y="956156"/>
                  </a:cubicBezTo>
                  <a:cubicBezTo>
                    <a:pt x="1249052" y="896292"/>
                    <a:pt x="1218604" y="989149"/>
                    <a:pt x="1240971" y="914592"/>
                  </a:cubicBezTo>
                  <a:cubicBezTo>
                    <a:pt x="1244568" y="902602"/>
                    <a:pt x="1245904" y="889382"/>
                    <a:pt x="1252847" y="878966"/>
                  </a:cubicBezTo>
                  <a:cubicBezTo>
                    <a:pt x="1286879" y="827917"/>
                    <a:pt x="1246077" y="892506"/>
                    <a:pt x="1270660" y="843340"/>
                  </a:cubicBezTo>
                  <a:cubicBezTo>
                    <a:pt x="1273851" y="836957"/>
                    <a:pt x="1279637" y="832048"/>
                    <a:pt x="1282535" y="825527"/>
                  </a:cubicBezTo>
                  <a:cubicBezTo>
                    <a:pt x="1287619" y="814088"/>
                    <a:pt x="1290452" y="801776"/>
                    <a:pt x="1294410" y="789901"/>
                  </a:cubicBezTo>
                  <a:lnTo>
                    <a:pt x="1300348" y="772088"/>
                  </a:lnTo>
                  <a:lnTo>
                    <a:pt x="1306286" y="754275"/>
                  </a:lnTo>
                  <a:lnTo>
                    <a:pt x="1312223" y="736462"/>
                  </a:lnTo>
                  <a:cubicBezTo>
                    <a:pt x="1310244" y="726566"/>
                    <a:pt x="1310261" y="716050"/>
                    <a:pt x="1306286" y="706774"/>
                  </a:cubicBezTo>
                  <a:cubicBezTo>
                    <a:pt x="1299378" y="690655"/>
                    <a:pt x="1268820" y="686368"/>
                    <a:pt x="1258784" y="683023"/>
                  </a:cubicBezTo>
                  <a:lnTo>
                    <a:pt x="1169720" y="653335"/>
                  </a:lnTo>
                  <a:lnTo>
                    <a:pt x="1116281" y="635522"/>
                  </a:lnTo>
                  <a:lnTo>
                    <a:pt x="1098468" y="629584"/>
                  </a:lnTo>
                  <a:cubicBezTo>
                    <a:pt x="1071824" y="602942"/>
                    <a:pt x="1103466" y="631041"/>
                    <a:pt x="1068779" y="611771"/>
                  </a:cubicBezTo>
                  <a:cubicBezTo>
                    <a:pt x="1056303" y="604840"/>
                    <a:pt x="1045028" y="595938"/>
                    <a:pt x="1033153" y="588021"/>
                  </a:cubicBezTo>
                  <a:cubicBezTo>
                    <a:pt x="1027215" y="584062"/>
                    <a:pt x="1022110" y="578402"/>
                    <a:pt x="1015340" y="576145"/>
                  </a:cubicBezTo>
                  <a:lnTo>
                    <a:pt x="961901" y="558332"/>
                  </a:lnTo>
                  <a:cubicBezTo>
                    <a:pt x="955963" y="556353"/>
                    <a:pt x="950160" y="553913"/>
                    <a:pt x="944088" y="552395"/>
                  </a:cubicBezTo>
                  <a:cubicBezTo>
                    <a:pt x="936171" y="550416"/>
                    <a:pt x="928184" y="548699"/>
                    <a:pt x="920338" y="546457"/>
                  </a:cubicBezTo>
                  <a:cubicBezTo>
                    <a:pt x="914320" y="544737"/>
                    <a:pt x="908597" y="542037"/>
                    <a:pt x="902525" y="540519"/>
                  </a:cubicBezTo>
                  <a:cubicBezTo>
                    <a:pt x="881509" y="535265"/>
                    <a:pt x="858362" y="532610"/>
                    <a:pt x="837210" y="528644"/>
                  </a:cubicBezTo>
                  <a:cubicBezTo>
                    <a:pt x="747064" y="511742"/>
                    <a:pt x="809019" y="519888"/>
                    <a:pt x="718457" y="510831"/>
                  </a:cubicBezTo>
                  <a:cubicBezTo>
                    <a:pt x="712519" y="506873"/>
                    <a:pt x="707027" y="502147"/>
                    <a:pt x="700644" y="498956"/>
                  </a:cubicBezTo>
                  <a:cubicBezTo>
                    <a:pt x="695046" y="496157"/>
                    <a:pt x="688039" y="496490"/>
                    <a:pt x="682831" y="493018"/>
                  </a:cubicBezTo>
                  <a:cubicBezTo>
                    <a:pt x="675844" y="488360"/>
                    <a:pt x="672005" y="479863"/>
                    <a:pt x="665018" y="475205"/>
                  </a:cubicBezTo>
                  <a:cubicBezTo>
                    <a:pt x="659810" y="471733"/>
                    <a:pt x="652803" y="472066"/>
                    <a:pt x="647205" y="469267"/>
                  </a:cubicBezTo>
                  <a:cubicBezTo>
                    <a:pt x="640822" y="466076"/>
                    <a:pt x="635775" y="460583"/>
                    <a:pt x="629392" y="457392"/>
                  </a:cubicBezTo>
                  <a:cubicBezTo>
                    <a:pt x="599529" y="442461"/>
                    <a:pt x="613389" y="465141"/>
                    <a:pt x="575953" y="427704"/>
                  </a:cubicBezTo>
                  <a:lnTo>
                    <a:pt x="546265" y="398015"/>
                  </a:lnTo>
                  <a:cubicBezTo>
                    <a:pt x="540327" y="392077"/>
                    <a:pt x="533110" y="387189"/>
                    <a:pt x="528452" y="380202"/>
                  </a:cubicBezTo>
                  <a:lnTo>
                    <a:pt x="504701" y="344576"/>
                  </a:lnTo>
                  <a:cubicBezTo>
                    <a:pt x="500743" y="338638"/>
                    <a:pt x="499596" y="329019"/>
                    <a:pt x="492826" y="326763"/>
                  </a:cubicBezTo>
                  <a:cubicBezTo>
                    <a:pt x="467271" y="318246"/>
                    <a:pt x="481085" y="322344"/>
                    <a:pt x="451262" y="314888"/>
                  </a:cubicBezTo>
                  <a:lnTo>
                    <a:pt x="415636" y="291138"/>
                  </a:lnTo>
                  <a:cubicBezTo>
                    <a:pt x="409698" y="287179"/>
                    <a:pt x="404593" y="281518"/>
                    <a:pt x="397823" y="279262"/>
                  </a:cubicBezTo>
                  <a:lnTo>
                    <a:pt x="380010" y="273325"/>
                  </a:lnTo>
                  <a:cubicBezTo>
                    <a:pt x="351329" y="244641"/>
                    <a:pt x="386232" y="281100"/>
                    <a:pt x="356260" y="243636"/>
                  </a:cubicBezTo>
                  <a:cubicBezTo>
                    <a:pt x="352763" y="239265"/>
                    <a:pt x="348343" y="235719"/>
                    <a:pt x="344384" y="231761"/>
                  </a:cubicBezTo>
                  <a:cubicBezTo>
                    <a:pt x="327566" y="181300"/>
                    <a:pt x="351022" y="242825"/>
                    <a:pt x="326571" y="202073"/>
                  </a:cubicBezTo>
                  <a:cubicBezTo>
                    <a:pt x="323351" y="196706"/>
                    <a:pt x="323854" y="189627"/>
                    <a:pt x="320634" y="184260"/>
                  </a:cubicBezTo>
                  <a:cubicBezTo>
                    <a:pt x="317754" y="179460"/>
                    <a:pt x="312118" y="176863"/>
                    <a:pt x="308759" y="172384"/>
                  </a:cubicBezTo>
                  <a:cubicBezTo>
                    <a:pt x="300196" y="160966"/>
                    <a:pt x="295100" y="146850"/>
                    <a:pt x="285008" y="136758"/>
                  </a:cubicBezTo>
                  <a:cubicBezTo>
                    <a:pt x="279070" y="130820"/>
                    <a:pt x="272571" y="125396"/>
                    <a:pt x="267195" y="118945"/>
                  </a:cubicBezTo>
                  <a:cubicBezTo>
                    <a:pt x="262627" y="113463"/>
                    <a:pt x="259778" y="106704"/>
                    <a:pt x="255320" y="101132"/>
                  </a:cubicBezTo>
                  <a:cubicBezTo>
                    <a:pt x="251823" y="96761"/>
                    <a:pt x="246803" y="93736"/>
                    <a:pt x="243444" y="89257"/>
                  </a:cubicBezTo>
                  <a:cubicBezTo>
                    <a:pt x="234881" y="77839"/>
                    <a:pt x="229786" y="63723"/>
                    <a:pt x="219694" y="53631"/>
                  </a:cubicBezTo>
                  <a:cubicBezTo>
                    <a:pt x="211777" y="45714"/>
                    <a:pt x="205259" y="36090"/>
                    <a:pt x="195943" y="29880"/>
                  </a:cubicBezTo>
                  <a:lnTo>
                    <a:pt x="160317" y="6130"/>
                  </a:lnTo>
                  <a:cubicBezTo>
                    <a:pt x="98970" y="12264"/>
                    <a:pt x="152400" y="-1787"/>
                    <a:pt x="142504" y="192"/>
                  </a:cubicBezTo>
                  <a:close/>
                </a:path>
              </a:pathLst>
            </a:custGeom>
            <a:solidFill>
              <a:srgbClr val="8EB4E3">
                <a:alpha val="19608"/>
              </a:srgb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3512" name="Rectangle 40"/>
          <p:cNvSpPr>
            <a:spLocks noChangeArrowheads="1"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>
              <a:defRPr/>
            </a:pPr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High-energy, long propagating neutrinos  </a:t>
            </a:r>
            <a:endParaRPr lang="en-US" sz="3600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32DC2-34E7-9045-9FD2-8C09B9DF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8EA9F-56D0-794E-8D06-30A4AD19248C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66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D76CAD-B8EE-50B5-4DE6-376C171FE3C0}"/>
              </a:ext>
            </a:extLst>
          </p:cNvPr>
          <p:cNvSpPr txBox="1"/>
          <p:nvPr/>
        </p:nvSpPr>
        <p:spPr>
          <a:xfrm>
            <a:off x="0" y="2487"/>
            <a:ext cx="8694965" cy="22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  <a:defRPr/>
            </a:pPr>
            <a:r>
              <a:rPr lang="en-US" sz="800" dirty="0">
                <a:solidFill>
                  <a:srgbClr val="000090"/>
                </a:solidFill>
                <a:latin typeface="Helvetica" pitchFamily="2" charset="0"/>
                <a:hlinkClick r:id="rId3"/>
              </a:rPr>
              <a:t>IceCube, Nature Phys. 18, 1287 (2022</a:t>
            </a:r>
            <a:r>
              <a:rPr lang="en-US" sz="800" dirty="0">
                <a:solidFill>
                  <a:srgbClr val="000090"/>
                </a:solidFill>
                <a:latin typeface="Arial"/>
                <a:cs typeface="Arial"/>
              </a:rPr>
              <a:t>), </a:t>
            </a:r>
            <a:r>
              <a:rPr lang="en-GB" sz="800" dirty="0">
                <a:solidFill>
                  <a:srgbClr val="000090"/>
                </a:solidFill>
                <a:latin typeface="Arial"/>
                <a:hlinkClick r:id="rId4"/>
              </a:rPr>
              <a:t>IceCube, </a:t>
            </a:r>
            <a:r>
              <a:rPr lang="en-US" sz="800" dirty="0">
                <a:solidFill>
                  <a:srgbClr val="000090"/>
                </a:solidFill>
                <a:effectLst/>
                <a:hlinkClick r:id="rId4"/>
              </a:rPr>
              <a:t>PRD104,(2021)022002</a:t>
            </a:r>
            <a:r>
              <a:rPr lang="en-US" sz="800" dirty="0">
                <a:solidFill>
                  <a:srgbClr val="000090"/>
                </a:solidFill>
                <a:effectLst/>
              </a:rPr>
              <a:t>,</a:t>
            </a:r>
            <a:r>
              <a:rPr lang="en-GB" sz="800" dirty="0">
                <a:solidFill>
                  <a:srgbClr val="000090"/>
                </a:solidFill>
              </a:rPr>
              <a:t> </a:t>
            </a:r>
            <a:r>
              <a:rPr lang="en-US" sz="800" dirty="0">
                <a:solidFill>
                  <a:srgbClr val="000090"/>
                </a:solidFill>
                <a:effectLst/>
                <a:hlinkClick r:id="rId5"/>
              </a:rPr>
              <a:t>EPJC82(2022)1031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F8CDBC4-3AD2-979B-35EE-FA822A56FDC2}"/>
              </a:ext>
            </a:extLst>
          </p:cNvPr>
          <p:cNvCxnSpPr>
            <a:cxnSpLocks/>
          </p:cNvCxnSpPr>
          <p:nvPr/>
        </p:nvCxnSpPr>
        <p:spPr>
          <a:xfrm flipH="1">
            <a:off x="9530164" y="3489997"/>
            <a:ext cx="1422590" cy="46166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96C2FA0-F866-5B80-4830-ABDAD69C595A}"/>
              </a:ext>
            </a:extLst>
          </p:cNvPr>
          <p:cNvSpPr txBox="1"/>
          <p:nvPr/>
        </p:nvSpPr>
        <p:spPr>
          <a:xfrm>
            <a:off x="8149956" y="750440"/>
            <a:ext cx="1908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muon neutrino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43FCF3-BA0E-B03C-D0F5-D929AF746711}"/>
              </a:ext>
            </a:extLst>
          </p:cNvPr>
          <p:cNvSpPr txBox="1"/>
          <p:nvPr/>
        </p:nvSpPr>
        <p:spPr>
          <a:xfrm>
            <a:off x="10857391" y="4815877"/>
            <a:ext cx="13264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8000"/>
                </a:solidFill>
              </a:rPr>
              <a:t>electron neutrino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A10645-2C24-07C4-FB30-4742ED425C7B}"/>
              </a:ext>
            </a:extLst>
          </p:cNvPr>
          <p:cNvSpPr txBox="1"/>
          <p:nvPr/>
        </p:nvSpPr>
        <p:spPr>
          <a:xfrm>
            <a:off x="6126862" y="4745850"/>
            <a:ext cx="1148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tau neutrino</a:t>
            </a:r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71B38E-D571-118C-EE72-6870CA6ABB33}"/>
              </a:ext>
            </a:extLst>
          </p:cNvPr>
          <p:cNvSpPr txBox="1"/>
          <p:nvPr/>
        </p:nvSpPr>
        <p:spPr>
          <a:xfrm>
            <a:off x="10208571" y="1211174"/>
            <a:ext cx="13738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IceCube data contours</a:t>
            </a:r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C46BA42-D2C7-DD52-57BB-6F6364439F00}"/>
              </a:ext>
            </a:extLst>
          </p:cNvPr>
          <p:cNvCxnSpPr>
            <a:cxnSpLocks/>
          </p:cNvCxnSpPr>
          <p:nvPr/>
        </p:nvCxnSpPr>
        <p:spPr>
          <a:xfrm flipH="1">
            <a:off x="9347105" y="1680302"/>
            <a:ext cx="1190980" cy="5849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7AFFBDD-3854-3035-E016-A459C4428F82}"/>
              </a:ext>
            </a:extLst>
          </p:cNvPr>
          <p:cNvSpPr txBox="1"/>
          <p:nvPr/>
        </p:nvSpPr>
        <p:spPr>
          <a:xfrm>
            <a:off x="10846620" y="2844187"/>
            <a:ext cx="13627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All possible flavor ratios at Earth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8862D6C-FA7D-14D9-4BD5-2E9713A6F64B}"/>
              </a:ext>
            </a:extLst>
          </p:cNvPr>
          <p:cNvSpPr/>
          <p:nvPr/>
        </p:nvSpPr>
        <p:spPr>
          <a:xfrm>
            <a:off x="9455150" y="6483471"/>
            <a:ext cx="2432827" cy="2674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3477" name="Rectangle 233476">
                <a:extLst>
                  <a:ext uri="{FF2B5EF4-FFF2-40B4-BE49-F238E27FC236}">
                    <a16:creationId xmlns:a16="http://schemas.microsoft.com/office/drawing/2014/main" id="{CD796550-5A9C-3DE0-D01D-1EB64DDC08DD}"/>
                  </a:ext>
                </a:extLst>
              </p:cNvPr>
              <p:cNvSpPr/>
              <p:nvPr/>
            </p:nvSpPr>
            <p:spPr>
              <a:xfrm>
                <a:off x="419099" y="1143001"/>
                <a:ext cx="6896761" cy="38715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9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Astrophysical neutrino flavor physics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Flavor triangle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Spectrum integrated flavor ratio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Standard production models include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Flavor ratio observables on Earth is different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Deviation from this “island” is new physics signal</a:t>
                </a: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 contour covers most of flavor triangle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New physics cannot be discovered from current data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Limits are set on vacuum operators </a:t>
                </a:r>
              </a:p>
            </p:txBody>
          </p:sp>
        </mc:Choice>
        <mc:Fallback xmlns="">
          <p:sp>
            <p:nvSpPr>
              <p:cNvPr id="233477" name="Rectangle 233476">
                <a:extLst>
                  <a:ext uri="{FF2B5EF4-FFF2-40B4-BE49-F238E27FC236}">
                    <a16:creationId xmlns:a16="http://schemas.microsoft.com/office/drawing/2014/main" id="{CD796550-5A9C-3DE0-D01D-1EB64DDC08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9" y="1143001"/>
                <a:ext cx="6896761" cy="3871573"/>
              </a:xfrm>
              <a:prstGeom prst="rect">
                <a:avLst/>
              </a:prstGeom>
              <a:blipFill>
                <a:blip r:embed="rId6"/>
                <a:stretch>
                  <a:fillRect l="-1473" t="-1634" r="-552" b="-26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6E0A35-D766-7E72-2C67-12CD990F2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EDD20-06B5-6DE2-9F6B-CCB44DB8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tkatori@cern.ch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998521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85621BBD-B15B-3F4D-AFFF-44C19A956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73" y="1043914"/>
            <a:ext cx="4460056" cy="3796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lnSpc>
                <a:spcPct val="111000"/>
              </a:lnSpc>
              <a:buClr>
                <a:srgbClr val="000000"/>
              </a:buClr>
              <a:buSzPct val="45000"/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HESE events in 60 TeV – 2 PeV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9550C-37D8-261D-B38F-F308303B8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47" y="1184835"/>
            <a:ext cx="6827834" cy="51715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9DA9C1-2BEB-A22C-55E2-5A692F3E4A83}"/>
              </a:ext>
            </a:extLst>
          </p:cNvPr>
          <p:cNvSpPr txBox="1"/>
          <p:nvPr/>
        </p:nvSpPr>
        <p:spPr>
          <a:xfrm>
            <a:off x="7076943" y="784724"/>
            <a:ext cx="38844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8000"/>
                </a:solidFill>
              </a:rPr>
              <a:t>dim-6 new physics operator limit </a:t>
            </a:r>
            <a:endParaRPr lang="en-US" sz="2000" dirty="0">
              <a:solidFill>
                <a:srgbClr val="008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50C69AE-BD41-D34B-B55F-07EB405487FC}"/>
                  </a:ext>
                </a:extLst>
              </p:cNvPr>
              <p:cNvSpPr/>
              <p:nvPr/>
            </p:nvSpPr>
            <p:spPr>
              <a:xfrm>
                <a:off x="182880" y="1796923"/>
                <a:ext cx="5269230" cy="1504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hangingPunct="0">
                  <a:lnSpc>
                    <a:spcPct val="111000"/>
                  </a:lnSpc>
                  <a:buClr>
                    <a:srgbClr val="000000"/>
                  </a:buClr>
                  <a:buSzPct val="45000"/>
                  <a:tabLst>
                    <a:tab pos="656514" algn="l"/>
                    <a:tab pos="1313025" algn="l"/>
                    <a:tab pos="1969541" algn="l"/>
                    <a:tab pos="2626055" algn="l"/>
                    <a:tab pos="3282566" algn="l"/>
                    <a:tab pos="3939082" algn="l"/>
                    <a:tab pos="4595595" algn="l"/>
                    <a:tab pos="5252108" algn="l"/>
                    <a:tab pos="5908622" algn="l"/>
                    <a:tab pos="6565136" algn="l"/>
                  </a:tabLst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IceCube data start to explore quantum gravity-motivated signal region for some parameters</a:t>
                </a:r>
              </a:p>
              <a:p>
                <a:pPr hangingPunct="0">
                  <a:lnSpc>
                    <a:spcPct val="111000"/>
                  </a:lnSpc>
                  <a:buClr>
                    <a:srgbClr val="000000"/>
                  </a:buClr>
                  <a:buSzPct val="45000"/>
                  <a:tabLst>
                    <a:tab pos="656514" algn="l"/>
                    <a:tab pos="1313025" algn="l"/>
                    <a:tab pos="1969541" algn="l"/>
                    <a:tab pos="2626055" algn="l"/>
                    <a:tab pos="3282566" algn="l"/>
                    <a:tab pos="3939082" algn="l"/>
                    <a:tab pos="4595595" algn="l"/>
                    <a:tab pos="5252108" algn="l"/>
                    <a:tab pos="5908622" algn="l"/>
                    <a:tab pos="6565136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d>
                        </m:sup>
                      </m:sSup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𝑃𝑙𝑎𝑛𝑐𝑘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−38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𝐺𝑒𝑉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50C69AE-BD41-D34B-B55F-07EB405487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1796923"/>
                <a:ext cx="5269230" cy="1504771"/>
              </a:xfrm>
              <a:prstGeom prst="rect">
                <a:avLst/>
              </a:prstGeom>
              <a:blipFill>
                <a:blip r:embed="rId3"/>
                <a:stretch>
                  <a:fillRect l="-1202" t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1D5F91-CE79-9491-0F69-1293DDEF5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30DF3-A688-E43B-1153-65DDCFA4C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tkatori@cern.ch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57DCDD-4A62-F697-3D1D-E1E1FC09C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78" y="3570585"/>
            <a:ext cx="3779060" cy="2536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66A0CD-CE26-4B39-9565-4577FA5F3290}"/>
              </a:ext>
            </a:extLst>
          </p:cNvPr>
          <p:cNvSpPr txBox="1"/>
          <p:nvPr/>
        </p:nvSpPr>
        <p:spPr>
          <a:xfrm>
            <a:off x="0" y="-1"/>
            <a:ext cx="45773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90"/>
                </a:solidFill>
                <a:latin typeface="Arial"/>
                <a:hlinkClick r:id="rId5"/>
              </a:rPr>
              <a:t>IceCube, Nature Physics18(2023)1287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4CFA1747-8633-222A-AD12-B7FFD9103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>
              <a:defRPr/>
            </a:pPr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3600" dirty="0">
                <a:solidFill>
                  <a:srgbClr val="000090"/>
                </a:solidFill>
              </a:rPr>
              <a:t>HESE 7.5-yr flavor Lorentz violation search  </a:t>
            </a:r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 </a:t>
            </a:r>
            <a:endParaRPr lang="en-US" sz="3600" dirty="0">
              <a:solidFill>
                <a:srgbClr val="00009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01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12" name="Rectangle 40"/>
          <p:cNvSpPr>
            <a:spLocks noChangeArrowheads="1"/>
          </p:cNvSpPr>
          <p:nvPr/>
        </p:nvSpPr>
        <p:spPr bwMode="auto">
          <a:xfrm>
            <a:off x="0" y="0"/>
            <a:ext cx="1083563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>
              <a:defRPr/>
            </a:pPr>
            <a:r>
              <a:rPr lang="en-US" sz="3600" dirty="0">
                <a:solidFill>
                  <a:srgbClr val="000090"/>
                </a:solidFill>
                <a:latin typeface="Arial"/>
              </a:rPr>
              <a:t> Flavor new physics search with effective</a:t>
            </a:r>
            <a:r>
              <a:rPr lang="en-US" sz="3600" dirty="0">
                <a:solidFill>
                  <a:srgbClr val="000090"/>
                </a:solidFill>
                <a:latin typeface="Arial"/>
                <a:sym typeface="Wingdings" pitchFamily="2" charset="2"/>
              </a:rPr>
              <a:t> operators</a:t>
            </a:r>
            <a:endParaRPr lang="en-US" sz="3600" dirty="0">
              <a:solidFill>
                <a:srgbClr val="00009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3"/>
              <p:cNvSpPr txBox="1">
                <a:spLocks noChangeArrowheads="1"/>
              </p:cNvSpPr>
              <p:nvPr/>
            </p:nvSpPr>
            <p:spPr bwMode="auto">
              <a:xfrm>
                <a:off x="217170" y="1143000"/>
                <a:ext cx="11555730" cy="471962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hangingPunct="0">
                  <a:lnSpc>
                    <a:spcPct val="111000"/>
                  </a:lnSpc>
                  <a:buClr>
                    <a:srgbClr val="000000"/>
                  </a:buClr>
                  <a:buSzPct val="45000"/>
                  <a:tabLst>
                    <a:tab pos="656514" algn="l"/>
                    <a:tab pos="1313025" algn="l"/>
                    <a:tab pos="1969541" algn="l"/>
                    <a:tab pos="2626055" algn="l"/>
                    <a:tab pos="3282566" algn="l"/>
                    <a:tab pos="3939082" algn="l"/>
                    <a:tab pos="4595595" algn="l"/>
                    <a:tab pos="5252108" algn="l"/>
                    <a:tab pos="5908622" algn="l"/>
                    <a:tab pos="6565136" algn="l"/>
                  </a:tabLst>
                  <a:defRPr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Standard Model Extension (SME) is an effective field theory to look for Lorentz violation</a:t>
                </a:r>
              </a:p>
              <a:p>
                <a:pPr hangingPunct="0">
                  <a:lnSpc>
                    <a:spcPct val="111000"/>
                  </a:lnSpc>
                  <a:buClr>
                    <a:srgbClr val="000000"/>
                  </a:buClr>
                  <a:buSzPct val="45000"/>
                  <a:tabLst>
                    <a:tab pos="656514" algn="l"/>
                    <a:tab pos="1313025" algn="l"/>
                    <a:tab pos="1969541" algn="l"/>
                    <a:tab pos="2626055" algn="l"/>
                    <a:tab pos="3282566" algn="l"/>
                    <a:tab pos="3939082" algn="l"/>
                    <a:tab pos="4595595" algn="l"/>
                    <a:tab pos="5252108" algn="l"/>
                    <a:tab pos="5908622" algn="l"/>
                    <a:tab pos="6565136" algn="l"/>
                  </a:tabLst>
                  <a:defRPr/>
                </a:pP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hangingPunct="0">
                  <a:lnSpc>
                    <a:spcPct val="111000"/>
                  </a:lnSpc>
                  <a:buClr>
                    <a:srgbClr val="000000"/>
                  </a:buClr>
                  <a:buSzPct val="45000"/>
                  <a:tabLst>
                    <a:tab pos="656514" algn="l"/>
                    <a:tab pos="1313025" algn="l"/>
                    <a:tab pos="1969541" algn="l"/>
                    <a:tab pos="2626055" algn="l"/>
                    <a:tab pos="3282566" algn="l"/>
                    <a:tab pos="3939082" algn="l"/>
                    <a:tab pos="4595595" algn="l"/>
                    <a:tab pos="5252108" algn="l"/>
                    <a:tab pos="5908622" algn="l"/>
                    <a:tab pos="6565136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𝐿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𝑖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  <m:sup/>
                      </m:sSubSup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𝜇𝜈</m:t>
                          </m:r>
                        </m:sub>
                        <m:sup/>
                      </m:sSub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⋯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hangingPunct="0">
                  <a:lnSpc>
                    <a:spcPct val="111000"/>
                  </a:lnSpc>
                  <a:buClr>
                    <a:srgbClr val="000000"/>
                  </a:buClr>
                  <a:buSzPct val="45000"/>
                  <a:tabLst>
                    <a:tab pos="656514" algn="l"/>
                    <a:tab pos="1313025" algn="l"/>
                    <a:tab pos="1969541" algn="l"/>
                    <a:tab pos="2626055" algn="l"/>
                    <a:tab pos="3282566" algn="l"/>
                    <a:tab pos="3939082" algn="l"/>
                    <a:tab pos="4595595" algn="l"/>
                    <a:tab pos="5252108" algn="l"/>
                    <a:tab pos="5908622" algn="l"/>
                    <a:tab pos="6565136" algn="l"/>
                  </a:tabLst>
                  <a:defRPr/>
                </a:pP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endParaRPr>
              </a:p>
              <a:p>
                <a:pPr hangingPunct="0">
                  <a:lnSpc>
                    <a:spcPct val="111000"/>
                  </a:lnSpc>
                  <a:buClr>
                    <a:srgbClr val="000000"/>
                  </a:buClr>
                  <a:buSzPct val="45000"/>
                  <a:tabLst>
                    <a:tab pos="656514" algn="l"/>
                    <a:tab pos="1313025" algn="l"/>
                    <a:tab pos="1969541" algn="l"/>
                    <a:tab pos="2626055" algn="l"/>
                    <a:tab pos="3282566" algn="l"/>
                    <a:tab pos="3939082" algn="l"/>
                    <a:tab pos="4595595" algn="l"/>
                    <a:tab pos="5252108" algn="l"/>
                    <a:tab pos="5908622" algn="l"/>
                    <a:tab pos="6565136" algn="l"/>
                  </a:tabLst>
                  <a:defRPr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Effective Hamiltonian can be written from here</a:t>
                </a:r>
              </a:p>
              <a:p>
                <a:pPr hangingPunct="0">
                  <a:lnSpc>
                    <a:spcPct val="111000"/>
                  </a:lnSpc>
                  <a:buClr>
                    <a:srgbClr val="000000"/>
                  </a:buClr>
                  <a:buSzPct val="45000"/>
                  <a:tabLst>
                    <a:tab pos="656514" algn="l"/>
                    <a:tab pos="1313025" algn="l"/>
                    <a:tab pos="1969541" algn="l"/>
                    <a:tab pos="2626055" algn="l"/>
                    <a:tab pos="3282566" algn="l"/>
                    <a:tab pos="3939082" algn="l"/>
                    <a:tab pos="4595595" algn="l"/>
                    <a:tab pos="5252108" algn="l"/>
                    <a:tab pos="5908622" algn="l"/>
                    <a:tab pos="6565136" algn="l"/>
                  </a:tabLst>
                  <a:defRPr/>
                </a:pP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endParaRPr>
              </a:p>
              <a:p>
                <a:pPr hangingPunct="0">
                  <a:lnSpc>
                    <a:spcPct val="111000"/>
                  </a:lnSpc>
                  <a:buClr>
                    <a:srgbClr val="000000"/>
                  </a:buClr>
                  <a:buSzPct val="45000"/>
                  <a:tabLst>
                    <a:tab pos="656514" algn="l"/>
                    <a:tab pos="1313025" algn="l"/>
                    <a:tab pos="1969541" algn="l"/>
                    <a:tab pos="2626055" algn="l"/>
                    <a:tab pos="3282566" algn="l"/>
                    <a:tab pos="3939082" algn="l"/>
                    <a:tab pos="4595595" algn="l"/>
                    <a:tab pos="5252108" algn="l"/>
                    <a:tab pos="5908622" algn="l"/>
                    <a:tab pos="6565136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𝑒𝑓𝑓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~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𝐸</m:t>
                          </m:r>
                        </m:den>
                      </m:f>
                      <m:sSup>
                        <m:sSup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𝑈</m:t>
                          </m:r>
                        </m:e>
                        <m:sup>
                          <m:r>
                            <a:rPr lang="sk-SK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𝑀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𝑈</m:t>
                      </m:r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𝛼𝛽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(3)</m:t>
                          </m:r>
                        </m:sup>
                      </m:sSubSup>
                      <m:r>
                        <a:rPr lang="en-US" sz="2400" i="1">
                          <a:latin typeface="Cambria Math" charset="0"/>
                        </a:rPr>
                        <m:t>−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𝐸𝑐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𝛼𝛽</m:t>
                          </m:r>
                        </m:sub>
                        <m: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4</m:t>
                              </m:r>
                            </m:e>
                          </m:d>
                        </m:sup>
                      </m:sSubSup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𝛼𝛽</m:t>
                          </m:r>
                        </m:sub>
                        <m: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5</m:t>
                              </m:r>
                            </m:e>
                          </m:d>
                        </m:sup>
                      </m:sSubSup>
                      <m:r>
                        <a:rPr lang="en-US" sz="2400" i="1">
                          <a:latin typeface="Cambria Math" charset="0"/>
                        </a:rPr>
                        <m:t>−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𝛼𝛽</m:t>
                          </m:r>
                        </m:sub>
                        <m: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6</m:t>
                              </m:r>
                            </m:e>
                          </m:d>
                        </m:sup>
                      </m:sSubSup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⋯</m:t>
                      </m:r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hangingPunct="0">
                  <a:lnSpc>
                    <a:spcPct val="111000"/>
                  </a:lnSpc>
                  <a:buClr>
                    <a:srgbClr val="000000"/>
                  </a:buClr>
                  <a:buSzPct val="45000"/>
                  <a:tabLst>
                    <a:tab pos="656514" algn="l"/>
                    <a:tab pos="1313025" algn="l"/>
                    <a:tab pos="1969541" algn="l"/>
                    <a:tab pos="2626055" algn="l"/>
                    <a:tab pos="3282566" algn="l"/>
                    <a:tab pos="3939082" algn="l"/>
                    <a:tab pos="4595595" algn="l"/>
                    <a:tab pos="5252108" algn="l"/>
                    <a:tab pos="5908622" algn="l"/>
                    <a:tab pos="6565136" algn="l"/>
                  </a:tabLst>
                  <a:defRPr/>
                </a:pP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endParaRPr>
              </a:p>
              <a:p>
                <a:pPr hangingPunct="0">
                  <a:lnSpc>
                    <a:spcPct val="111000"/>
                  </a:lnSpc>
                  <a:buClr>
                    <a:srgbClr val="000000"/>
                  </a:buClr>
                  <a:buSzPct val="45000"/>
                  <a:tabLst>
                    <a:tab pos="656514" algn="l"/>
                    <a:tab pos="1313025" algn="l"/>
                    <a:tab pos="1969541" algn="l"/>
                    <a:tab pos="2626055" algn="l"/>
                    <a:tab pos="3282566" algn="l"/>
                    <a:tab pos="3939082" algn="l"/>
                    <a:tab pos="4595595" algn="l"/>
                    <a:tab pos="5252108" algn="l"/>
                    <a:tab pos="5908622" algn="l"/>
                    <a:tab pos="6565136" algn="l"/>
                  </a:tabLst>
                  <a:defRPr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IceCube is sensitive to higher dimension operators</a:t>
                </a:r>
                <a:endParaRPr lang="en-GB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endParaRP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	dimension-6 operator natural scale: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d>
                      </m:sup>
                    </m:sSup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𝑃𝑙𝑎𝑛𝑐𝑘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−38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170" y="1143000"/>
                <a:ext cx="11555730" cy="4719625"/>
              </a:xfrm>
              <a:prstGeom prst="rect">
                <a:avLst/>
              </a:prstGeom>
              <a:blipFill>
                <a:blip r:embed="rId2"/>
                <a:stretch>
                  <a:fillRect l="-1648" t="-1882" b="-806"/>
                </a:stretch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32DC2-34E7-9045-9FD2-8C09B9DF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8EA9F-56D0-794E-8D06-30A4AD19248C}" type="slidenum">
              <a:rPr lang="en-US">
                <a:solidFill>
                  <a:schemeClr val="tx1"/>
                </a:solidFill>
                <a:latin typeface="Arial"/>
              </a:rPr>
              <a:pPr>
                <a:defRPr/>
              </a:pPr>
              <a:t>68</a:t>
            </a:fld>
            <a:endParaRPr lang="en-US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1711D32-23A8-814D-B7F7-75861AD39CC6}"/>
              </a:ext>
            </a:extLst>
          </p:cNvPr>
          <p:cNvSpPr/>
          <p:nvPr/>
        </p:nvSpPr>
        <p:spPr>
          <a:xfrm>
            <a:off x="0" y="0"/>
            <a:ext cx="32864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  <a:hlinkClick r:id="rId3"/>
              </a:rPr>
              <a:t>Mewes and </a:t>
            </a:r>
            <a:r>
              <a:rPr lang="en-GB" sz="1200" dirty="0">
                <a:solidFill>
                  <a:srgbClr val="000090"/>
                </a:solidFill>
                <a:hlinkClick r:id="rId3"/>
              </a:rPr>
              <a:t>Kostelecký</a:t>
            </a:r>
            <a:r>
              <a:rPr lang="en-US" sz="1200" dirty="0">
                <a:solidFill>
                  <a:srgbClr val="000090"/>
                </a:solidFill>
                <a:hlinkClick r:id="rId3"/>
              </a:rPr>
              <a:t>, PRD85(2012)096005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36B4B-E54B-844B-984E-5ED13916B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08A4F0-E216-2647-BAE0-F32F06255E8C}"/>
              </a:ext>
            </a:extLst>
          </p:cNvPr>
          <p:cNvGrpSpPr/>
          <p:nvPr/>
        </p:nvGrpSpPr>
        <p:grpSpPr>
          <a:xfrm>
            <a:off x="3700673" y="3321265"/>
            <a:ext cx="1293382" cy="546084"/>
            <a:chOff x="2553862" y="2165494"/>
            <a:chExt cx="1293382" cy="54608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D943F6C-D0A5-9C4D-A1E3-193EC38B5FCF}"/>
                </a:ext>
              </a:extLst>
            </p:cNvPr>
            <p:cNvCxnSpPr>
              <a:cxnSpLocks/>
            </p:cNvCxnSpPr>
            <p:nvPr/>
          </p:nvCxnSpPr>
          <p:spPr>
            <a:xfrm>
              <a:off x="3184788" y="2442493"/>
              <a:ext cx="1" cy="269085"/>
            </a:xfrm>
            <a:prstGeom prst="straightConnector1">
              <a:avLst/>
            </a:prstGeom>
            <a:ln>
              <a:solidFill>
                <a:srgbClr val="00009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244A2A-5772-F045-92DA-E7D6A352A747}"/>
                </a:ext>
              </a:extLst>
            </p:cNvPr>
            <p:cNvSpPr/>
            <p:nvPr/>
          </p:nvSpPr>
          <p:spPr>
            <a:xfrm>
              <a:off x="2553862" y="2165494"/>
              <a:ext cx="1293382" cy="276999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/>
                <a:t>Standard Model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029591C-3E24-63A0-68A3-B9D2EB5CCC1F}"/>
              </a:ext>
            </a:extLst>
          </p:cNvPr>
          <p:cNvGrpSpPr/>
          <p:nvPr/>
        </p:nvGrpSpPr>
        <p:grpSpPr>
          <a:xfrm>
            <a:off x="5120642" y="3207090"/>
            <a:ext cx="1371225" cy="1108068"/>
            <a:chOff x="5269232" y="3241380"/>
            <a:chExt cx="1371225" cy="110806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0D6DDE-EE9F-694F-B73D-3A428E7286CD}"/>
                </a:ext>
              </a:extLst>
            </p:cNvPr>
            <p:cNvCxnSpPr>
              <a:cxnSpLocks/>
            </p:cNvCxnSpPr>
            <p:nvPr/>
          </p:nvCxnSpPr>
          <p:spPr>
            <a:xfrm>
              <a:off x="5269232" y="3850262"/>
              <a:ext cx="536633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9EA21F-6817-AD4E-87B3-518C2F2CE695}"/>
                </a:ext>
              </a:extLst>
            </p:cNvPr>
            <p:cNvSpPr/>
            <p:nvPr/>
          </p:nvSpPr>
          <p:spPr>
            <a:xfrm>
              <a:off x="5349719" y="3241380"/>
              <a:ext cx="1290738" cy="461665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1200" dirty="0"/>
                <a:t>New physics</a:t>
              </a:r>
            </a:p>
            <a:p>
              <a:r>
                <a:rPr lang="en-GB" sz="1200" dirty="0"/>
                <a:t>(renormalizable)</a:t>
              </a:r>
              <a:endParaRPr lang="en-US" sz="1200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3FDDFB2-885A-C24A-AF21-47A2EB99015E}"/>
                </a:ext>
              </a:extLst>
            </p:cNvPr>
            <p:cNvCxnSpPr>
              <a:cxnSpLocks/>
            </p:cNvCxnSpPr>
            <p:nvPr/>
          </p:nvCxnSpPr>
          <p:spPr>
            <a:xfrm>
              <a:off x="5269232" y="3289944"/>
              <a:ext cx="0" cy="105950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534636-CD18-B787-F7C0-D9DEC3C14095}"/>
              </a:ext>
            </a:extLst>
          </p:cNvPr>
          <p:cNvGrpSpPr/>
          <p:nvPr/>
        </p:nvGrpSpPr>
        <p:grpSpPr>
          <a:xfrm>
            <a:off x="7015499" y="2999363"/>
            <a:ext cx="2352335" cy="1350778"/>
            <a:chOff x="6741179" y="3045083"/>
            <a:chExt cx="2352335" cy="1350778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9842121-1D18-0E43-824F-766A25F08E0C}"/>
                </a:ext>
              </a:extLst>
            </p:cNvPr>
            <p:cNvCxnSpPr>
              <a:cxnSpLocks/>
            </p:cNvCxnSpPr>
            <p:nvPr/>
          </p:nvCxnSpPr>
          <p:spPr>
            <a:xfrm>
              <a:off x="6741179" y="3896675"/>
              <a:ext cx="53663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9835C4E-2E21-8040-95F7-6B780B3A40F4}"/>
                </a:ext>
              </a:extLst>
            </p:cNvPr>
            <p:cNvSpPr/>
            <p:nvPr/>
          </p:nvSpPr>
          <p:spPr>
            <a:xfrm>
              <a:off x="6831356" y="3150773"/>
              <a:ext cx="2262158" cy="523220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1400" dirty="0"/>
                <a:t>higher dimension operator</a:t>
              </a:r>
            </a:p>
            <a:p>
              <a:r>
                <a:rPr lang="en-GB" sz="1400" dirty="0"/>
                <a:t>(non-renormalizable)</a:t>
              </a:r>
              <a:endParaRPr lang="en-US" sz="14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59FA013-9469-6349-9EE6-127A845FD345}"/>
                </a:ext>
              </a:extLst>
            </p:cNvPr>
            <p:cNvCxnSpPr>
              <a:cxnSpLocks/>
            </p:cNvCxnSpPr>
            <p:nvPr/>
          </p:nvCxnSpPr>
          <p:spPr>
            <a:xfrm>
              <a:off x="6741179" y="3045083"/>
              <a:ext cx="0" cy="1350778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ABEDCE8-2314-C9B8-D930-3788864E0F3B}"/>
              </a:ext>
            </a:extLst>
          </p:cNvPr>
          <p:cNvGrpSpPr/>
          <p:nvPr/>
        </p:nvGrpSpPr>
        <p:grpSpPr>
          <a:xfrm>
            <a:off x="8890338" y="4162804"/>
            <a:ext cx="3158068" cy="1227708"/>
            <a:chOff x="6396754" y="3710228"/>
            <a:chExt cx="3158068" cy="1227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321036D-B618-EC47-BE31-7C011B2DACD9}"/>
                    </a:ext>
                  </a:extLst>
                </p:cNvPr>
                <p:cNvSpPr/>
                <p:nvPr/>
              </p:nvSpPr>
              <p:spPr>
                <a:xfrm>
                  <a:off x="6651602" y="3710228"/>
                  <a:ext cx="2903220" cy="122770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hangingPunct="0">
                    <a:lnSpc>
                      <a:spcPct val="111000"/>
                    </a:lnSpc>
                    <a:buClr>
                      <a:srgbClr val="000000"/>
                    </a:buClr>
                    <a:buSzPct val="45000"/>
                    <a:tabLst>
                      <a:tab pos="656514" algn="l"/>
                      <a:tab pos="1313025" algn="l"/>
                      <a:tab pos="1969541" algn="l"/>
                      <a:tab pos="2626055" algn="l"/>
                      <a:tab pos="3282566" algn="l"/>
                      <a:tab pos="3939082" algn="l"/>
                      <a:tab pos="4595595" algn="l"/>
                      <a:tab pos="5252108" algn="l"/>
                      <a:tab pos="5908622" algn="l"/>
                      <a:tab pos="6565136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charset="0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n-US" sz="1400" i="1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𝛼𝛽</m:t>
                            </m:r>
                          </m:sub>
                          <m:sup>
                            <m:r>
                              <a:rPr lang="en-US" sz="1400" i="1">
                                <a:latin typeface="Cambria Math" charset="0"/>
                              </a:rPr>
                              <m:t>(6)</m:t>
                            </m:r>
                          </m:sup>
                        </m:sSubSup>
                        <m:r>
                          <a:rPr lang="en-US" sz="1400" i="1">
                            <a:latin typeface="Cambria Math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sz="1400" i="1"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  <m:d>
                          <m:dPr>
                            <m:ctrlPr>
                              <a:rPr lang="mr-IN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uk-UA" sz="14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𝑒𝑒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(6)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𝑒</m:t>
                                      </m:r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(6)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𝜏</m:t>
                                      </m:r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𝑒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(6)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𝑒</m:t>
                                      </m:r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6</m:t>
                                          </m:r>
                                        </m:e>
                                      </m:d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𝜇𝜇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(6)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𝜇𝜏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(6)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𝜏</m:t>
                                      </m:r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𝑒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6</m:t>
                                          </m:r>
                                        </m:e>
                                      </m:d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𝜇𝜏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i="1">
                                              <a:latin typeface="Cambria Math" charset="0"/>
                                            </a:rPr>
                                            <m:t>6</m:t>
                                          </m:r>
                                        </m:e>
                                      </m:d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𝜏𝜏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charset="0"/>
                                        </a:rPr>
                                        <m:t>(6)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321036D-B618-EC47-BE31-7C011B2DAC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1602" y="3710228"/>
                  <a:ext cx="2903220" cy="122770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A339774-1BEA-D44C-8791-051988CD0C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96754" y="4006184"/>
              <a:ext cx="351575" cy="2153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B99CA346-538D-4145-9B3A-1E012432E3B4}"/>
              </a:ext>
            </a:extLst>
          </p:cNvPr>
          <p:cNvSpPr/>
          <p:nvPr/>
        </p:nvSpPr>
        <p:spPr>
          <a:xfrm>
            <a:off x="3616627" y="1594166"/>
            <a:ext cx="1293382" cy="276999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Standard Model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55BD95-5F95-B4AB-297B-C5E088221C3E}"/>
              </a:ext>
            </a:extLst>
          </p:cNvPr>
          <p:cNvGrpSpPr/>
          <p:nvPr/>
        </p:nvGrpSpPr>
        <p:grpSpPr>
          <a:xfrm>
            <a:off x="5573805" y="1597652"/>
            <a:ext cx="1125967" cy="771892"/>
            <a:chOff x="5870985" y="1437632"/>
            <a:chExt cx="1125967" cy="771892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DECEB3C-5C85-E14E-9C2E-EA2DAAD37E18}"/>
                </a:ext>
              </a:extLst>
            </p:cNvPr>
            <p:cNvCxnSpPr>
              <a:cxnSpLocks/>
            </p:cNvCxnSpPr>
            <p:nvPr/>
          </p:nvCxnSpPr>
          <p:spPr>
            <a:xfrm>
              <a:off x="5870986" y="1804467"/>
              <a:ext cx="536633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788DC8-25B7-7C4F-AC9B-A65D6858555A}"/>
                </a:ext>
              </a:extLst>
            </p:cNvPr>
            <p:cNvSpPr/>
            <p:nvPr/>
          </p:nvSpPr>
          <p:spPr>
            <a:xfrm>
              <a:off x="5951473" y="1437632"/>
              <a:ext cx="1045479" cy="276999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1200" dirty="0"/>
                <a:t>New physics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1A0950D-3A2E-F143-B74C-ECDCCD0689F6}"/>
                </a:ext>
              </a:extLst>
            </p:cNvPr>
            <p:cNvCxnSpPr>
              <a:cxnSpLocks/>
            </p:cNvCxnSpPr>
            <p:nvPr/>
          </p:nvCxnSpPr>
          <p:spPr>
            <a:xfrm>
              <a:off x="5870985" y="1572640"/>
              <a:ext cx="0" cy="63688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A188F-8A87-0A1C-58EF-81446CD9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tkatori@cern.ch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15185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763261" y="4859352"/>
            <a:ext cx="4941992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flavour ratio measurement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Likelihood is very shallow and fit often confuses between </a:t>
            </a:r>
            <a:r>
              <a:rPr lang="en-GB" sz="2000" dirty="0">
                <a:latin typeface="Symbol" pitchFamily="2" charset="2"/>
                <a:ea typeface="Symbol" charset="2"/>
                <a:cs typeface="Times New Roman" panose="02020603050405020304" pitchFamily="18" charset="0"/>
              </a:rPr>
              <a:t>n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000" dirty="0">
                <a:latin typeface="Symbol" pitchFamily="2" charset="2"/>
                <a:ea typeface="Symbol" charset="2"/>
                <a:cs typeface="Times New Roman" panose="02020603050405020304" pitchFamily="18" charset="0"/>
              </a:rPr>
              <a:t>n</a:t>
            </a:r>
            <a:r>
              <a:rPr lang="en-GB" sz="2000" baseline="-25000" dirty="0">
                <a:latin typeface="Symbol" pitchFamily="2" charset="2"/>
                <a:ea typeface="Symbol" charset="2"/>
                <a:cs typeface="Times New Roman" panose="02020603050405020304" pitchFamily="18" charset="0"/>
              </a:rPr>
              <a:t>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Flavour ratio result has some power to distinguish </a:t>
            </a:r>
            <a:r>
              <a:rPr lang="en-GB" sz="2000" dirty="0">
                <a:latin typeface="Symbol" pitchFamily="2" charset="2"/>
                <a:ea typeface="Symbol" charset="2"/>
                <a:cs typeface="Times New Roman" panose="02020603050405020304" pitchFamily="18" charset="0"/>
              </a:rPr>
              <a:t>n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000" dirty="0">
                <a:latin typeface="Symbol" pitchFamily="2" charset="2"/>
                <a:ea typeface="Symbol" charset="2"/>
                <a:cs typeface="Times New Roman" panose="02020603050405020304" pitchFamily="18" charset="0"/>
              </a:rPr>
              <a:t>n</a:t>
            </a:r>
            <a:r>
              <a:rPr lang="en-GB" sz="2000" baseline="-25000" dirty="0">
                <a:latin typeface="Symbol" pitchFamily="2" charset="2"/>
                <a:ea typeface="Symbol" charset="2"/>
                <a:cs typeface="Times New Roman" panose="02020603050405020304" pitchFamily="18" charset="0"/>
              </a:rPr>
              <a:t>t</a:t>
            </a:r>
            <a:endParaRPr lang="en-GB" sz="2000" dirty="0">
              <a:latin typeface="Symbol" pitchFamily="2" charset="2"/>
              <a:cs typeface="Times New Roman" panose="02020603050405020304" pitchFamily="18" charset="0"/>
            </a:endParaRPr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0" y="0"/>
            <a:ext cx="6675927" cy="32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18" tIns="41460" rIns="82918" bIns="41460">
            <a:spAutoFit/>
          </a:bodyPr>
          <a:lstStyle/>
          <a:p>
            <a:pPr defTabSz="829194"/>
            <a:r>
              <a:rPr lang="en-GB" sz="800" dirty="0">
                <a:solidFill>
                  <a:srgbClr val="000090"/>
                </a:solidFill>
                <a:hlinkClick r:id="rId2"/>
              </a:rPr>
              <a:t>IceCube, PRL114(2015)171102</a:t>
            </a:r>
            <a:r>
              <a:rPr lang="en-GB" sz="800" dirty="0">
                <a:solidFill>
                  <a:srgbClr val="000090"/>
                </a:solidFill>
              </a:rPr>
              <a:t>, </a:t>
            </a:r>
            <a:r>
              <a:rPr lang="en-GB" sz="800" dirty="0">
                <a:solidFill>
                  <a:srgbClr val="000090"/>
                </a:solidFill>
                <a:hlinkClick r:id="rId3"/>
              </a:rPr>
              <a:t>Astro.J.809:98(2015)</a:t>
            </a:r>
            <a:r>
              <a:rPr lang="en-GB" sz="800" dirty="0">
                <a:solidFill>
                  <a:srgbClr val="000090"/>
                </a:solidFill>
              </a:rPr>
              <a:t>, </a:t>
            </a:r>
            <a:r>
              <a:rPr lang="en-GB" sz="800" dirty="0">
                <a:solidFill>
                  <a:srgbClr val="000090"/>
                </a:solidFill>
                <a:hlinkClick r:id="rId4"/>
              </a:rPr>
              <a:t>PRD99(2019)032004</a:t>
            </a:r>
            <a:r>
              <a:rPr lang="en-GB" sz="800" dirty="0">
                <a:solidFill>
                  <a:srgbClr val="000090"/>
                </a:solidFill>
              </a:rPr>
              <a:t>, </a:t>
            </a:r>
            <a:r>
              <a:rPr lang="en-US" sz="800" dirty="0">
                <a:hlinkClick r:id="rId5"/>
              </a:rPr>
              <a:t>EPJC82(2022) 1031</a:t>
            </a:r>
            <a:endParaRPr lang="en-US" sz="800" dirty="0"/>
          </a:p>
          <a:p>
            <a:pPr defTabSz="829194"/>
            <a:endParaRPr lang="en-US" sz="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84983" y="883499"/>
            <a:ext cx="5411017" cy="2018358"/>
            <a:chOff x="-5232810" y="2886222"/>
            <a:chExt cx="9891348" cy="3689562"/>
          </a:xfrm>
        </p:grpSpPr>
        <p:sp>
          <p:nvSpPr>
            <p:cNvPr id="25" name="Rectangle 24"/>
            <p:cNvSpPr/>
            <p:nvPr/>
          </p:nvSpPr>
          <p:spPr>
            <a:xfrm>
              <a:off x="-5232810" y="3562645"/>
              <a:ext cx="4857258" cy="185663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prstClr val="black"/>
                  </a:solidFill>
                </a:rPr>
                <a:t>IceCube</a:t>
              </a:r>
            </a:p>
            <a:p>
              <a:pPr algn="ctr"/>
              <a:r>
                <a:rPr lang="en-GB" sz="2000" dirty="0">
                  <a:solidFill>
                    <a:prstClr val="black"/>
                  </a:solidFill>
                </a:rPr>
                <a:t>1</a:t>
              </a:r>
              <a:r>
                <a:rPr lang="en-GB" sz="2000" baseline="30000" dirty="0">
                  <a:solidFill>
                    <a:prstClr val="black"/>
                  </a:solidFill>
                </a:rPr>
                <a:t>st</a:t>
              </a:r>
              <a:r>
                <a:rPr lang="en-GB" sz="2000" dirty="0">
                  <a:solidFill>
                    <a:prstClr val="black"/>
                  </a:solidFill>
                </a:rPr>
                <a:t> flavour ratio result</a:t>
              </a:r>
            </a:p>
            <a:p>
              <a:pPr algn="ctr"/>
              <a:r>
                <a:rPr lang="en-GB" sz="2000" dirty="0">
                  <a:solidFill>
                    <a:prstClr val="black"/>
                  </a:solidFill>
                </a:rPr>
                <a:t>(0.0:0.2:0.8)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886222"/>
              <a:ext cx="4658538" cy="3689562"/>
            </a:xfrm>
            <a:prstGeom prst="rect">
              <a:avLst/>
            </a:prstGeom>
          </p:spPr>
        </p:pic>
        <p:sp>
          <p:nvSpPr>
            <p:cNvPr id="24" name="5-Point Star 23"/>
            <p:cNvSpPr/>
            <p:nvPr/>
          </p:nvSpPr>
          <p:spPr>
            <a:xfrm>
              <a:off x="515867" y="5439037"/>
              <a:ext cx="267368" cy="267368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4592370"/>
            <a:ext cx="5251280" cy="2265630"/>
            <a:chOff x="1035895" y="3580874"/>
            <a:chExt cx="5251280" cy="2265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034" y="3580874"/>
              <a:ext cx="2657141" cy="2265630"/>
            </a:xfrm>
            <a:prstGeom prst="rect">
              <a:avLst/>
            </a:prstGeom>
          </p:spPr>
        </p:pic>
        <p:sp>
          <p:nvSpPr>
            <p:cNvPr id="36" name="5-Point Star 35"/>
            <p:cNvSpPr/>
            <p:nvPr/>
          </p:nvSpPr>
          <p:spPr>
            <a:xfrm>
              <a:off x="3903763" y="5040633"/>
              <a:ext cx="146262" cy="146262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35895" y="3882880"/>
              <a:ext cx="2657141" cy="101566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prstClr val="black"/>
                  </a:solidFill>
                </a:rPr>
                <a:t>IceCube</a:t>
              </a:r>
            </a:p>
            <a:p>
              <a:pPr algn="ctr"/>
              <a:r>
                <a:rPr lang="en-GB" sz="2000" dirty="0">
                  <a:solidFill>
                    <a:prstClr val="black"/>
                  </a:solidFill>
                </a:rPr>
                <a:t>3</a:t>
              </a:r>
              <a:r>
                <a:rPr lang="en-GB" sz="2000" baseline="30000" dirty="0">
                  <a:solidFill>
                    <a:prstClr val="black"/>
                  </a:solidFill>
                </a:rPr>
                <a:t>rd</a:t>
              </a:r>
              <a:r>
                <a:rPr lang="en-GB" sz="2000" dirty="0">
                  <a:solidFill>
                    <a:prstClr val="black"/>
                  </a:solidFill>
                </a:rPr>
                <a:t> flavour ratio result</a:t>
              </a:r>
            </a:p>
            <a:p>
              <a:pPr algn="ctr"/>
              <a:r>
                <a:rPr lang="en-GB" sz="2000" dirty="0">
                  <a:solidFill>
                    <a:prstClr val="black"/>
                  </a:solidFill>
                </a:rPr>
                <a:t>(0.0:0.2:0.8)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2178" y="2729583"/>
            <a:ext cx="5483080" cy="2134162"/>
            <a:chOff x="4255663" y="2870478"/>
            <a:chExt cx="10244721" cy="3987522"/>
          </a:xfrm>
        </p:grpSpPr>
        <p:sp>
          <p:nvSpPr>
            <p:cNvPr id="21" name="Rectangle 20"/>
            <p:cNvSpPr/>
            <p:nvPr/>
          </p:nvSpPr>
          <p:spPr>
            <a:xfrm>
              <a:off x="9599817" y="3772343"/>
              <a:ext cx="4900567" cy="189769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 dirty="0">
                  <a:solidFill>
                    <a:prstClr val="black"/>
                  </a:solidFill>
                </a:rPr>
                <a:t>IceCube</a:t>
              </a:r>
            </a:p>
            <a:p>
              <a:pPr algn="ctr"/>
              <a:r>
                <a:rPr lang="en-GB" sz="2000" dirty="0">
                  <a:solidFill>
                    <a:prstClr val="black"/>
                  </a:solidFill>
                </a:rPr>
                <a:t>2</a:t>
              </a:r>
              <a:r>
                <a:rPr lang="en-GB" sz="2000" baseline="30000" dirty="0">
                  <a:solidFill>
                    <a:prstClr val="black"/>
                  </a:solidFill>
                </a:rPr>
                <a:t>nd</a:t>
              </a:r>
              <a:r>
                <a:rPr lang="en-GB" sz="2000" dirty="0">
                  <a:solidFill>
                    <a:prstClr val="black"/>
                  </a:solidFill>
                </a:rPr>
                <a:t> flavour ratio result</a:t>
              </a:r>
            </a:p>
            <a:p>
              <a:pPr algn="ctr"/>
              <a:r>
                <a:rPr lang="en-GB" sz="2000" dirty="0">
                  <a:solidFill>
                    <a:prstClr val="black"/>
                  </a:solidFill>
                </a:rPr>
                <a:t>(0.5:0.5:0.0)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55663" y="2870478"/>
              <a:ext cx="4888337" cy="3987522"/>
            </a:xfrm>
            <a:prstGeom prst="rect">
              <a:avLst/>
            </a:prstGeom>
          </p:spPr>
        </p:pic>
        <p:sp>
          <p:nvSpPr>
            <p:cNvPr id="20" name="5-Point Star 19"/>
            <p:cNvSpPr/>
            <p:nvPr/>
          </p:nvSpPr>
          <p:spPr>
            <a:xfrm>
              <a:off x="7031541" y="4590875"/>
              <a:ext cx="267368" cy="267368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981D7-F3ED-284D-B195-546CD787F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27" name="Picture 26" descr="Chart, radar chart&#10;&#10;Description automatically generated">
            <a:extLst>
              <a:ext uri="{FF2B5EF4-FFF2-40B4-BE49-F238E27FC236}">
                <a16:creationId xmlns:a16="http://schemas.microsoft.com/office/drawing/2014/main" id="{A3E36CF1-B0A8-D944-92EA-380A5368C9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64" y="0"/>
            <a:ext cx="4696804" cy="4822610"/>
          </a:xfrm>
          <a:prstGeom prst="rect">
            <a:avLst/>
          </a:prstGeom>
        </p:spPr>
      </p:pic>
      <p:sp>
        <p:nvSpPr>
          <p:cNvPr id="233512" name="Rectangle 40"/>
          <p:cNvSpPr>
            <a:spLocks noChangeArrowheads="1"/>
          </p:cNvSpPr>
          <p:nvPr/>
        </p:nvSpPr>
        <p:spPr bwMode="auto">
          <a:xfrm>
            <a:off x="0" y="0"/>
            <a:ext cx="743317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3600" dirty="0">
                <a:solidFill>
                  <a:srgbClr val="000090"/>
                </a:solidFill>
                <a:latin typeface="Arial"/>
              </a:rPr>
              <a:t> IceCube flavor ratio measurements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774E0A-7037-1470-0100-57D40AF5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82C31-3A29-1A35-0443-7DE204CF1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tkatori@cern.ch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4586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206E7-98D0-6F98-FF83-EFEAC221F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308A84-FDDF-9D9A-1703-4EDC1468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5267CEC-156E-CDB0-03B9-470ED144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7E3BB-5B37-5C32-55C3-A12B612FC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BD46F9-DF8E-D36C-9C78-C09BE41EF0E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 Michelson-Morley experiment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927CD-FAEA-7F50-E0D0-BD6ED77C1980}"/>
              </a:ext>
            </a:extLst>
          </p:cNvPr>
          <p:cNvSpPr/>
          <p:nvPr/>
        </p:nvSpPr>
        <p:spPr>
          <a:xfrm>
            <a:off x="0" y="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  <a:hlinkClick r:id="rId2"/>
              </a:rPr>
              <a:t>Nagel et al, Nature Comm., 6(2015)8174</a:t>
            </a:r>
            <a:endParaRPr lang="en-US" sz="1200" dirty="0">
              <a:solidFill>
                <a:srgbClr val="000090"/>
              </a:solidFill>
              <a:effectLst/>
            </a:endParaRP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C397E3A0-9F8F-54FF-B851-37288D75B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02" y="1035051"/>
            <a:ext cx="6362700" cy="5321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C8B23B-C5E3-0048-5D27-BCC9020518F6}"/>
              </a:ext>
            </a:extLst>
          </p:cNvPr>
          <p:cNvGrpSpPr/>
          <p:nvPr/>
        </p:nvGrpSpPr>
        <p:grpSpPr>
          <a:xfrm>
            <a:off x="5499652" y="870543"/>
            <a:ext cx="6221839" cy="1410916"/>
            <a:chOff x="5088834" y="870543"/>
            <a:chExt cx="6221839" cy="14109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8FCA4C-93A7-AAF2-7AB2-95DA89CA0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7294" y="870543"/>
              <a:ext cx="2423379" cy="1410916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83CFD06-1B4D-3E61-E94C-C0657ECF70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8834" y="1241425"/>
              <a:ext cx="3767430" cy="3345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" name="Text Box 13">
            <a:extLst>
              <a:ext uri="{FF2B5EF4-FFF2-40B4-BE49-F238E27FC236}">
                <a16:creationId xmlns:a16="http://schemas.microsoft.com/office/drawing/2014/main" id="{19FEAD91-3F2D-3E2D-E4F3-140E79235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4" y="1143000"/>
            <a:ext cx="3639512" cy="206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 has been improved over 100 years. 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shift (interferometer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optical cavity) around 2000s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B11672-823E-453B-0421-01C02C1C7D69}"/>
              </a:ext>
            </a:extLst>
          </p:cNvPr>
          <p:cNvGrpSpPr/>
          <p:nvPr/>
        </p:nvGrpSpPr>
        <p:grpSpPr>
          <a:xfrm>
            <a:off x="9899374" y="3316510"/>
            <a:ext cx="2026967" cy="2241550"/>
            <a:chOff x="7050156" y="4069081"/>
            <a:chExt cx="2026967" cy="22415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343B21-B3A6-C1B7-76F5-20F5D1D7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0423" y="4069081"/>
              <a:ext cx="1536700" cy="2241550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6007D82-9EEC-CF9B-90E8-E5BA3D22F9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0156" y="4927272"/>
              <a:ext cx="474477" cy="9671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2765472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DDBC3-ED23-D945-807A-021FA554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49" name="Rectangle 40">
            <a:extLst>
              <a:ext uri="{FF2B5EF4-FFF2-40B4-BE49-F238E27FC236}">
                <a16:creationId xmlns:a16="http://schemas.microsoft.com/office/drawing/2014/main" id="{F17C9F11-1738-E340-8C94-3AA11D316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43317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3600" dirty="0">
                <a:solidFill>
                  <a:srgbClr val="000090"/>
                </a:solidFill>
                <a:latin typeface="Arial"/>
              </a:rPr>
              <a:t> Energy dependence of flavor ratio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C0DE1B0F-9F0E-3948-8A9A-A282CDE25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13" y="894715"/>
            <a:ext cx="6804495" cy="5542476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618208C-C274-51AA-6143-B36291D3A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3158"/>
            <a:ext cx="7382436" cy="20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27" tIns="41464" rIns="82927" bIns="41464">
            <a:spAutoFit/>
          </a:bodyPr>
          <a:lstStyle/>
          <a:p>
            <a:pPr defTabSz="829280">
              <a:defRPr/>
            </a:pPr>
            <a:r>
              <a:rPr lang="en-GB" sz="800" dirty="0">
                <a:solidFill>
                  <a:srgbClr val="000090"/>
                </a:solidFill>
                <a:hlinkClick r:id="rId3"/>
              </a:rPr>
              <a:t>IceCube-Gen2, </a:t>
            </a:r>
            <a:r>
              <a:rPr lang="en-US" sz="800" dirty="0">
                <a:solidFill>
                  <a:srgbClr val="000090"/>
                </a:solidFill>
                <a:hlinkClick r:id="rId3"/>
              </a:rPr>
              <a:t>J.Phys.G48(2021)060501</a:t>
            </a:r>
            <a:endParaRPr lang="en-US" sz="800" dirty="0">
              <a:solidFill>
                <a:srgbClr val="00009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A3FDA-6B2D-AC36-2EEE-B8168D7010F4}"/>
              </a:ext>
            </a:extLst>
          </p:cNvPr>
          <p:cNvSpPr txBox="1"/>
          <p:nvPr/>
        </p:nvSpPr>
        <p:spPr>
          <a:xfrm>
            <a:off x="387078" y="1271044"/>
            <a:ext cx="46905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neutrino increases at higher energy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higher-statistics flavor measurement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BF50D-E778-E9A9-3056-0BEB7DFCF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98D296-5056-CBF1-E760-F4E62D1B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tkatori@cern.ch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19728"/>
      </p:ext>
    </p:extLst>
  </p:cSld>
  <p:clrMapOvr>
    <a:masterClrMapping/>
  </p:clrMapOvr>
  <p:transition spd="med">
    <p:dissolv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DDBC3-ED23-D945-807A-021FA554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EA9F-56D0-794E-8D06-30A4AD19248C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A618208C-C274-51AA-6143-B36291D3A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3158"/>
            <a:ext cx="7382436" cy="20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27" tIns="41464" rIns="82927" bIns="41464">
            <a:spAutoFit/>
          </a:bodyPr>
          <a:lstStyle/>
          <a:p>
            <a:pPr defTabSz="829280">
              <a:defRPr/>
            </a:pPr>
            <a:r>
              <a:rPr lang="en-US" sz="800" dirty="0">
                <a:solidFill>
                  <a:srgbClr val="000090"/>
                </a:solidFill>
                <a:hlinkClick r:id="rId2"/>
              </a:rPr>
              <a:t>Rasmussen, Lechner, Ackermann, Kowalski, Winter</a:t>
            </a:r>
            <a:r>
              <a:rPr lang="en-US" sz="800" dirty="0">
                <a:solidFill>
                  <a:srgbClr val="000090"/>
                </a:solidFill>
                <a:effectLst/>
                <a:hlinkClick r:id="rId2"/>
              </a:rPr>
              <a:t>, PRD96(2017)083018</a:t>
            </a:r>
            <a:endParaRPr lang="en-US" sz="800" dirty="0">
              <a:solidFill>
                <a:srgbClr val="000090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A3FDA-6B2D-AC36-2EEE-B8168D7010F4}"/>
              </a:ext>
            </a:extLst>
          </p:cNvPr>
          <p:cNvSpPr txBox="1"/>
          <p:nvPr/>
        </p:nvSpPr>
        <p:spPr>
          <a:xfrm>
            <a:off x="290456" y="1271044"/>
            <a:ext cx="66051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physics models have different flavor ratios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operator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It includes Lorentz violation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Assuming all possible standard production models, (</a:t>
            </a:r>
            <a:r>
              <a:rPr lang="en-US" sz="24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(x:1-x:0), it covers 2/3 of the phase space.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BD3200-EABE-7068-D2FF-7C423DCE2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991" y="0"/>
            <a:ext cx="5062009" cy="6858000"/>
          </a:xfrm>
          <a:prstGeom prst="rect">
            <a:avLst/>
          </a:prstGeom>
        </p:spPr>
      </p:pic>
      <p:sp>
        <p:nvSpPr>
          <p:cNvPr id="49" name="Rectangle 40">
            <a:extLst>
              <a:ext uri="{FF2B5EF4-FFF2-40B4-BE49-F238E27FC236}">
                <a16:creationId xmlns:a16="http://schemas.microsoft.com/office/drawing/2014/main" id="{F17C9F11-1738-E340-8C94-3AA11D316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76748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 anchor="ctr"/>
          <a:lstStyle/>
          <a:p>
            <a:pPr defTabSz="914225"/>
            <a:r>
              <a:rPr lang="en-US" sz="3600" dirty="0">
                <a:solidFill>
                  <a:srgbClr val="000090"/>
                </a:solidFill>
                <a:latin typeface="Arial"/>
              </a:rPr>
              <a:t> New physics flavor ratio predictions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AC6B40-0DB5-0C3E-11C3-FF096250A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95230-1AD7-C80E-F894-26DABE46C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tkatori@cern.ch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60001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CFF33-2DFD-C0E2-0D84-0AC8663D8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6BC9DF-070F-80FB-AC6E-F3A72AB25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0D20757-0381-3994-FCE6-51E5D2B2B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48216B-D35A-CB38-5BD9-C08EB1FD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092395-3E96-9DF8-7BE9-C506E8289E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 Optical cavity experiment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385904-5BDC-A513-9A79-3075D833A62D}"/>
              </a:ext>
            </a:extLst>
          </p:cNvPr>
          <p:cNvSpPr/>
          <p:nvPr/>
        </p:nvSpPr>
        <p:spPr>
          <a:xfrm>
            <a:off x="0" y="0"/>
            <a:ext cx="5459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  <a:hlinkClick r:id="rId2"/>
              </a:rPr>
              <a:t>Nagel et al, Nature Comm., 6(2015)8174</a:t>
            </a:r>
            <a:endParaRPr lang="en-US" sz="1200" dirty="0">
              <a:effectLst/>
              <a:cs typeface="Times New Roman" panose="02020603050405020304" pitchFamily="18" charset="0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51FA0475-6797-005D-52CB-B2287F0AB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3" y="1143000"/>
            <a:ext cx="6265861" cy="412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 Michelson-Morley experiment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Saphire crystal resonator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Whispering</a:t>
            </a:r>
            <a:r>
              <a:rPr lang="en-US" sz="2400" dirty="0">
                <a:solidFill>
                  <a:srgbClr val="000000"/>
                </a:solidFill>
                <a:effectLst/>
                <a:latin typeface="Times"/>
              </a:rPr>
              <a:t> gallery mode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Vacuum insulation, liquid helium cooling to 4K 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Turntable to actively rotate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experiment is sensitive to the anisotropy of speed of light down to </a:t>
            </a:r>
            <a:r>
              <a:rPr lang="en-GB" sz="2400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c/c~10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-18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we keep testing this?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expect Lorentz violation?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3B9A02-317E-2B12-8C2B-70C6C3302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425" y="230832"/>
            <a:ext cx="2897823" cy="19873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738E17-0B10-C484-970A-59E88547E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30" y="2264743"/>
            <a:ext cx="3866858" cy="402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9264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833FD-964A-7A1D-24E7-A98870DAB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1BE67E-7910-64E8-A4DA-2BCF2A02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tkatori@cern.ch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1CE1761-11FA-904B-4978-8145C5646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814BD-7ADD-E242-8D30-A360B1F22A2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70F9FE-5401-4399-ACBB-ACB6431A0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25/04/10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63B422-2757-7D33-F5FD-F878ABA257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90"/>
                </a:solidFill>
                <a:latin typeface="Arial"/>
                <a:cs typeface="Arial"/>
              </a:rPr>
              <a:t> Quantum gravity</a:t>
            </a:r>
            <a:endParaRPr lang="en-US" sz="3600" baseline="-25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603A8BDD-F691-F80D-5A4D-A565B440B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4" y="1143000"/>
            <a:ext cx="5980276" cy="412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Searching Lorentz violation is well motivated</a:t>
            </a:r>
            <a:endParaRPr lang="en-GB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GB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Lorentz violation in Planck scale theories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string theory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noncommutative field theory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quantum loop gravity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Lorentz violation is seen as 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spacetime fluctuation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background field in vacuum (EFT)</a:t>
            </a:r>
          </a:p>
          <a:p>
            <a:pPr defTabSz="909296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19857" algn="l"/>
                <a:tab pos="1439716" algn="l"/>
                <a:tab pos="2159571" algn="l"/>
                <a:tab pos="2879434" algn="l"/>
                <a:tab pos="3599293" algn="l"/>
                <a:tab pos="4319155" algn="l"/>
                <a:tab pos="5039012" algn="l"/>
                <a:tab pos="5758871" algn="l"/>
                <a:tab pos="6478726" algn="l"/>
                <a:tab pos="7198586" algn="l"/>
                <a:tab pos="7918444" algn="l"/>
                <a:tab pos="8638301" algn="l"/>
                <a:tab pos="9358159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9C7A8C-DB51-2A18-5DE9-0B831D92A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946" y="1740273"/>
            <a:ext cx="3906810" cy="2927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77737B-0EE8-88D3-347A-455063B84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09" y="2869765"/>
            <a:ext cx="3681367" cy="29273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A6F23A-279F-3C84-882B-92050D1A019E}"/>
              </a:ext>
            </a:extLst>
          </p:cNvPr>
          <p:cNvSpPr/>
          <p:nvPr/>
        </p:nvSpPr>
        <p:spPr>
          <a:xfrm>
            <a:off x="7886243" y="1143000"/>
            <a:ext cx="3550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>
                <a:solidFill>
                  <a:srgbClr val="00009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  <a:sym typeface="Wingdings"/>
              </a:rPr>
              <a:t>quantum foam</a:t>
            </a:r>
          </a:p>
          <a:p>
            <a:r>
              <a:rPr lang="is-IS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  <a:sym typeface="Wingdings"/>
              </a:rPr>
              <a:t> - quantum fluctuation of space-time</a:t>
            </a:r>
            <a:endParaRPr lang="en-US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E16071-E87F-B242-B4B5-AA5530225E50}"/>
              </a:ext>
            </a:extLst>
          </p:cNvPr>
          <p:cNvSpPr/>
          <p:nvPr/>
        </p:nvSpPr>
        <p:spPr>
          <a:xfrm>
            <a:off x="4964630" y="5797526"/>
            <a:ext cx="41024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>
                <a:solidFill>
                  <a:srgbClr val="00009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  <a:sym typeface="Wingdings"/>
              </a:rPr>
              <a:t>Lorentz violating field</a:t>
            </a:r>
          </a:p>
          <a:p>
            <a:r>
              <a:rPr lang="is-IS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  <a:sym typeface="Wingdings"/>
              </a:rPr>
              <a:t> - background field of the universe (æther)</a:t>
            </a:r>
            <a:endParaRPr lang="en-US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88E949-1011-02FE-3254-5DFDE424EEAE}"/>
              </a:ext>
            </a:extLst>
          </p:cNvPr>
          <p:cNvSpPr txBox="1"/>
          <p:nvPr/>
        </p:nvSpPr>
        <p:spPr>
          <a:xfrm>
            <a:off x="0" y="0"/>
            <a:ext cx="42717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333FF"/>
                </a:solidFill>
                <a:effectLst/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Progress in Particle and Nuclear Physics 125 (2022) 103948</a:t>
            </a:r>
            <a:endParaRPr lang="en-US" sz="1200" dirty="0">
              <a:solidFill>
                <a:srgbClr val="3333FF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59038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107663</TotalTime>
  <Words>4712</Words>
  <Application>Microsoft Macintosh PowerPoint</Application>
  <PresentationFormat>Widescreen</PresentationFormat>
  <Paragraphs>1019</Paragraphs>
  <Slides>71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4" baseType="lpstr">
      <vt:lpstr>Arial Unicode MS</vt:lpstr>
      <vt:lpstr>StarSymbol</vt:lpstr>
      <vt:lpstr>Symbols</vt:lpstr>
      <vt:lpstr>Times</vt:lpstr>
      <vt:lpstr>Arial</vt:lpstr>
      <vt:lpstr>Calibri</vt:lpstr>
      <vt:lpstr>Cambria Math</vt:lpstr>
      <vt:lpstr>Helvetica</vt:lpstr>
      <vt:lpstr>Symbol</vt:lpstr>
      <vt:lpstr>Times New Roman</vt:lpstr>
      <vt:lpstr>Wingdings</vt:lpstr>
      <vt:lpstr>Office Theme</vt:lpstr>
      <vt:lpstr>Equation</vt:lpstr>
      <vt:lpstr>Modern Tests of Spacetime Symmetry</vt:lpstr>
      <vt:lpstr>PowerPoint Presentation</vt:lpstr>
      <vt:lpstr> I want to say Einstein is wrong!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Teppei Katori</dc:creator>
  <cp:lastModifiedBy>Katori, Teppei</cp:lastModifiedBy>
  <cp:revision>1866</cp:revision>
  <dcterms:created xsi:type="dcterms:W3CDTF">2011-04-11T15:31:39Z</dcterms:created>
  <dcterms:modified xsi:type="dcterms:W3CDTF">2025-03-28T11:56:23Z</dcterms:modified>
</cp:coreProperties>
</file>