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6"/>
  </p:notesMasterIdLst>
  <p:sldIdLst>
    <p:sldId id="297" r:id="rId2"/>
    <p:sldId id="298" r:id="rId3"/>
    <p:sldId id="299" r:id="rId4"/>
    <p:sldId id="258" r:id="rId5"/>
    <p:sldId id="259" r:id="rId6"/>
    <p:sldId id="260" r:id="rId7"/>
    <p:sldId id="261" r:id="rId8"/>
    <p:sldId id="308" r:id="rId9"/>
    <p:sldId id="263" r:id="rId10"/>
    <p:sldId id="310" r:id="rId11"/>
    <p:sldId id="264" r:id="rId12"/>
    <p:sldId id="265" r:id="rId13"/>
    <p:sldId id="267" r:id="rId14"/>
    <p:sldId id="268" r:id="rId15"/>
    <p:sldId id="269" r:id="rId16"/>
    <p:sldId id="278" r:id="rId17"/>
    <p:sldId id="312" r:id="rId18"/>
    <p:sldId id="313" r:id="rId19"/>
    <p:sldId id="314" r:id="rId20"/>
    <p:sldId id="315" r:id="rId21"/>
    <p:sldId id="279" r:id="rId22"/>
    <p:sldId id="270" r:id="rId23"/>
    <p:sldId id="317" r:id="rId24"/>
    <p:sldId id="280" r:id="rId25"/>
    <p:sldId id="319" r:id="rId26"/>
    <p:sldId id="318" r:id="rId27"/>
    <p:sldId id="281" r:id="rId28"/>
    <p:sldId id="282" r:id="rId29"/>
    <p:sldId id="321" r:id="rId30"/>
    <p:sldId id="283" r:id="rId31"/>
    <p:sldId id="323" r:id="rId32"/>
    <p:sldId id="324" r:id="rId33"/>
    <p:sldId id="284" r:id="rId34"/>
    <p:sldId id="326" r:id="rId35"/>
    <p:sldId id="325" r:id="rId36"/>
    <p:sldId id="285" r:id="rId37"/>
    <p:sldId id="327" r:id="rId38"/>
    <p:sldId id="328" r:id="rId39"/>
    <p:sldId id="329" r:id="rId40"/>
    <p:sldId id="330" r:id="rId41"/>
    <p:sldId id="332" r:id="rId42"/>
    <p:sldId id="333" r:id="rId43"/>
    <p:sldId id="334" r:id="rId44"/>
    <p:sldId id="335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schaler, Steffen" initials="ZS" lastIdx="1" clrIdx="0">
    <p:extLst>
      <p:ext uri="{19B8F6BF-5375-455C-9EA6-DF929625EA0E}">
        <p15:presenceInfo xmlns:p15="http://schemas.microsoft.com/office/powerpoint/2012/main" userId="S-1-5-21-1101985487-4055868668-2532615317-15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75" autoAdjust="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B8E63-D07E-40BB-B1C4-D8A2C765E9D1}" type="datetimeFigureOut">
              <a:rPr lang="en-GB" smtClean="0"/>
              <a:pPr/>
              <a:t>28/12/2018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19545-3F91-49EE-BF60-5B7E266528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13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A4E531-3E5C-432F-B6E3-BE39D5C83B64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39594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B1D23-2340-4AAB-9DC9-515C7B05360E}" type="slidenum">
              <a:rPr lang="en-US"/>
              <a:pPr/>
              <a:t>18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55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B1D23-2340-4AAB-9DC9-515C7B05360E}" type="slidenum">
              <a:rPr lang="en-US"/>
              <a:pPr/>
              <a:t>19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33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B1D23-2340-4AAB-9DC9-515C7B05360E}" type="slidenum">
              <a:rPr lang="en-US"/>
              <a:pPr/>
              <a:t>20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903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22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57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23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59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24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M1 model is viewed as an</a:t>
            </a:r>
            <a:r>
              <a:rPr lang="en-GB" baseline="0" dirty="0" smtClean="0">
                <a:latin typeface="Arial" charset="0"/>
                <a:cs typeface="Arial" charset="0"/>
              </a:rPr>
              <a:t> instance of an M2 model.</a:t>
            </a:r>
            <a:endParaRPr lang="en-GB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7002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25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10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26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69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28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677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29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32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2200" smtClean="0">
              <a:latin typeface="Lucida Grande"/>
              <a:ea typeface="Lucida Grande"/>
              <a:cs typeface="Lucida Grande"/>
              <a:sym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7977900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30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83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31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77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B07A-0C94-436E-AAC9-4BEF1FDA3EA5}" type="slidenum">
              <a:rPr lang="en-US"/>
              <a:pPr/>
              <a:t>32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M2 model viewed</a:t>
            </a:r>
            <a:r>
              <a:rPr lang="en-GB" baseline="0" dirty="0" smtClean="0">
                <a:latin typeface="Arial" charset="0"/>
                <a:cs typeface="Arial" charset="0"/>
              </a:rPr>
              <a:t> as an instance of an M3 model</a:t>
            </a:r>
            <a:endParaRPr lang="en-GB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560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D95E6-CCD7-4D15-AC40-B9F1CB4B8B50}" type="slidenum">
              <a:rPr lang="en-US"/>
              <a:pPr/>
              <a:t>37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731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8528F6-16AA-42B0-8097-DBF3EEFF9133}" type="slidenum">
              <a:rPr lang="en-US"/>
              <a:pPr/>
              <a:t>38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017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CCB34-32B1-40E3-BBAA-452FEC99A880}" type="slidenum">
              <a:rPr lang="en-US"/>
              <a:pPr/>
              <a:t>39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5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8E76CB-ADC4-46F7-95DB-13A2F1B012E1}" type="slidenum">
              <a:rPr lang="en-US"/>
              <a:pPr/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078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C0C871-32F0-4EE2-84BE-52A2C5D70857}" type="slidenum">
              <a:rPr lang="en-US"/>
              <a:pPr/>
              <a:t>12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87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7A6A3-586F-4CAF-A442-3230EA86E31E}" type="slidenum">
              <a:rPr lang="en-US"/>
              <a:pPr/>
              <a:t>13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93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94F601-B7D9-47CF-B4FD-95505BCF7435}" type="slidenum">
              <a:rPr lang="en-US"/>
              <a:pPr/>
              <a:t>14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98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B1D23-2340-4AAB-9DC9-515C7B05360E}" type="slidenum">
              <a:rPr lang="en-US"/>
              <a:pPr/>
              <a:t>15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03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B1D23-2340-4AAB-9DC9-515C7B05360E}" type="slidenum">
              <a:rPr lang="en-US"/>
              <a:pPr/>
              <a:t>16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M0 are system instances – specific objects, </a:t>
            </a:r>
            <a:r>
              <a:rPr lang="en-GB" dirty="0" err="1" smtClean="0">
                <a:latin typeface="Arial" charset="0"/>
                <a:cs typeface="Arial" charset="0"/>
              </a:rPr>
              <a:t>eg</a:t>
            </a:r>
            <a:r>
              <a:rPr lang="en-GB" dirty="0" smtClean="0">
                <a:latin typeface="Arial" charset="0"/>
                <a:cs typeface="Arial" charset="0"/>
              </a:rPr>
              <a:t>., at runtime</a:t>
            </a:r>
          </a:p>
        </p:txBody>
      </p:sp>
    </p:spTree>
    <p:extLst>
      <p:ext uri="{BB962C8B-B14F-4D97-AF65-F5344CB8AC3E}">
        <p14:creationId xmlns:p14="http://schemas.microsoft.com/office/powerpoint/2010/main" val="4053092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B1D23-2340-4AAB-9DC9-515C7B05360E}" type="slidenum">
              <a:rPr lang="en-US"/>
              <a:pPr/>
              <a:t>17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33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17/03/2016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4200" dirty="0" smtClean="0">
                <a:latin typeface="Georgia" pitchFamily="18" charset="0"/>
                <a:ea typeface="ＭＳ Ｐゴシック" pitchFamily="34" charset="-128"/>
                <a:cs typeface="Georgia" pitchFamily="18" charset="0"/>
              </a:rPr>
              <a:t>Software Architecture &amp; Design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 smtClean="0"/>
              <a:t>6CCS3SAD / 7CCSMDAS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/>
              <a:t>Dr Kevin </a:t>
            </a:r>
            <a:r>
              <a:rPr lang="en-GB" dirty="0" err="1" smtClean="0"/>
              <a:t>Lano</a:t>
            </a:r>
            <a:r>
              <a:rPr lang="en-GB" dirty="0" smtClean="0"/>
              <a:t> 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Model-to-Text Transformations</a:t>
            </a:r>
            <a:endParaRPr lang="en-GB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Programs that</a:t>
            </a:r>
          </a:p>
          <a:p>
            <a:pPr lvl="1"/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Take a model (or models) as input</a:t>
            </a:r>
          </a:p>
          <a:p>
            <a:pPr lvl="2"/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For example, an architecture diagram</a:t>
            </a:r>
          </a:p>
          <a:p>
            <a:pPr lvl="2"/>
            <a:r>
              <a:rPr lang="en-GB" dirty="0" smtClean="0"/>
              <a:t>Requires formalised (i.e., computer </a:t>
            </a:r>
            <a:r>
              <a:rPr lang="en-GB" dirty="0" err="1" smtClean="0"/>
              <a:t>processible</a:t>
            </a:r>
            <a:r>
              <a:rPr lang="en-GB" dirty="0" smtClean="0"/>
              <a:t>) representation of the model</a:t>
            </a:r>
          </a:p>
          <a:p>
            <a:pPr lvl="1"/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Produce a text file (or files) as output</a:t>
            </a:r>
          </a:p>
          <a:p>
            <a:pPr lvl="2"/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Often, but not always, source code</a:t>
            </a:r>
            <a:endParaRPr lang="en-GB" dirty="0">
              <a:solidFill>
                <a:schemeClr val="tx1">
                  <a:alpha val="50000"/>
                </a:schemeClr>
              </a:solidFill>
            </a:endParaRPr>
          </a:p>
        </p:txBody>
      </p:sp>
      <p:sp>
        <p:nvSpPr>
          <p:cNvPr id="4" name="Date Placeholder 3" descr="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98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Models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AU" sz="2800" dirty="0" smtClean="0">
                <a:solidFill>
                  <a:srgbClr val="FF0000"/>
                </a:solidFill>
              </a:rPr>
              <a:t>Models are abstractions of a system</a:t>
            </a:r>
          </a:p>
          <a:p>
            <a:pPr lvl="1"/>
            <a:r>
              <a:rPr lang="en-AU" sz="2400" dirty="0" smtClean="0"/>
              <a:t>Different from the system – details are left out</a:t>
            </a:r>
          </a:p>
          <a:p>
            <a:pPr lvl="1"/>
            <a:r>
              <a:rPr lang="en-AU" sz="2400" dirty="0" smtClean="0"/>
              <a:t>Can be used as an example to produce a system</a:t>
            </a:r>
          </a:p>
          <a:p>
            <a:r>
              <a:rPr lang="en-AU" sz="2800" dirty="0" smtClean="0">
                <a:solidFill>
                  <a:srgbClr val="FF0000"/>
                </a:solidFill>
              </a:rPr>
              <a:t>Models are descriptions of a system written in a well-defined modelling language</a:t>
            </a:r>
          </a:p>
          <a:p>
            <a:pPr lvl="1"/>
            <a:r>
              <a:rPr lang="en-AU" sz="2400" dirty="0" smtClean="0"/>
              <a:t>Modelling languages we have used:</a:t>
            </a:r>
          </a:p>
          <a:p>
            <a:pPr lvl="2"/>
            <a:r>
              <a:rPr lang="en-AU" dirty="0" smtClean="0"/>
              <a:t>To design class hierarchy of a system using language of UML class diagrams </a:t>
            </a:r>
          </a:p>
          <a:p>
            <a:pPr lvl="2"/>
            <a:r>
              <a:rPr lang="en-AU" dirty="0" smtClean="0"/>
              <a:t>To design system architecture using UML2 component-diagram language</a:t>
            </a:r>
          </a:p>
          <a:p>
            <a:pPr lvl="2"/>
            <a:r>
              <a:rPr lang="en-AU" dirty="0" smtClean="0"/>
              <a:t>To design a COM+ specific system architecture using COM+ specialization of UML2 component diagrams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Metamodels</a:t>
            </a:r>
            <a:endParaRPr lang="en-US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dirty="0" smtClean="0"/>
              <a:t>A </a:t>
            </a:r>
            <a:r>
              <a:rPr lang="en-AU" sz="2400" dirty="0" err="1" smtClean="0">
                <a:solidFill>
                  <a:srgbClr val="FF0000"/>
                </a:solidFill>
              </a:rPr>
              <a:t>metamodel</a:t>
            </a:r>
            <a:r>
              <a:rPr lang="en-AU" sz="2400" dirty="0" smtClean="0"/>
              <a:t> is a description of a modelling language</a:t>
            </a:r>
          </a:p>
          <a:p>
            <a:pPr lvl="1"/>
            <a:r>
              <a:rPr lang="en-AU" sz="2400" dirty="0" smtClean="0"/>
              <a:t>A model of models</a:t>
            </a:r>
          </a:p>
          <a:p>
            <a:pPr lvl="1"/>
            <a:r>
              <a:rPr lang="en-AU" sz="2400" dirty="0" smtClean="0"/>
              <a:t>Defines all concepts that can be used within a language</a:t>
            </a:r>
          </a:p>
          <a:p>
            <a:pPr lvl="1"/>
            <a:r>
              <a:rPr lang="en-AU" sz="2400" dirty="0" smtClean="0"/>
              <a:t>A model is constructed  using the syntax defined by a </a:t>
            </a:r>
            <a:r>
              <a:rPr lang="en-AU" sz="2400" dirty="0" err="1" smtClean="0"/>
              <a:t>metamodel</a:t>
            </a:r>
            <a:endParaRPr lang="en-AU" sz="2400" dirty="0" smtClean="0"/>
          </a:p>
          <a:p>
            <a:r>
              <a:rPr lang="en-AU" sz="2400" dirty="0" smtClean="0"/>
              <a:t>You know a range of </a:t>
            </a:r>
            <a:r>
              <a:rPr lang="en-AU" sz="2400" dirty="0" err="1" smtClean="0"/>
              <a:t>metamodels</a:t>
            </a:r>
            <a:r>
              <a:rPr lang="en-AU" sz="2400" dirty="0" smtClean="0"/>
              <a:t>:</a:t>
            </a:r>
          </a:p>
          <a:p>
            <a:pPr lvl="1"/>
            <a:r>
              <a:rPr lang="en-AU" sz="2400" dirty="0" smtClean="0"/>
              <a:t>UML class diagrams</a:t>
            </a:r>
          </a:p>
          <a:p>
            <a:pPr lvl="1"/>
            <a:r>
              <a:rPr lang="en-AU" sz="2400" dirty="0" smtClean="0"/>
              <a:t>UML2 component diagrams</a:t>
            </a:r>
          </a:p>
          <a:p>
            <a:pPr lvl="1"/>
            <a:r>
              <a:rPr lang="en-AU" sz="2400" dirty="0" smtClean="0"/>
              <a:t>.NET/COM+ specialization</a:t>
            </a:r>
          </a:p>
          <a:p>
            <a:pPr lvl="1"/>
            <a:r>
              <a:rPr lang="en-AU" sz="2400" dirty="0" smtClean="0"/>
              <a:t>Relational data model diagrams</a:t>
            </a:r>
          </a:p>
          <a:p>
            <a:pPr lvl="1"/>
            <a:r>
              <a:rPr lang="en-AU" sz="2400" dirty="0" err="1" smtClean="0"/>
              <a:t>XMLSchema</a:t>
            </a:r>
            <a:r>
              <a:rPr lang="en-AU" sz="2400" dirty="0" smtClean="0"/>
              <a:t> for XML documents …</a:t>
            </a:r>
          </a:p>
          <a:p>
            <a:pPr marL="457200" lvl="1" indent="0">
              <a:buNone/>
            </a:pPr>
            <a:endParaRPr lang="en-A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mtClean="0"/>
              <a:t>Models, languages and metalanguages</a:t>
            </a:r>
            <a:endParaRPr lang="en-US" smtClean="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2147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5288" y="5373688"/>
            <a:ext cx="2232025" cy="1079500"/>
            <a:chOff x="975" y="2569"/>
            <a:chExt cx="1406" cy="680"/>
          </a:xfrm>
        </p:grpSpPr>
        <p:sp>
          <p:nvSpPr>
            <p:cNvPr id="26639" name="AutoShape 11"/>
            <p:cNvSpPr>
              <a:spLocks noChangeArrowheads="1"/>
            </p:cNvSpPr>
            <p:nvPr/>
          </p:nvSpPr>
          <p:spPr bwMode="auto">
            <a:xfrm>
              <a:off x="975" y="2569"/>
              <a:ext cx="1406" cy="680"/>
            </a:xfrm>
            <a:prstGeom prst="foldedCorner">
              <a:avLst>
                <a:gd name="adj" fmla="val 12500"/>
              </a:avLst>
            </a:pr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AU"/>
                <a:t>Model</a:t>
              </a:r>
              <a:endParaRPr lang="en-US"/>
            </a:p>
          </p:txBody>
        </p:sp>
        <p:graphicFrame>
          <p:nvGraphicFramePr>
            <p:cNvPr id="26628" name="Object 4"/>
            <p:cNvGraphicFramePr>
              <a:graphicFrameLocks noChangeAspect="1"/>
            </p:cNvGraphicFramePr>
            <p:nvPr/>
          </p:nvGraphicFramePr>
          <p:xfrm>
            <a:off x="1020" y="2614"/>
            <a:ext cx="793" cy="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" name="Visio" r:id="rId4" imgW="3933055" imgH="2564975" progId="">
                    <p:embed/>
                  </p:oleObj>
                </mc:Choice>
                <mc:Fallback>
                  <p:oleObj name="Visio" r:id="rId4" imgW="3933055" imgH="2564975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0" y="2614"/>
                          <a:ext cx="793" cy="5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203575" y="3141663"/>
            <a:ext cx="2232025" cy="1079500"/>
            <a:chOff x="2336" y="2205"/>
            <a:chExt cx="1406" cy="680"/>
          </a:xfrm>
        </p:grpSpPr>
        <p:sp>
          <p:nvSpPr>
            <p:cNvPr id="26638" name="AutoShape 19"/>
            <p:cNvSpPr>
              <a:spLocks noChangeArrowheads="1"/>
            </p:cNvSpPr>
            <p:nvPr/>
          </p:nvSpPr>
          <p:spPr bwMode="auto">
            <a:xfrm>
              <a:off x="2336" y="2205"/>
              <a:ext cx="1406" cy="680"/>
            </a:xfrm>
            <a:prstGeom prst="foldedCorner">
              <a:avLst>
                <a:gd name="adj" fmla="val 12500"/>
              </a:avLst>
            </a:prstGeom>
            <a:solidFill>
              <a:srgbClr val="92D05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AU"/>
                <a:t>Metamodel</a:t>
              </a:r>
              <a:endParaRPr lang="en-US"/>
            </a:p>
          </p:txBody>
        </p:sp>
        <p:graphicFrame>
          <p:nvGraphicFramePr>
            <p:cNvPr id="26626" name="Object 2"/>
            <p:cNvGraphicFramePr>
              <a:graphicFrameLocks noChangeAspect="1"/>
            </p:cNvGraphicFramePr>
            <p:nvPr/>
          </p:nvGraphicFramePr>
          <p:xfrm>
            <a:off x="2381" y="2515"/>
            <a:ext cx="45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" name="Visio" r:id="rId6" imgW="3933055" imgH="2564975" progId="">
                    <p:embed/>
                  </p:oleObj>
                </mc:Choice>
                <mc:Fallback>
                  <p:oleObj name="Visio" r:id="rId6" imgW="3933055" imgH="2564975" progId="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2515"/>
                          <a:ext cx="454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27" name="Object 3"/>
            <p:cNvGraphicFramePr>
              <a:graphicFrameLocks noChangeAspect="1"/>
            </p:cNvGraphicFramePr>
            <p:nvPr/>
          </p:nvGraphicFramePr>
          <p:xfrm>
            <a:off x="2381" y="2318"/>
            <a:ext cx="454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" name="Visio" r:id="rId7" imgW="3933055" imgH="2564975" progId="">
                    <p:embed/>
                  </p:oleObj>
                </mc:Choice>
                <mc:Fallback>
                  <p:oleObj name="Visio" r:id="rId7" imgW="3933055" imgH="2564975" progId="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1" y="2318"/>
                          <a:ext cx="454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633" name="AutoShape 23"/>
          <p:cNvSpPr>
            <a:spLocks noChangeArrowheads="1"/>
          </p:cNvSpPr>
          <p:nvPr/>
        </p:nvSpPr>
        <p:spPr bwMode="auto">
          <a:xfrm>
            <a:off x="7092950" y="1628775"/>
            <a:ext cx="1584325" cy="720725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AU" dirty="0"/>
              <a:t>Meta-</a:t>
            </a:r>
          </a:p>
          <a:p>
            <a:r>
              <a:rPr lang="en-AU" dirty="0"/>
              <a:t>Language</a:t>
            </a:r>
            <a:endParaRPr lang="en-US" dirty="0"/>
          </a:p>
        </p:txBody>
      </p:sp>
      <p:cxnSp>
        <p:nvCxnSpPr>
          <p:cNvPr id="26634" name="AutoShape 26"/>
          <p:cNvCxnSpPr>
            <a:cxnSpLocks noChangeShapeType="1"/>
            <a:stCxn id="26639" idx="0"/>
            <a:endCxn id="26638" idx="2"/>
          </p:cNvCxnSpPr>
          <p:nvPr/>
        </p:nvCxnSpPr>
        <p:spPr bwMode="auto">
          <a:xfrm rot="-5400000">
            <a:off x="2339181" y="3393282"/>
            <a:ext cx="1152525" cy="2808288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27"/>
          <p:cNvCxnSpPr>
            <a:cxnSpLocks noChangeShapeType="1"/>
            <a:stCxn id="26638" idx="0"/>
            <a:endCxn id="26633" idx="2"/>
          </p:cNvCxnSpPr>
          <p:nvPr/>
        </p:nvCxnSpPr>
        <p:spPr bwMode="auto">
          <a:xfrm rot="-5400000">
            <a:off x="5706269" y="962819"/>
            <a:ext cx="792163" cy="3565525"/>
          </a:xfrm>
          <a:prstGeom prst="curvedConnector3">
            <a:avLst>
              <a:gd name="adj1" fmla="val 49898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6" name="Text Box 28"/>
          <p:cNvSpPr txBox="1">
            <a:spLocks noChangeArrowheads="1"/>
          </p:cNvSpPr>
          <p:nvPr/>
        </p:nvSpPr>
        <p:spPr bwMode="auto">
          <a:xfrm>
            <a:off x="2484438" y="4724400"/>
            <a:ext cx="1800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sz="2400" dirty="0"/>
              <a:t>is written in</a:t>
            </a:r>
            <a:endParaRPr lang="en-US" sz="2400" dirty="0"/>
          </a:p>
        </p:txBody>
      </p:sp>
      <p:sp>
        <p:nvSpPr>
          <p:cNvPr id="26637" name="Text Box 29"/>
          <p:cNvSpPr txBox="1">
            <a:spLocks noChangeArrowheads="1"/>
          </p:cNvSpPr>
          <p:nvPr/>
        </p:nvSpPr>
        <p:spPr bwMode="auto">
          <a:xfrm>
            <a:off x="6300788" y="2781300"/>
            <a:ext cx="18002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AU" sz="2400" dirty="0"/>
              <a:t>is written 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Meta-Object Facility (MOF)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dirty="0" smtClean="0">
                <a:solidFill>
                  <a:srgbClr val="FF0000"/>
                </a:solidFill>
              </a:rPr>
              <a:t>Is an OMG standard for defining modelling languages</a:t>
            </a:r>
          </a:p>
          <a:p>
            <a:pPr lvl="1"/>
            <a:r>
              <a:rPr lang="en-AU" sz="2400" dirty="0" smtClean="0"/>
              <a:t>OMG = Object Management Group</a:t>
            </a:r>
          </a:p>
          <a:p>
            <a:pPr lvl="1"/>
            <a:r>
              <a:rPr lang="en-AU" sz="2400" dirty="0" smtClean="0"/>
              <a:t>A model of meta-models (a meta-</a:t>
            </a:r>
            <a:r>
              <a:rPr lang="en-AU" sz="2400" dirty="0" err="1" smtClean="0"/>
              <a:t>metamodel</a:t>
            </a:r>
            <a:r>
              <a:rPr lang="en-AU" sz="2400" dirty="0" smtClean="0"/>
              <a:t>)</a:t>
            </a:r>
          </a:p>
          <a:p>
            <a:pPr lvl="1"/>
            <a:r>
              <a:rPr lang="en-AU" sz="2400" dirty="0" smtClean="0"/>
              <a:t>UML, the OCL, relational database models, specializations of UML can all be represented in the MOF</a:t>
            </a:r>
          </a:p>
          <a:p>
            <a:r>
              <a:rPr lang="en-AU" sz="2400" dirty="0" smtClean="0">
                <a:solidFill>
                  <a:srgbClr val="FF0000"/>
                </a:solidFill>
              </a:rPr>
              <a:t>An object-oriented approach to defining modelling languages</a:t>
            </a:r>
          </a:p>
          <a:p>
            <a:pPr lvl="1"/>
            <a:r>
              <a:rPr lang="en-AU" sz="2400" dirty="0" smtClean="0"/>
              <a:t>Modelling concepts defined as “meta-classes”</a:t>
            </a:r>
          </a:p>
          <a:p>
            <a:pPr lvl="1"/>
            <a:r>
              <a:rPr lang="en-AU" sz="2400" dirty="0" smtClean="0"/>
              <a:t>Meta-classes themselves are instances of MOF classes</a:t>
            </a:r>
          </a:p>
          <a:p>
            <a:r>
              <a:rPr lang="en-AU" sz="2400" dirty="0" smtClean="0">
                <a:solidFill>
                  <a:srgbClr val="FF0000"/>
                </a:solidFill>
              </a:rPr>
              <a:t>4 layered architecture to define the modelling / meta-modelling process</a:t>
            </a:r>
          </a:p>
          <a:p>
            <a:pPr lvl="1"/>
            <a:r>
              <a:rPr lang="en-AU" sz="2400" dirty="0" smtClean="0"/>
              <a:t>Layers M0 to M3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Layers M0 and M1</a:t>
            </a:r>
            <a:endParaRPr lang="en-US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>
          <a:xfrm>
            <a:off x="453452" y="1382661"/>
            <a:ext cx="8229600" cy="4525963"/>
          </a:xfrm>
        </p:spPr>
        <p:txBody>
          <a:bodyPr>
            <a:noAutofit/>
          </a:bodyPr>
          <a:lstStyle/>
          <a:p>
            <a:r>
              <a:rPr lang="en-AU" sz="2400" dirty="0" smtClean="0"/>
              <a:t>We already know these</a:t>
            </a:r>
          </a:p>
          <a:p>
            <a:pPr lvl="1"/>
            <a:r>
              <a:rPr lang="en-AU" sz="2400" dirty="0" smtClean="0">
                <a:solidFill>
                  <a:srgbClr val="FF0000"/>
                </a:solidFill>
              </a:rPr>
              <a:t>Layer M0 is the actual running system</a:t>
            </a:r>
          </a:p>
          <a:p>
            <a:pPr lvl="3"/>
            <a:r>
              <a:rPr lang="en-AU" sz="2400" dirty="0" smtClean="0"/>
              <a:t>E.g., component instances</a:t>
            </a:r>
          </a:p>
          <a:p>
            <a:pPr lvl="3"/>
            <a:r>
              <a:rPr lang="en-AU" sz="2400" dirty="0" smtClean="0"/>
              <a:t>E.g., customer objects, representing actual customers accessing an ecommerce system</a:t>
            </a:r>
            <a:endParaRPr lang="en-US" sz="2400" dirty="0" smtClean="0"/>
          </a:p>
          <a:p>
            <a:pPr lvl="1"/>
            <a:r>
              <a:rPr lang="en-AU" sz="2400" dirty="0" smtClean="0">
                <a:solidFill>
                  <a:srgbClr val="FF0000"/>
                </a:solidFill>
              </a:rPr>
              <a:t>Layer M1 is a system model</a:t>
            </a:r>
          </a:p>
          <a:p>
            <a:pPr lvl="2"/>
            <a:r>
              <a:rPr lang="en-AU" dirty="0" smtClean="0"/>
              <a:t>Defines the </a:t>
            </a:r>
            <a:r>
              <a:rPr lang="en-AU" b="1" dirty="0" smtClean="0"/>
              <a:t>types of </a:t>
            </a:r>
            <a:r>
              <a:rPr lang="en-AU" dirty="0" smtClean="0"/>
              <a:t>entities and </a:t>
            </a:r>
            <a:r>
              <a:rPr lang="en-AU" b="1" dirty="0" smtClean="0"/>
              <a:t>relationships</a:t>
            </a:r>
            <a:r>
              <a:rPr lang="en-AU" dirty="0" smtClean="0"/>
              <a:t> that make up a system</a:t>
            </a:r>
          </a:p>
          <a:p>
            <a:pPr lvl="3"/>
            <a:r>
              <a:rPr lang="en-AU" sz="2400" dirty="0" smtClean="0"/>
              <a:t>E.g., component specifications</a:t>
            </a:r>
          </a:p>
          <a:p>
            <a:pPr lvl="3"/>
            <a:r>
              <a:rPr lang="en-AU" sz="2400" dirty="0" smtClean="0"/>
              <a:t>E.g., a UML class model, defining a Customer class that specifies that customer objects are system entities</a:t>
            </a:r>
          </a:p>
          <a:p>
            <a:pPr lvl="1"/>
            <a:r>
              <a:rPr lang="en-AU" sz="2400" dirty="0" smtClean="0">
                <a:solidFill>
                  <a:schemeClr val="tx2"/>
                </a:solidFill>
              </a:rPr>
              <a:t>Every element of M0 is an </a:t>
            </a:r>
            <a:r>
              <a:rPr lang="en-AU" sz="2400" b="1" dirty="0" smtClean="0">
                <a:solidFill>
                  <a:schemeClr val="tx2"/>
                </a:solidFill>
              </a:rPr>
              <a:t>instance of </a:t>
            </a:r>
            <a:r>
              <a:rPr lang="en-AU" sz="2400" dirty="0" smtClean="0">
                <a:solidFill>
                  <a:schemeClr val="tx2"/>
                </a:solidFill>
              </a:rPr>
              <a:t>an element from 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 descr=" 307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Layers M0 and M1</a:t>
            </a:r>
            <a:endParaRPr lang="en-US" dirty="0" smtClean="0"/>
          </a:p>
        </p:txBody>
      </p:sp>
      <p:grpSp>
        <p:nvGrpSpPr>
          <p:cNvPr id="19" name="Group 18" descr=" 19"/>
          <p:cNvGrpSpPr/>
          <p:nvPr/>
        </p:nvGrpSpPr>
        <p:grpSpPr>
          <a:xfrm>
            <a:off x="1966688" y="4419600"/>
            <a:ext cx="1620444" cy="923330"/>
            <a:chOff x="300305" y="4419600"/>
            <a:chExt cx="1620444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300305" y="4419600"/>
              <a:ext cx="162044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“Dr”</a:t>
              </a:r>
            </a:p>
            <a:p>
              <a:r>
                <a:rPr lang="en-GB" dirty="0" smtClean="0"/>
                <a:t>name = “Jekyll”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00305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 descr=" 23"/>
          <p:cNvGrpSpPr/>
          <p:nvPr/>
        </p:nvGrpSpPr>
        <p:grpSpPr>
          <a:xfrm>
            <a:off x="5553820" y="4419600"/>
            <a:ext cx="1623493" cy="923330"/>
            <a:chOff x="2362200" y="4419600"/>
            <a:chExt cx="1623493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“Mr”</a:t>
              </a:r>
            </a:p>
            <a:p>
              <a:r>
                <a:rPr lang="en-GB" dirty="0" smtClean="0"/>
                <a:t>name = “Hyde”</a:t>
              </a:r>
              <a:endParaRPr lang="en-GB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 descr=" 33"/>
          <p:cNvSpPr txBox="1"/>
          <p:nvPr/>
        </p:nvSpPr>
        <p:spPr>
          <a:xfrm>
            <a:off x="194505" y="3962400"/>
            <a:ext cx="2093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M0: System (at runtime)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 descr=" 307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Layers M0 and M1</a:t>
            </a:r>
            <a:endParaRPr lang="en-US" dirty="0" smtClean="0"/>
          </a:p>
        </p:txBody>
      </p:sp>
      <p:grpSp>
        <p:nvGrpSpPr>
          <p:cNvPr id="14" name="Group 13" descr=" 15"/>
          <p:cNvGrpSpPr/>
          <p:nvPr/>
        </p:nvGrpSpPr>
        <p:grpSpPr>
          <a:xfrm>
            <a:off x="3842473" y="2209800"/>
            <a:ext cx="1459054" cy="923330"/>
            <a:chOff x="990600" y="2209800"/>
            <a:chExt cx="1459054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990600" y="2209800"/>
              <a:ext cx="145905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Customer</a:t>
              </a:r>
            </a:p>
            <a:p>
              <a:r>
                <a:rPr lang="en-GB" dirty="0" smtClean="0"/>
                <a:t>title : String</a:t>
              </a:r>
            </a:p>
            <a:p>
              <a:r>
                <a:rPr lang="en-GB" dirty="0" smtClean="0"/>
                <a:t>name : String</a:t>
              </a:r>
              <a:endParaRPr lang="en-GB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90600" y="2514600"/>
              <a:ext cx="1447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descr=" 19"/>
          <p:cNvGrpSpPr/>
          <p:nvPr/>
        </p:nvGrpSpPr>
        <p:grpSpPr>
          <a:xfrm>
            <a:off x="1966688" y="4419600"/>
            <a:ext cx="1620444" cy="923330"/>
            <a:chOff x="300305" y="4419600"/>
            <a:chExt cx="1620444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300305" y="4419600"/>
              <a:ext cx="162044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“Dr”</a:t>
              </a:r>
            </a:p>
            <a:p>
              <a:r>
                <a:rPr lang="en-GB" dirty="0" smtClean="0"/>
                <a:t>name = “Jekyll”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00305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 descr=" 23"/>
          <p:cNvGrpSpPr/>
          <p:nvPr/>
        </p:nvGrpSpPr>
        <p:grpSpPr>
          <a:xfrm>
            <a:off x="5553820" y="4419600"/>
            <a:ext cx="1623493" cy="923330"/>
            <a:chOff x="2362200" y="4419600"/>
            <a:chExt cx="1623493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“Mr”</a:t>
              </a:r>
            </a:p>
            <a:p>
              <a:r>
                <a:rPr lang="en-GB" dirty="0" smtClean="0"/>
                <a:t>name = “Hyde”</a:t>
              </a:r>
              <a:endParaRPr lang="en-GB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 descr=" 31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 32"/>
          <p:cNvSpPr txBox="1"/>
          <p:nvPr/>
        </p:nvSpPr>
        <p:spPr>
          <a:xfrm>
            <a:off x="194505" y="3639383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 descr=" 33"/>
          <p:cNvSpPr txBox="1"/>
          <p:nvPr/>
        </p:nvSpPr>
        <p:spPr>
          <a:xfrm>
            <a:off x="194505" y="3962400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M0: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5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 descr=" 307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Layers M0 and M1</a:t>
            </a:r>
            <a:endParaRPr lang="en-US" dirty="0" smtClean="0"/>
          </a:p>
        </p:txBody>
      </p:sp>
      <p:grpSp>
        <p:nvGrpSpPr>
          <p:cNvPr id="14" name="Group 13" descr=" 15"/>
          <p:cNvGrpSpPr/>
          <p:nvPr/>
        </p:nvGrpSpPr>
        <p:grpSpPr>
          <a:xfrm>
            <a:off x="3842473" y="2209800"/>
            <a:ext cx="1459054" cy="923330"/>
            <a:chOff x="990600" y="2209800"/>
            <a:chExt cx="1459054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990600" y="2209800"/>
              <a:ext cx="145905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Customer</a:t>
              </a:r>
            </a:p>
            <a:p>
              <a:r>
                <a:rPr lang="en-GB" dirty="0" smtClean="0"/>
                <a:t>title : String</a:t>
              </a:r>
            </a:p>
            <a:p>
              <a:r>
                <a:rPr lang="en-GB" dirty="0" smtClean="0"/>
                <a:t>name : String</a:t>
              </a:r>
              <a:endParaRPr lang="en-GB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90600" y="2514600"/>
              <a:ext cx="1447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descr=" 19"/>
          <p:cNvGrpSpPr/>
          <p:nvPr/>
        </p:nvGrpSpPr>
        <p:grpSpPr>
          <a:xfrm>
            <a:off x="1966688" y="4419600"/>
            <a:ext cx="1620444" cy="923330"/>
            <a:chOff x="300305" y="4419600"/>
            <a:chExt cx="1620444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300305" y="4419600"/>
              <a:ext cx="162044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“Dr”</a:t>
              </a:r>
            </a:p>
            <a:p>
              <a:r>
                <a:rPr lang="en-GB" dirty="0" smtClean="0"/>
                <a:t>name = “Jekyll”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00305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 descr=" 23"/>
          <p:cNvGrpSpPr/>
          <p:nvPr/>
        </p:nvGrpSpPr>
        <p:grpSpPr>
          <a:xfrm>
            <a:off x="5553820" y="4419600"/>
            <a:ext cx="1623493" cy="923330"/>
            <a:chOff x="2362200" y="4419600"/>
            <a:chExt cx="1623493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“Mr”</a:t>
              </a:r>
            </a:p>
            <a:p>
              <a:r>
                <a:rPr lang="en-GB" dirty="0" smtClean="0"/>
                <a:t>name = “Hyde”</a:t>
              </a:r>
              <a:endParaRPr lang="en-GB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4" descr=" 25"/>
          <p:cNvCxnSpPr/>
          <p:nvPr/>
        </p:nvCxnSpPr>
        <p:spPr>
          <a:xfrm rot="5400000" flipH="1" flipV="1">
            <a:off x="3031220" y="2878820"/>
            <a:ext cx="1286470" cy="179509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6" descr=" 27"/>
          <p:cNvCxnSpPr/>
          <p:nvPr/>
        </p:nvCxnSpPr>
        <p:spPr>
          <a:xfrm rot="16200000" flipV="1">
            <a:off x="4826422" y="2878708"/>
            <a:ext cx="1286470" cy="17953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 descr=" 28"/>
          <p:cNvSpPr txBox="1"/>
          <p:nvPr/>
        </p:nvSpPr>
        <p:spPr>
          <a:xfrm>
            <a:off x="2333314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 descr=" 29"/>
          <p:cNvSpPr txBox="1"/>
          <p:nvPr/>
        </p:nvSpPr>
        <p:spPr>
          <a:xfrm>
            <a:off x="5181600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 descr=" 31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 32"/>
          <p:cNvSpPr txBox="1"/>
          <p:nvPr/>
        </p:nvSpPr>
        <p:spPr>
          <a:xfrm>
            <a:off x="194505" y="3639383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 descr=" 33"/>
          <p:cNvSpPr txBox="1"/>
          <p:nvPr/>
        </p:nvSpPr>
        <p:spPr>
          <a:xfrm>
            <a:off x="194505" y="3962400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M0: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4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 descr=" 307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Layers M0 and M1</a:t>
            </a:r>
            <a:endParaRPr lang="en-US" dirty="0" smtClean="0"/>
          </a:p>
        </p:txBody>
      </p:sp>
      <p:grpSp>
        <p:nvGrpSpPr>
          <p:cNvPr id="14" name="Group 13" descr=" 15"/>
          <p:cNvGrpSpPr/>
          <p:nvPr/>
        </p:nvGrpSpPr>
        <p:grpSpPr>
          <a:xfrm>
            <a:off x="3842473" y="2209800"/>
            <a:ext cx="1459054" cy="923330"/>
            <a:chOff x="990600" y="2209800"/>
            <a:chExt cx="1459054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990600" y="2209800"/>
              <a:ext cx="1459054" cy="923330"/>
            </a:xfrm>
            <a:prstGeom prst="rect">
              <a:avLst/>
            </a:prstGeom>
            <a:solidFill>
              <a:schemeClr val="lt1">
                <a:alpha val="50000"/>
              </a:schemeClr>
            </a:solidFill>
            <a:ln w="19050" cap="flat" cmpd="sng" algn="ctr">
              <a:solidFill>
                <a:scrgbClr r="0" g="0" b="0">
                  <a:alpha val="50000"/>
                </a:sc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dk1">
                      <a:alpha val="50000"/>
                    </a:schemeClr>
                  </a:solidFill>
                </a:rPr>
                <a:t>Customer</a:t>
              </a:r>
            </a:p>
            <a:p>
              <a:r>
                <a:rPr lang="en-GB" dirty="0" smtClean="0">
                  <a:solidFill>
                    <a:schemeClr val="dk1">
                      <a:alpha val="50000"/>
                    </a:schemeClr>
                  </a:solidFill>
                </a:rPr>
                <a:t>title : String</a:t>
              </a:r>
            </a:p>
            <a:p>
              <a:r>
                <a:rPr lang="en-GB" dirty="0" smtClean="0">
                  <a:solidFill>
                    <a:schemeClr val="dk1">
                      <a:alpha val="50000"/>
                    </a:schemeClr>
                  </a:solidFill>
                </a:rPr>
                <a:t>name : String</a:t>
              </a:r>
              <a:endParaRPr lang="en-GB" dirty="0">
                <a:solidFill>
                  <a:schemeClr val="dk1">
                    <a:alpha val="50000"/>
                  </a:schemeClr>
                </a:solidFill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90600" y="2514600"/>
              <a:ext cx="1447800" cy="0"/>
            </a:xfrm>
            <a:prstGeom prst="line">
              <a:avLst/>
            </a:prstGeom>
            <a:ln w="190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descr=" 19"/>
          <p:cNvGrpSpPr/>
          <p:nvPr/>
        </p:nvGrpSpPr>
        <p:grpSpPr>
          <a:xfrm>
            <a:off x="1966688" y="4419600"/>
            <a:ext cx="1620444" cy="923330"/>
            <a:chOff x="300305" y="4419600"/>
            <a:chExt cx="1620444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300305" y="4419600"/>
              <a:ext cx="162044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“Dr”</a:t>
              </a:r>
            </a:p>
            <a:p>
              <a:r>
                <a:rPr lang="en-GB" dirty="0" smtClean="0"/>
                <a:t>name = “Jekyll”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00305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 descr=" 23"/>
          <p:cNvGrpSpPr/>
          <p:nvPr/>
        </p:nvGrpSpPr>
        <p:grpSpPr>
          <a:xfrm>
            <a:off x="5553820" y="4419600"/>
            <a:ext cx="1623493" cy="923330"/>
            <a:chOff x="2362200" y="4419600"/>
            <a:chExt cx="1623493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“Mr”</a:t>
              </a:r>
            </a:p>
            <a:p>
              <a:r>
                <a:rPr lang="en-GB" dirty="0" smtClean="0"/>
                <a:t>name = “Hyde”</a:t>
              </a:r>
              <a:endParaRPr lang="en-GB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4" descr=" 25"/>
          <p:cNvCxnSpPr/>
          <p:nvPr/>
        </p:nvCxnSpPr>
        <p:spPr>
          <a:xfrm rot="5400000" flipH="1" flipV="1">
            <a:off x="3031220" y="2878820"/>
            <a:ext cx="1286470" cy="1795090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tx1">
                <a:alpha val="50000"/>
              </a:schemeClr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6" descr=" 27"/>
          <p:cNvCxnSpPr/>
          <p:nvPr/>
        </p:nvCxnSpPr>
        <p:spPr>
          <a:xfrm rot="16200000" flipV="1">
            <a:off x="4826422" y="2878708"/>
            <a:ext cx="1286470" cy="1795313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tx1">
                <a:alpha val="50000"/>
              </a:schemeClr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 descr=" 28"/>
          <p:cNvSpPr txBox="1"/>
          <p:nvPr/>
        </p:nvSpPr>
        <p:spPr>
          <a:xfrm>
            <a:off x="2333314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alpha val="50000"/>
                  </a:schemeClr>
                </a:solidFill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solidFill>
                <a:schemeClr val="tx1">
                  <a:alpha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 descr=" 29"/>
          <p:cNvSpPr txBox="1"/>
          <p:nvPr/>
        </p:nvSpPr>
        <p:spPr>
          <a:xfrm>
            <a:off x="5181600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alpha val="50000"/>
                  </a:schemeClr>
                </a:solidFill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solidFill>
                <a:schemeClr val="tx1">
                  <a:alpha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 descr=" 31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 32"/>
          <p:cNvSpPr txBox="1"/>
          <p:nvPr/>
        </p:nvSpPr>
        <p:spPr>
          <a:xfrm>
            <a:off x="194505" y="3639383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alpha val="50000"/>
                  </a:schemeClr>
                </a:solidFill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solidFill>
                <a:schemeClr val="tx1">
                  <a:alpha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 descr=" 33"/>
          <p:cNvSpPr txBox="1"/>
          <p:nvPr/>
        </p:nvSpPr>
        <p:spPr>
          <a:xfrm>
            <a:off x="194505" y="3962400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alpha val="50000"/>
                  </a:schemeClr>
                </a:solidFill>
                <a:latin typeface="Arial" pitchFamily="34" charset="0"/>
                <a:cs typeface="Arial" pitchFamily="34" charset="0"/>
              </a:rPr>
              <a:t>M0: System</a:t>
            </a:r>
            <a:endParaRPr lang="en-GB" sz="1400" dirty="0">
              <a:solidFill>
                <a:schemeClr val="tx1">
                  <a:alpha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ine Callout 1 26" descr=" 38"/>
          <p:cNvSpPr/>
          <p:nvPr/>
        </p:nvSpPr>
        <p:spPr>
          <a:xfrm>
            <a:off x="3048000" y="5715000"/>
            <a:ext cx="3921266" cy="923330"/>
          </a:xfrm>
          <a:prstGeom prst="borderCallout1">
            <a:avLst>
              <a:gd name="adj1" fmla="val -8849"/>
              <a:gd name="adj2" fmla="val 33335"/>
              <a:gd name="adj3" fmla="val -126153"/>
              <a:gd name="adj4" fmla="val 7158"/>
            </a:avLst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Notation: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‘:’ and underscore to indicate objects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This is an object diagram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47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 smtClean="0">
                <a:latin typeface="Georgia" pitchFamily="18" charset="0"/>
                <a:ea typeface="ＭＳ Ｐゴシック" pitchFamily="34" charset="-128"/>
                <a:cs typeface="Georgia" pitchFamily="18" charset="0"/>
              </a:rPr>
              <a:t>Session 9:</a:t>
            </a:r>
            <a:br>
              <a:rPr lang="en-GB" sz="4000" dirty="0" smtClean="0">
                <a:latin typeface="Georgia" pitchFamily="18" charset="0"/>
                <a:ea typeface="ＭＳ Ｐゴシック" pitchFamily="34" charset="-128"/>
                <a:cs typeface="Georgia" pitchFamily="18" charset="0"/>
              </a:rPr>
            </a:br>
            <a:r>
              <a:rPr lang="fr-FR" sz="4000" dirty="0" smtClean="0">
                <a:latin typeface="Georgia" pitchFamily="18" charset="0"/>
                <a:ea typeface="ＭＳ Ｐゴシック" pitchFamily="34" charset="-128"/>
                <a:cs typeface="Georgia" pitchFamily="18" charset="0"/>
              </a:rPr>
              <a:t>Model-</a:t>
            </a:r>
            <a:r>
              <a:rPr lang="fr-FR" sz="4000" dirty="0" err="1" smtClean="0">
                <a:latin typeface="Georgia" pitchFamily="18" charset="0"/>
                <a:ea typeface="ＭＳ Ｐゴシック" pitchFamily="34" charset="-128"/>
                <a:cs typeface="Georgia" pitchFamily="18" charset="0"/>
              </a:rPr>
              <a:t>Driven</a:t>
            </a:r>
            <a:r>
              <a:rPr lang="fr-FR" sz="4000" dirty="0" smtClean="0">
                <a:latin typeface="Georgia" pitchFamily="18" charset="0"/>
                <a:ea typeface="ＭＳ Ｐゴシック" pitchFamily="34" charset="-128"/>
                <a:cs typeface="Georgia" pitchFamily="18" charset="0"/>
              </a:rPr>
              <a:t> Engineering I</a:t>
            </a:r>
            <a:endParaRPr lang="en-GB" sz="4000" dirty="0" smtClean="0">
              <a:latin typeface="Georgia" pitchFamily="18" charset="0"/>
              <a:ea typeface="ＭＳ Ｐゴシック" pitchFamily="34" charset="-128"/>
              <a:cs typeface="Georgia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GB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GB" dirty="0" smtClean="0"/>
              <a:t>March 11</a:t>
            </a:r>
            <a:r>
              <a:rPr lang="en-GB" baseline="30000" dirty="0" smtClean="0"/>
              <a:t>th</a:t>
            </a:r>
            <a:r>
              <a:rPr lang="en-GB" dirty="0" smtClean="0"/>
              <a:t>, 2019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 descr=" 307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Layers M0 and M1</a:t>
            </a:r>
            <a:endParaRPr lang="en-US" dirty="0" smtClean="0"/>
          </a:p>
        </p:txBody>
      </p:sp>
      <p:grpSp>
        <p:nvGrpSpPr>
          <p:cNvPr id="14" name="Group 13" descr=" 15"/>
          <p:cNvGrpSpPr/>
          <p:nvPr/>
        </p:nvGrpSpPr>
        <p:grpSpPr>
          <a:xfrm>
            <a:off x="3842473" y="2209800"/>
            <a:ext cx="1459054" cy="923330"/>
            <a:chOff x="990600" y="2209800"/>
            <a:chExt cx="1459054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990600" y="2209800"/>
              <a:ext cx="1459054" cy="923330"/>
            </a:xfrm>
            <a:prstGeom prst="rect">
              <a:avLst/>
            </a:prstGeom>
            <a:solidFill>
              <a:schemeClr val="lt1"/>
            </a:solidFill>
            <a:ln w="19050" cap="flat" cmpd="sng" algn="ctr">
              <a:solidFill>
                <a:scrgbClr r="0" g="0" b="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Customer</a:t>
              </a:r>
            </a:p>
            <a:p>
              <a:r>
                <a:rPr lang="en-GB" dirty="0" smtClean="0"/>
                <a:t>title : String</a:t>
              </a:r>
            </a:p>
            <a:p>
              <a:r>
                <a:rPr lang="en-GB" dirty="0" smtClean="0"/>
                <a:t>name : String</a:t>
              </a:r>
              <a:endParaRPr lang="en-GB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990600" y="2514600"/>
              <a:ext cx="1447800" cy="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descr=" 19"/>
          <p:cNvGrpSpPr/>
          <p:nvPr/>
        </p:nvGrpSpPr>
        <p:grpSpPr>
          <a:xfrm>
            <a:off x="1966688" y="4419600"/>
            <a:ext cx="1620444" cy="923330"/>
            <a:chOff x="300305" y="4419600"/>
            <a:chExt cx="1620444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300305" y="4419600"/>
              <a:ext cx="1620444" cy="923330"/>
            </a:xfrm>
            <a:prstGeom prst="rect">
              <a:avLst/>
            </a:prstGeom>
            <a:solidFill>
              <a:schemeClr val="lt1">
                <a:alpha val="50000"/>
              </a:schemeClr>
            </a:solidFill>
            <a:ln w="19050" cap="flat" cmpd="sng" algn="ctr">
              <a:solidFill>
                <a:scrgbClr r="0" g="0" b="0">
                  <a:alpha val="50000"/>
                </a:sc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>
                  <a:solidFill>
                    <a:schemeClr val="dk1">
                      <a:alpha val="50000"/>
                    </a:schemeClr>
                  </a:solidFill>
                </a:rPr>
                <a:t>:Customer</a:t>
              </a:r>
            </a:p>
            <a:p>
              <a:r>
                <a:rPr lang="en-GB" dirty="0" smtClean="0">
                  <a:solidFill>
                    <a:schemeClr val="dk1">
                      <a:alpha val="50000"/>
                    </a:schemeClr>
                  </a:solidFill>
                </a:rPr>
                <a:t>title = “Dr”</a:t>
              </a:r>
            </a:p>
            <a:p>
              <a:r>
                <a:rPr lang="en-GB" dirty="0" smtClean="0">
                  <a:solidFill>
                    <a:schemeClr val="dk1">
                      <a:alpha val="50000"/>
                    </a:schemeClr>
                  </a:solidFill>
                </a:rPr>
                <a:t>name = “Jekyll”</a:t>
              </a:r>
              <a:endParaRPr lang="en-GB" dirty="0">
                <a:solidFill>
                  <a:schemeClr val="dk1">
                    <a:alpha val="50000"/>
                  </a:schemeClr>
                </a:solidFill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00305" y="4743450"/>
              <a:ext cx="1620000" cy="0"/>
            </a:xfrm>
            <a:prstGeom prst="line">
              <a:avLst/>
            </a:prstGeom>
            <a:ln w="190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 descr=" 23"/>
          <p:cNvGrpSpPr/>
          <p:nvPr/>
        </p:nvGrpSpPr>
        <p:grpSpPr>
          <a:xfrm>
            <a:off x="5553820" y="4419600"/>
            <a:ext cx="1623493" cy="923330"/>
            <a:chOff x="2362200" y="4419600"/>
            <a:chExt cx="1623493" cy="923330"/>
          </a:xfrm>
        </p:grpSpPr>
        <p:sp>
          <p:nvSpPr>
            <p:cNvPr id="21" name="TextBox 20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solidFill>
              <a:schemeClr val="lt1">
                <a:alpha val="50000"/>
              </a:schemeClr>
            </a:solidFill>
            <a:ln w="19050" cap="flat" cmpd="sng" algn="ctr">
              <a:solidFill>
                <a:scrgbClr r="0" g="0" b="0">
                  <a:alpha val="50000"/>
                </a:sc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>
                  <a:solidFill>
                    <a:schemeClr val="dk1">
                      <a:alpha val="50000"/>
                    </a:schemeClr>
                  </a:solidFill>
                </a:rPr>
                <a:t>:Customer</a:t>
              </a:r>
            </a:p>
            <a:p>
              <a:r>
                <a:rPr lang="en-GB" dirty="0" smtClean="0">
                  <a:solidFill>
                    <a:schemeClr val="dk1">
                      <a:alpha val="50000"/>
                    </a:schemeClr>
                  </a:solidFill>
                </a:rPr>
                <a:t>title = “Mr”</a:t>
              </a:r>
            </a:p>
            <a:p>
              <a:r>
                <a:rPr lang="en-GB" dirty="0" smtClean="0">
                  <a:solidFill>
                    <a:schemeClr val="dk1">
                      <a:alpha val="50000"/>
                    </a:schemeClr>
                  </a:solidFill>
                </a:rPr>
                <a:t>name = “Hyde”</a:t>
              </a:r>
              <a:endParaRPr lang="en-GB" dirty="0">
                <a:solidFill>
                  <a:schemeClr val="dk1">
                    <a:alpha val="50000"/>
                  </a:schemeClr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 cap="flat" cmpd="sng" algn="ctr">
              <a:solidFill>
                <a:schemeClr val="tx1"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4" descr=" 25"/>
          <p:cNvCxnSpPr/>
          <p:nvPr/>
        </p:nvCxnSpPr>
        <p:spPr>
          <a:xfrm rot="5400000" flipH="1" flipV="1">
            <a:off x="3031220" y="2878820"/>
            <a:ext cx="1286470" cy="1795090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tx1">
                <a:alpha val="50000"/>
              </a:schemeClr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6" descr=" 27"/>
          <p:cNvCxnSpPr/>
          <p:nvPr/>
        </p:nvCxnSpPr>
        <p:spPr>
          <a:xfrm rot="16200000" flipV="1">
            <a:off x="4826422" y="2878708"/>
            <a:ext cx="1286470" cy="1795313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tx1">
                <a:alpha val="50000"/>
              </a:schemeClr>
            </a:solidFill>
            <a:prstDash val="dash"/>
            <a:round/>
            <a:headEnd type="none" w="med" len="med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 descr=" 28"/>
          <p:cNvSpPr txBox="1"/>
          <p:nvPr/>
        </p:nvSpPr>
        <p:spPr>
          <a:xfrm>
            <a:off x="2333314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alpha val="50000"/>
                  </a:schemeClr>
                </a:solidFill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solidFill>
                <a:schemeClr val="tx1">
                  <a:alpha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 descr=" 29"/>
          <p:cNvSpPr txBox="1"/>
          <p:nvPr/>
        </p:nvSpPr>
        <p:spPr>
          <a:xfrm>
            <a:off x="5181600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alpha val="50000"/>
                  </a:schemeClr>
                </a:solidFill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solidFill>
                <a:schemeClr val="tx1">
                  <a:alpha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 descr=" 31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 descr=" 32"/>
          <p:cNvSpPr txBox="1"/>
          <p:nvPr/>
        </p:nvSpPr>
        <p:spPr>
          <a:xfrm>
            <a:off x="194505" y="3639383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alpha val="50000"/>
                  </a:schemeClr>
                </a:solidFill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solidFill>
                <a:schemeClr val="tx1">
                  <a:alpha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 descr=" 33"/>
          <p:cNvSpPr txBox="1"/>
          <p:nvPr/>
        </p:nvSpPr>
        <p:spPr>
          <a:xfrm>
            <a:off x="194505" y="3962400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chemeClr val="tx1">
                    <a:alpha val="50000"/>
                  </a:schemeClr>
                </a:solidFill>
                <a:latin typeface="Arial" pitchFamily="34" charset="0"/>
                <a:cs typeface="Arial" pitchFamily="34" charset="0"/>
              </a:rPr>
              <a:t>M0: System</a:t>
            </a:r>
            <a:endParaRPr lang="en-GB" sz="1400" dirty="0">
              <a:solidFill>
                <a:schemeClr val="tx1">
                  <a:alpha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Callout 1 27" descr=" 39"/>
          <p:cNvSpPr/>
          <p:nvPr/>
        </p:nvSpPr>
        <p:spPr>
          <a:xfrm>
            <a:off x="304800" y="1219200"/>
            <a:ext cx="4023281" cy="923330"/>
          </a:xfrm>
          <a:prstGeom prst="borderCallout1">
            <a:avLst>
              <a:gd name="adj1" fmla="val 108043"/>
              <a:gd name="adj2" fmla="val 62769"/>
              <a:gd name="adj3" fmla="val 122241"/>
              <a:gd name="adj4" fmla="val 92853"/>
            </a:avLst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Notation: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 ‘:’ nor underscore to indicate class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This is a class diagram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95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Layer M2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 modelling tool, all elements of a model are objects</a:t>
            </a:r>
          </a:p>
          <a:p>
            <a:pPr lvl="1"/>
            <a:r>
              <a:rPr lang="en-GB" dirty="0" smtClean="0"/>
              <a:t>They are on ‘M0’</a:t>
            </a:r>
          </a:p>
          <a:p>
            <a:pPr lvl="1"/>
            <a:r>
              <a:rPr lang="en-GB" dirty="0" smtClean="0"/>
              <a:t>Their classes are things like ‘Class’, ‘Attribute’, or ‘Association’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 meta-model (M2 model) reflects this:</a:t>
            </a:r>
          </a:p>
          <a:p>
            <a:pPr lvl="1"/>
            <a:r>
              <a:rPr lang="en-GB" dirty="0" smtClean="0"/>
              <a:t>Meta-classes on M2 are instantiated by model elements on M1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M0 as instance of M1</a:t>
            </a:r>
            <a:endParaRPr lang="en-US" dirty="0" smtClean="0"/>
          </a:p>
        </p:txBody>
      </p:sp>
      <p:grpSp>
        <p:nvGrpSpPr>
          <p:cNvPr id="16" name="Group 15" descr=" 16"/>
          <p:cNvGrpSpPr/>
          <p:nvPr/>
        </p:nvGrpSpPr>
        <p:grpSpPr>
          <a:xfrm>
            <a:off x="3842473" y="2209800"/>
            <a:ext cx="1459054" cy="923330"/>
            <a:chOff x="990600" y="2209800"/>
            <a:chExt cx="1459054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990600" y="2209800"/>
              <a:ext cx="145905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Customer</a:t>
              </a:r>
            </a:p>
            <a:p>
              <a:r>
                <a:rPr lang="en-GB" dirty="0" smtClean="0"/>
                <a:t>title : String</a:t>
              </a:r>
            </a:p>
            <a:p>
              <a:r>
                <a:rPr lang="en-GB" dirty="0" smtClean="0"/>
                <a:t>name : String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990600" y="2514600"/>
              <a:ext cx="1447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 descr=" 19"/>
          <p:cNvGrpSpPr/>
          <p:nvPr/>
        </p:nvGrpSpPr>
        <p:grpSpPr>
          <a:xfrm>
            <a:off x="1966688" y="4419600"/>
            <a:ext cx="1620444" cy="923330"/>
            <a:chOff x="300305" y="4419600"/>
            <a:chExt cx="1620444" cy="923330"/>
          </a:xfrm>
        </p:grpSpPr>
        <p:sp>
          <p:nvSpPr>
            <p:cNvPr id="20" name="TextBox 19"/>
            <p:cNvSpPr txBox="1"/>
            <p:nvPr/>
          </p:nvSpPr>
          <p:spPr>
            <a:xfrm>
              <a:off x="300305" y="4419600"/>
              <a:ext cx="162044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“Dr”</a:t>
              </a:r>
            </a:p>
            <a:p>
              <a:r>
                <a:rPr lang="en-GB" dirty="0" smtClean="0"/>
                <a:t>name = “Jekyll”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00305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 descr=" 22"/>
          <p:cNvGrpSpPr/>
          <p:nvPr/>
        </p:nvGrpSpPr>
        <p:grpSpPr>
          <a:xfrm>
            <a:off x="5553820" y="4419600"/>
            <a:ext cx="1623493" cy="923330"/>
            <a:chOff x="2362200" y="4419600"/>
            <a:chExt cx="1623493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:Customer</a:t>
              </a:r>
            </a:p>
            <a:p>
              <a:r>
                <a:rPr lang="en-GB" dirty="0" smtClean="0"/>
                <a:t>title = “Mr”</a:t>
              </a:r>
            </a:p>
            <a:p>
              <a:r>
                <a:rPr lang="en-GB" dirty="0" smtClean="0"/>
                <a:t>name = “Hyde”</a:t>
              </a:r>
              <a:endParaRPr lang="en-GB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 descr=" 25"/>
          <p:cNvCxnSpPr>
            <a:stCxn id="20" idx="0"/>
            <a:endCxn id="17" idx="2"/>
          </p:cNvCxnSpPr>
          <p:nvPr/>
        </p:nvCxnSpPr>
        <p:spPr>
          <a:xfrm rot="5400000" flipH="1" flipV="1">
            <a:off x="3031220" y="2878820"/>
            <a:ext cx="1286470" cy="179509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6" descr=" 26"/>
          <p:cNvCxnSpPr>
            <a:stCxn id="23" idx="0"/>
            <a:endCxn id="17" idx="2"/>
          </p:cNvCxnSpPr>
          <p:nvPr/>
        </p:nvCxnSpPr>
        <p:spPr>
          <a:xfrm rot="16200000" flipV="1">
            <a:off x="4826422" y="2878708"/>
            <a:ext cx="1286470" cy="179531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 descr=" 27"/>
          <p:cNvSpPr txBox="1"/>
          <p:nvPr/>
        </p:nvSpPr>
        <p:spPr>
          <a:xfrm>
            <a:off x="2333314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 descr=" 28"/>
          <p:cNvSpPr txBox="1"/>
          <p:nvPr/>
        </p:nvSpPr>
        <p:spPr>
          <a:xfrm>
            <a:off x="5181600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 descr=" 30"/>
          <p:cNvSpPr txBox="1"/>
          <p:nvPr/>
        </p:nvSpPr>
        <p:spPr>
          <a:xfrm>
            <a:off x="194505" y="3639383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 descr=" 31"/>
          <p:cNvSpPr txBox="1"/>
          <p:nvPr/>
        </p:nvSpPr>
        <p:spPr>
          <a:xfrm>
            <a:off x="194505" y="3962400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M0: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Layer M2</a:t>
            </a:r>
            <a:endParaRPr lang="en-US" smtClean="0"/>
          </a:p>
        </p:txBody>
      </p:sp>
      <p:grpSp>
        <p:nvGrpSpPr>
          <p:cNvPr id="16" name="Group 15" descr=" 16"/>
          <p:cNvGrpSpPr/>
          <p:nvPr/>
        </p:nvGrpSpPr>
        <p:grpSpPr>
          <a:xfrm>
            <a:off x="3842473" y="4495777"/>
            <a:ext cx="1459054" cy="923330"/>
            <a:chOff x="990600" y="2209800"/>
            <a:chExt cx="1459054" cy="923330"/>
          </a:xfrm>
        </p:grpSpPr>
        <p:sp>
          <p:nvSpPr>
            <p:cNvPr id="17" name="TextBox 16"/>
            <p:cNvSpPr txBox="1"/>
            <p:nvPr/>
          </p:nvSpPr>
          <p:spPr>
            <a:xfrm>
              <a:off x="990600" y="2209800"/>
              <a:ext cx="145905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Customer</a:t>
              </a:r>
            </a:p>
            <a:p>
              <a:r>
                <a:rPr lang="en-GB" dirty="0" smtClean="0"/>
                <a:t>title : String</a:t>
              </a:r>
            </a:p>
            <a:p>
              <a:r>
                <a:rPr lang="en-GB" dirty="0" smtClean="0"/>
                <a:t>name : String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990600" y="2514600"/>
              <a:ext cx="1447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 descr=" 30"/>
          <p:cNvSpPr txBox="1"/>
          <p:nvPr/>
        </p:nvSpPr>
        <p:spPr>
          <a:xfrm>
            <a:off x="189750" y="3977482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22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Layer M2</a:t>
            </a:r>
            <a:endParaRPr lang="en-US" smtClean="0"/>
          </a:p>
        </p:txBody>
      </p:sp>
      <p:grpSp>
        <p:nvGrpSpPr>
          <p:cNvPr id="35" name="Group 34" descr=" 35"/>
          <p:cNvGrpSpPr/>
          <p:nvPr/>
        </p:nvGrpSpPr>
        <p:grpSpPr>
          <a:xfrm>
            <a:off x="1371600" y="4558100"/>
            <a:ext cx="2049600" cy="646331"/>
            <a:chOff x="1752111" y="4419600"/>
            <a:chExt cx="2049600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1752111" y="4419600"/>
              <a:ext cx="2049600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Class</a:t>
              </a:r>
            </a:p>
            <a:p>
              <a:r>
                <a:rPr lang="en-GB" dirty="0" smtClean="0"/>
                <a:t>name = “Customer”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752111" y="4743450"/>
              <a:ext cx="204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1" descr=" 4"/>
          <p:cNvGrpSpPr/>
          <p:nvPr/>
        </p:nvGrpSpPr>
        <p:grpSpPr>
          <a:xfrm>
            <a:off x="5105400" y="4419600"/>
            <a:ext cx="1623493" cy="923330"/>
            <a:chOff x="2362200" y="4419600"/>
            <a:chExt cx="1623493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Attribute</a:t>
              </a:r>
            </a:p>
            <a:p>
              <a:r>
                <a:rPr lang="en-GB" dirty="0" smtClean="0"/>
                <a:t>name = “title”</a:t>
              </a:r>
            </a:p>
            <a:p>
              <a:r>
                <a:rPr lang="en-GB" dirty="0" smtClean="0"/>
                <a:t>type = “String”</a:t>
              </a:r>
              <a:endParaRPr lang="en-GB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 descr=" 31"/>
          <p:cNvSpPr txBox="1"/>
          <p:nvPr/>
        </p:nvSpPr>
        <p:spPr>
          <a:xfrm>
            <a:off x="194505" y="3962400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 descr=" 36"/>
          <p:cNvGrpSpPr/>
          <p:nvPr/>
        </p:nvGrpSpPr>
        <p:grpSpPr>
          <a:xfrm>
            <a:off x="6858000" y="5181600"/>
            <a:ext cx="1663200" cy="923330"/>
            <a:chOff x="6858000" y="5181600"/>
            <a:chExt cx="1663200" cy="923330"/>
          </a:xfrm>
        </p:grpSpPr>
        <p:sp>
          <p:nvSpPr>
            <p:cNvPr id="33" name="TextBox 32"/>
            <p:cNvSpPr txBox="1"/>
            <p:nvPr/>
          </p:nvSpPr>
          <p:spPr>
            <a:xfrm>
              <a:off x="6858000" y="5181600"/>
              <a:ext cx="1662635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Attribute</a:t>
              </a:r>
            </a:p>
            <a:p>
              <a:r>
                <a:rPr lang="en-GB" dirty="0" smtClean="0"/>
                <a:t>name = “name”</a:t>
              </a:r>
            </a:p>
            <a:p>
              <a:r>
                <a:rPr lang="en-GB" dirty="0" smtClean="0"/>
                <a:t>type = “String”</a:t>
              </a:r>
              <a:endParaRPr lang="en-GB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858000" y="5505450"/>
              <a:ext cx="1663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 descr=" 38"/>
          <p:cNvCxnSpPr>
            <a:stCxn id="20" idx="3"/>
            <a:endCxn id="23" idx="1"/>
          </p:cNvCxnSpPr>
          <p:nvPr/>
        </p:nvCxnSpPr>
        <p:spPr>
          <a:xfrm flipV="1">
            <a:off x="3421200" y="4881265"/>
            <a:ext cx="1687693" cy="1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 descr=" 40"/>
          <p:cNvCxnSpPr>
            <a:stCxn id="20" idx="2"/>
            <a:endCxn id="33" idx="1"/>
          </p:cNvCxnSpPr>
          <p:nvPr/>
        </p:nvCxnSpPr>
        <p:spPr>
          <a:xfrm rot="16200000" flipH="1">
            <a:off x="4407783" y="3193048"/>
            <a:ext cx="438834" cy="4461600"/>
          </a:xfrm>
          <a:prstGeom prst="bentConnector2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Layer M2</a:t>
            </a:r>
            <a:endParaRPr lang="en-US" smtClean="0"/>
          </a:p>
        </p:txBody>
      </p:sp>
      <p:grpSp>
        <p:nvGrpSpPr>
          <p:cNvPr id="35" name="Group 34" descr=" 35"/>
          <p:cNvGrpSpPr/>
          <p:nvPr/>
        </p:nvGrpSpPr>
        <p:grpSpPr>
          <a:xfrm>
            <a:off x="1371600" y="4558100"/>
            <a:ext cx="2049600" cy="646331"/>
            <a:chOff x="1752111" y="4419600"/>
            <a:chExt cx="2049600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1752111" y="4419600"/>
              <a:ext cx="2049600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Class</a:t>
              </a:r>
            </a:p>
            <a:p>
              <a:r>
                <a:rPr lang="en-GB" dirty="0" smtClean="0"/>
                <a:t>name = “Customer”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752111" y="4743450"/>
              <a:ext cx="204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1" descr=" 4"/>
          <p:cNvGrpSpPr/>
          <p:nvPr/>
        </p:nvGrpSpPr>
        <p:grpSpPr>
          <a:xfrm>
            <a:off x="5105400" y="4419600"/>
            <a:ext cx="1623493" cy="923330"/>
            <a:chOff x="2362200" y="4419600"/>
            <a:chExt cx="1623493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Attribute</a:t>
              </a:r>
            </a:p>
            <a:p>
              <a:r>
                <a:rPr lang="en-GB" dirty="0" smtClean="0"/>
                <a:t>name = “title”</a:t>
              </a:r>
            </a:p>
            <a:p>
              <a:r>
                <a:rPr lang="en-GB" dirty="0" smtClean="0"/>
                <a:t>type = “String”</a:t>
              </a:r>
              <a:endParaRPr lang="en-GB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 descr=" 31"/>
          <p:cNvSpPr txBox="1"/>
          <p:nvPr/>
        </p:nvSpPr>
        <p:spPr>
          <a:xfrm>
            <a:off x="194505" y="3962400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 descr=" 36"/>
          <p:cNvGrpSpPr/>
          <p:nvPr/>
        </p:nvGrpSpPr>
        <p:grpSpPr>
          <a:xfrm>
            <a:off x="6858000" y="5181600"/>
            <a:ext cx="1663200" cy="923330"/>
            <a:chOff x="6858000" y="5181600"/>
            <a:chExt cx="1663200" cy="923330"/>
          </a:xfrm>
        </p:grpSpPr>
        <p:sp>
          <p:nvSpPr>
            <p:cNvPr id="33" name="TextBox 32"/>
            <p:cNvSpPr txBox="1"/>
            <p:nvPr/>
          </p:nvSpPr>
          <p:spPr>
            <a:xfrm>
              <a:off x="6858000" y="5181600"/>
              <a:ext cx="1662635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Attribute</a:t>
              </a:r>
            </a:p>
            <a:p>
              <a:r>
                <a:rPr lang="en-GB" dirty="0" smtClean="0"/>
                <a:t>name = “name”</a:t>
              </a:r>
            </a:p>
            <a:p>
              <a:r>
                <a:rPr lang="en-GB" dirty="0" smtClean="0"/>
                <a:t>type = “String”</a:t>
              </a:r>
              <a:endParaRPr lang="en-GB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858000" y="5505450"/>
              <a:ext cx="1663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 descr=" 38"/>
          <p:cNvCxnSpPr>
            <a:stCxn id="20" idx="3"/>
            <a:endCxn id="23" idx="1"/>
          </p:cNvCxnSpPr>
          <p:nvPr/>
        </p:nvCxnSpPr>
        <p:spPr>
          <a:xfrm flipV="1">
            <a:off x="3421200" y="4881265"/>
            <a:ext cx="1687693" cy="1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 descr=" 40"/>
          <p:cNvCxnSpPr>
            <a:stCxn id="20" idx="2"/>
            <a:endCxn id="33" idx="1"/>
          </p:cNvCxnSpPr>
          <p:nvPr/>
        </p:nvCxnSpPr>
        <p:spPr>
          <a:xfrm rot="16200000" flipH="1">
            <a:off x="4407783" y="3193048"/>
            <a:ext cx="438834" cy="4461600"/>
          </a:xfrm>
          <a:prstGeom prst="bentConnector2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 descr=" 30"/>
          <p:cNvSpPr txBox="1"/>
          <p:nvPr/>
        </p:nvSpPr>
        <p:spPr>
          <a:xfrm>
            <a:off x="194505" y="3639383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2777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M1 as instance of M2</a:t>
            </a:r>
            <a:endParaRPr lang="en-US" dirty="0" smtClean="0"/>
          </a:p>
        </p:txBody>
      </p:sp>
      <p:sp>
        <p:nvSpPr>
          <p:cNvPr id="37" name="Date Placeholder 36" descr="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 dirty="0"/>
          </a:p>
        </p:txBody>
      </p:sp>
      <p:grpSp>
        <p:nvGrpSpPr>
          <p:cNvPr id="41" name="Group 40" descr=" 41"/>
          <p:cNvGrpSpPr/>
          <p:nvPr/>
        </p:nvGrpSpPr>
        <p:grpSpPr>
          <a:xfrm>
            <a:off x="1680000" y="2195900"/>
            <a:ext cx="1432800" cy="646331"/>
            <a:chOff x="3842473" y="2209800"/>
            <a:chExt cx="1432800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3842473" y="2209800"/>
              <a:ext cx="1431802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UML Class</a:t>
              </a:r>
            </a:p>
            <a:p>
              <a:r>
                <a:rPr lang="en-GB" dirty="0" smtClean="0"/>
                <a:t>name : String</a:t>
              </a:r>
              <a:endParaRPr lang="en-GB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842473" y="2514600"/>
              <a:ext cx="1432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 descr=" 35"/>
          <p:cNvGrpSpPr/>
          <p:nvPr/>
        </p:nvGrpSpPr>
        <p:grpSpPr>
          <a:xfrm>
            <a:off x="1371600" y="4558100"/>
            <a:ext cx="2049600" cy="646331"/>
            <a:chOff x="1752111" y="4419600"/>
            <a:chExt cx="2049600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1752111" y="4419600"/>
              <a:ext cx="2049600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Class</a:t>
              </a:r>
            </a:p>
            <a:p>
              <a:r>
                <a:rPr lang="en-GB" dirty="0" smtClean="0"/>
                <a:t>name = “Customer”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752111" y="4743450"/>
              <a:ext cx="204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1" descr=" 4"/>
          <p:cNvGrpSpPr/>
          <p:nvPr/>
        </p:nvGrpSpPr>
        <p:grpSpPr>
          <a:xfrm>
            <a:off x="5105400" y="4419600"/>
            <a:ext cx="1623493" cy="923330"/>
            <a:chOff x="2362200" y="4419600"/>
            <a:chExt cx="1623493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Attribute</a:t>
              </a:r>
            </a:p>
            <a:p>
              <a:r>
                <a:rPr lang="en-GB" dirty="0" smtClean="0"/>
                <a:t>name = “title”</a:t>
              </a:r>
            </a:p>
            <a:p>
              <a:r>
                <a:rPr lang="en-GB" dirty="0" smtClean="0"/>
                <a:t>type = “String”</a:t>
              </a:r>
              <a:endParaRPr lang="en-GB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 descr=" 25"/>
          <p:cNvCxnSpPr>
            <a:stCxn id="20" idx="0"/>
            <a:endCxn id="17" idx="2"/>
          </p:cNvCxnSpPr>
          <p:nvPr/>
        </p:nvCxnSpPr>
        <p:spPr>
          <a:xfrm flipH="1" flipV="1">
            <a:off x="2395901" y="2842231"/>
            <a:ext cx="499" cy="171586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6" descr=" 26"/>
          <p:cNvCxnSpPr>
            <a:stCxn id="23" idx="0"/>
            <a:endCxn id="43" idx="2"/>
          </p:cNvCxnSpPr>
          <p:nvPr/>
        </p:nvCxnSpPr>
        <p:spPr>
          <a:xfrm flipH="1" flipV="1">
            <a:off x="5917146" y="2980730"/>
            <a:ext cx="1747" cy="143887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 descr=" 27"/>
          <p:cNvSpPr txBox="1"/>
          <p:nvPr/>
        </p:nvSpPr>
        <p:spPr>
          <a:xfrm>
            <a:off x="2408264" y="3381053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 descr=" 28"/>
          <p:cNvSpPr txBox="1"/>
          <p:nvPr/>
        </p:nvSpPr>
        <p:spPr>
          <a:xfrm>
            <a:off x="5928610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 descr=" 30"/>
          <p:cNvSpPr txBox="1"/>
          <p:nvPr/>
        </p:nvSpPr>
        <p:spPr>
          <a:xfrm>
            <a:off x="194505" y="3639383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 descr=" 31"/>
          <p:cNvSpPr txBox="1"/>
          <p:nvPr/>
        </p:nvSpPr>
        <p:spPr>
          <a:xfrm>
            <a:off x="194505" y="3962400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35" descr=" 36"/>
          <p:cNvGrpSpPr/>
          <p:nvPr/>
        </p:nvGrpSpPr>
        <p:grpSpPr>
          <a:xfrm>
            <a:off x="6858000" y="5181600"/>
            <a:ext cx="1663200" cy="923330"/>
            <a:chOff x="6858000" y="5181600"/>
            <a:chExt cx="1663200" cy="923330"/>
          </a:xfrm>
        </p:grpSpPr>
        <p:sp>
          <p:nvSpPr>
            <p:cNvPr id="33" name="TextBox 32"/>
            <p:cNvSpPr txBox="1"/>
            <p:nvPr/>
          </p:nvSpPr>
          <p:spPr>
            <a:xfrm>
              <a:off x="6858000" y="5181600"/>
              <a:ext cx="1662635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Attribute</a:t>
              </a:r>
            </a:p>
            <a:p>
              <a:r>
                <a:rPr lang="en-GB" dirty="0" smtClean="0"/>
                <a:t>name = “name”</a:t>
              </a:r>
            </a:p>
            <a:p>
              <a:r>
                <a:rPr lang="en-GB" dirty="0" smtClean="0"/>
                <a:t>type = “String”</a:t>
              </a:r>
              <a:endParaRPr lang="en-GB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858000" y="5505450"/>
              <a:ext cx="1663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 descr=" 38"/>
          <p:cNvCxnSpPr>
            <a:stCxn id="20" idx="3"/>
            <a:endCxn id="23" idx="1"/>
          </p:cNvCxnSpPr>
          <p:nvPr/>
        </p:nvCxnSpPr>
        <p:spPr>
          <a:xfrm flipV="1">
            <a:off x="3421200" y="4881265"/>
            <a:ext cx="1687693" cy="1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 descr=" 40"/>
          <p:cNvCxnSpPr>
            <a:stCxn id="20" idx="2"/>
            <a:endCxn id="33" idx="1"/>
          </p:cNvCxnSpPr>
          <p:nvPr/>
        </p:nvCxnSpPr>
        <p:spPr>
          <a:xfrm rot="16200000" flipH="1">
            <a:off x="4407783" y="3193048"/>
            <a:ext cx="438834" cy="4461600"/>
          </a:xfrm>
          <a:prstGeom prst="bentConnector2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 descr=" 45"/>
          <p:cNvGrpSpPr/>
          <p:nvPr/>
        </p:nvGrpSpPr>
        <p:grpSpPr>
          <a:xfrm>
            <a:off x="5135874" y="2057400"/>
            <a:ext cx="1562544" cy="923330"/>
            <a:chOff x="5878229" y="2133600"/>
            <a:chExt cx="1562544" cy="923330"/>
          </a:xfrm>
        </p:grpSpPr>
        <p:sp>
          <p:nvSpPr>
            <p:cNvPr id="43" name="TextBox 42"/>
            <p:cNvSpPr txBox="1"/>
            <p:nvPr/>
          </p:nvSpPr>
          <p:spPr>
            <a:xfrm>
              <a:off x="5878229" y="2133600"/>
              <a:ext cx="1562544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UML Attribute</a:t>
              </a:r>
            </a:p>
            <a:p>
              <a:r>
                <a:rPr lang="en-GB" dirty="0" smtClean="0"/>
                <a:t>name : String</a:t>
              </a:r>
            </a:p>
            <a:p>
              <a:r>
                <a:rPr lang="en-GB" dirty="0" smtClean="0"/>
                <a:t>type : String</a:t>
              </a:r>
              <a:endParaRPr lang="en-GB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5878229" y="2438400"/>
              <a:ext cx="156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 descr=" 47"/>
          <p:cNvCxnSpPr>
            <a:stCxn id="17" idx="3"/>
            <a:endCxn id="43" idx="1"/>
          </p:cNvCxnSpPr>
          <p:nvPr/>
        </p:nvCxnSpPr>
        <p:spPr>
          <a:xfrm flipV="1">
            <a:off x="3111802" y="2519065"/>
            <a:ext cx="2024072" cy="1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 descr=" 48"/>
          <p:cNvSpPr txBox="1"/>
          <p:nvPr/>
        </p:nvSpPr>
        <p:spPr>
          <a:xfrm>
            <a:off x="4876800" y="2514600"/>
            <a:ext cx="264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*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 descr=" 49"/>
          <p:cNvSpPr txBox="1"/>
          <p:nvPr/>
        </p:nvSpPr>
        <p:spPr>
          <a:xfrm>
            <a:off x="3114674" y="217604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1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26" descr=" 51"/>
          <p:cNvCxnSpPr>
            <a:stCxn id="33" idx="0"/>
            <a:endCxn id="43" idx="2"/>
          </p:cNvCxnSpPr>
          <p:nvPr/>
        </p:nvCxnSpPr>
        <p:spPr>
          <a:xfrm rot="16200000" flipV="1">
            <a:off x="5702797" y="3195079"/>
            <a:ext cx="2200870" cy="177217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26" descr=" 54"/>
          <p:cNvCxnSpPr/>
          <p:nvPr/>
        </p:nvCxnSpPr>
        <p:spPr>
          <a:xfrm rot="16200000" flipV="1">
            <a:off x="3090568" y="3691234"/>
            <a:ext cx="235327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26" descr=" 56"/>
          <p:cNvCxnSpPr/>
          <p:nvPr/>
        </p:nvCxnSpPr>
        <p:spPr>
          <a:xfrm rot="16200000" flipV="1">
            <a:off x="3014366" y="4072234"/>
            <a:ext cx="311527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Line Callout 1 57" descr=" 58"/>
          <p:cNvSpPr/>
          <p:nvPr/>
        </p:nvSpPr>
        <p:spPr>
          <a:xfrm>
            <a:off x="304800" y="5789950"/>
            <a:ext cx="3921266" cy="923330"/>
          </a:xfrm>
          <a:prstGeom prst="borderCallout1">
            <a:avLst>
              <a:gd name="adj1" fmla="val -15343"/>
              <a:gd name="adj2" fmla="val 6576"/>
              <a:gd name="adj3" fmla="val -114789"/>
              <a:gd name="adj4" fmla="val 38887"/>
            </a:avLst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Notation: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‘:’ and underscore to indicate objects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This is an object diagram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Line Callout 1 58" descr=" 59"/>
          <p:cNvSpPr/>
          <p:nvPr/>
        </p:nvSpPr>
        <p:spPr>
          <a:xfrm>
            <a:off x="304800" y="1295400"/>
            <a:ext cx="4237057" cy="646331"/>
          </a:xfrm>
          <a:prstGeom prst="borderCallout1">
            <a:avLst>
              <a:gd name="adj1" fmla="val 119059"/>
              <a:gd name="adj2" fmla="val 82469"/>
              <a:gd name="adj3" fmla="val 297848"/>
              <a:gd name="adj4" fmla="val 92840"/>
            </a:avLst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Instantiation of associations by links.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This happens between M1 and M0, too.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 descr=" 60"/>
          <p:cNvSpPr txBox="1"/>
          <p:nvPr/>
        </p:nvSpPr>
        <p:spPr>
          <a:xfrm>
            <a:off x="5136621" y="6396335"/>
            <a:ext cx="4007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200" dirty="0" smtClean="0">
                <a:latin typeface="Arial" pitchFamily="34" charset="0"/>
                <a:cs typeface="Arial" pitchFamily="34" charset="0"/>
              </a:rPr>
              <a:t>Side note: The actual UML meta-model is more complex</a:t>
            </a:r>
          </a:p>
          <a:p>
            <a:pPr algn="r"/>
            <a:r>
              <a:rPr lang="en-GB" sz="1200" dirty="0" smtClean="0">
                <a:latin typeface="Arial" pitchFamily="34" charset="0"/>
                <a:cs typeface="Arial" pitchFamily="34" charset="0"/>
              </a:rPr>
              <a:t>and uses different names for the meta-classes.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1838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5" dur="indefinite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8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7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6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9" dur="indefinite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2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8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1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  <p:bldP spid="28" grpId="1"/>
      <p:bldP spid="30" grpId="1"/>
      <p:bldP spid="48" grpId="0"/>
      <p:bldP spid="48" grpId="1"/>
      <p:bldP spid="49" grpId="0"/>
      <p:bldP spid="49" grpId="1"/>
      <p:bldP spid="58" grpId="0" animBg="1"/>
      <p:bldP spid="59" grpId="0" animBg="1"/>
      <p:bldP spid="59" grpId="1" animBg="1"/>
      <p:bldP spid="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Layer M3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use the same trick again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We get a language for defining meta-models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 meta-meta-language</a:t>
            </a:r>
          </a:p>
          <a:p>
            <a:pPr lvl="2"/>
            <a:r>
              <a:rPr lang="en-GB" dirty="0" smtClean="0"/>
              <a:t>Defines key concepts of meta-models</a:t>
            </a:r>
          </a:p>
          <a:p>
            <a:pPr lvl="2"/>
            <a:r>
              <a:rPr lang="en-GB" dirty="0" smtClean="0"/>
              <a:t>Meta-classes and associations of M2 are instances of meta-meta-classes of M3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The MOF is really the language for M3 models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 M3</a:t>
            </a:r>
            <a:endParaRPr lang="en-US" dirty="0" smtClean="0"/>
          </a:p>
        </p:txBody>
      </p:sp>
      <p:grpSp>
        <p:nvGrpSpPr>
          <p:cNvPr id="3" name="Group 34" descr=" 3"/>
          <p:cNvGrpSpPr/>
          <p:nvPr/>
        </p:nvGrpSpPr>
        <p:grpSpPr>
          <a:xfrm>
            <a:off x="1371600" y="4558100"/>
            <a:ext cx="2049600" cy="646331"/>
            <a:chOff x="1752111" y="4419600"/>
            <a:chExt cx="2049600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1752111" y="4419600"/>
              <a:ext cx="2049600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Class</a:t>
              </a:r>
            </a:p>
            <a:p>
              <a:r>
                <a:rPr lang="en-GB" dirty="0" smtClean="0"/>
                <a:t>name = “Customer”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752111" y="4743450"/>
              <a:ext cx="204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1" descr=" 4"/>
          <p:cNvGrpSpPr/>
          <p:nvPr/>
        </p:nvGrpSpPr>
        <p:grpSpPr>
          <a:xfrm>
            <a:off x="5105400" y="4419600"/>
            <a:ext cx="1623493" cy="923330"/>
            <a:chOff x="2362200" y="4419600"/>
            <a:chExt cx="1623493" cy="923330"/>
          </a:xfrm>
        </p:grpSpPr>
        <p:sp>
          <p:nvSpPr>
            <p:cNvPr id="23" name="TextBox 22"/>
            <p:cNvSpPr txBox="1"/>
            <p:nvPr/>
          </p:nvSpPr>
          <p:spPr>
            <a:xfrm>
              <a:off x="2365693" y="4419600"/>
              <a:ext cx="1620000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Attribute</a:t>
              </a:r>
            </a:p>
            <a:p>
              <a:r>
                <a:rPr lang="en-GB" dirty="0" smtClean="0"/>
                <a:t>name = “title”</a:t>
              </a:r>
            </a:p>
            <a:p>
              <a:r>
                <a:rPr lang="en-GB" dirty="0" smtClean="0"/>
                <a:t>type = “String”</a:t>
              </a:r>
              <a:endParaRPr lang="en-GB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62200" y="4743450"/>
              <a:ext cx="16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Arrow Connector 24" descr=" 25"/>
          <p:cNvCxnSpPr>
            <a:stCxn id="20" idx="0"/>
            <a:endCxn id="17" idx="2"/>
          </p:cNvCxnSpPr>
          <p:nvPr/>
        </p:nvCxnSpPr>
        <p:spPr>
          <a:xfrm flipH="1" flipV="1">
            <a:off x="2395901" y="2842231"/>
            <a:ext cx="499" cy="171586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6" descr=" 26"/>
          <p:cNvCxnSpPr>
            <a:stCxn id="23" idx="0"/>
            <a:endCxn id="43" idx="2"/>
          </p:cNvCxnSpPr>
          <p:nvPr/>
        </p:nvCxnSpPr>
        <p:spPr>
          <a:xfrm flipH="1" flipV="1">
            <a:off x="5917146" y="2980730"/>
            <a:ext cx="1747" cy="143887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 descr=" 27"/>
          <p:cNvSpPr txBox="1"/>
          <p:nvPr/>
        </p:nvSpPr>
        <p:spPr>
          <a:xfrm>
            <a:off x="2408264" y="3381053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 descr=" 28"/>
          <p:cNvSpPr txBox="1"/>
          <p:nvPr/>
        </p:nvSpPr>
        <p:spPr>
          <a:xfrm>
            <a:off x="5928610" y="34671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 descr=" 30"/>
          <p:cNvSpPr txBox="1"/>
          <p:nvPr/>
        </p:nvSpPr>
        <p:spPr>
          <a:xfrm>
            <a:off x="194505" y="3639383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 descr=" 31"/>
          <p:cNvSpPr txBox="1"/>
          <p:nvPr/>
        </p:nvSpPr>
        <p:spPr>
          <a:xfrm>
            <a:off x="194505" y="3962400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35" descr=" 5"/>
          <p:cNvGrpSpPr/>
          <p:nvPr/>
        </p:nvGrpSpPr>
        <p:grpSpPr>
          <a:xfrm>
            <a:off x="6858000" y="5181600"/>
            <a:ext cx="1663200" cy="923330"/>
            <a:chOff x="6858000" y="5181600"/>
            <a:chExt cx="1663200" cy="923330"/>
          </a:xfrm>
        </p:grpSpPr>
        <p:sp>
          <p:nvSpPr>
            <p:cNvPr id="33" name="TextBox 32"/>
            <p:cNvSpPr txBox="1"/>
            <p:nvPr/>
          </p:nvSpPr>
          <p:spPr>
            <a:xfrm>
              <a:off x="6858000" y="5181600"/>
              <a:ext cx="1662635" cy="923330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:UML Attribute</a:t>
              </a:r>
            </a:p>
            <a:p>
              <a:r>
                <a:rPr lang="en-GB" dirty="0" smtClean="0"/>
                <a:t>name = “name”</a:t>
              </a:r>
            </a:p>
            <a:p>
              <a:r>
                <a:rPr lang="en-GB" dirty="0" smtClean="0"/>
                <a:t>type = “String”</a:t>
              </a:r>
              <a:endParaRPr lang="en-GB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6858000" y="5505450"/>
              <a:ext cx="1663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Connector 37" descr=" 38"/>
          <p:cNvCxnSpPr>
            <a:stCxn id="20" idx="3"/>
            <a:endCxn id="23" idx="1"/>
          </p:cNvCxnSpPr>
          <p:nvPr/>
        </p:nvCxnSpPr>
        <p:spPr>
          <a:xfrm flipV="1">
            <a:off x="3421200" y="4881265"/>
            <a:ext cx="1687693" cy="1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 descr=" 40"/>
          <p:cNvCxnSpPr>
            <a:stCxn id="20" idx="2"/>
            <a:endCxn id="33" idx="1"/>
          </p:cNvCxnSpPr>
          <p:nvPr/>
        </p:nvCxnSpPr>
        <p:spPr>
          <a:xfrm rot="16200000" flipH="1">
            <a:off x="4407783" y="3193048"/>
            <a:ext cx="438834" cy="4461600"/>
          </a:xfrm>
          <a:prstGeom prst="bentConnector2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 descr=" 35"/>
          <p:cNvGrpSpPr/>
          <p:nvPr/>
        </p:nvGrpSpPr>
        <p:grpSpPr>
          <a:xfrm>
            <a:off x="1680000" y="2057400"/>
            <a:ext cx="5018418" cy="923330"/>
            <a:chOff x="1680000" y="2057400"/>
            <a:chExt cx="5018418" cy="923330"/>
          </a:xfrm>
        </p:grpSpPr>
        <p:grpSp>
          <p:nvGrpSpPr>
            <p:cNvPr id="2" name="Group 40"/>
            <p:cNvGrpSpPr/>
            <p:nvPr/>
          </p:nvGrpSpPr>
          <p:grpSpPr>
            <a:xfrm>
              <a:off x="1680000" y="2195900"/>
              <a:ext cx="1432800" cy="646331"/>
              <a:chOff x="3842473" y="2209800"/>
              <a:chExt cx="1432800" cy="646331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842473" y="2209800"/>
                <a:ext cx="1431802" cy="646331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 smtClean="0"/>
                  <a:t>UML Class</a:t>
                </a:r>
              </a:p>
              <a:p>
                <a:r>
                  <a:rPr lang="en-GB" dirty="0" smtClean="0"/>
                  <a:t>name : String</a:t>
                </a:r>
                <a:endParaRPr lang="en-GB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842473" y="2514600"/>
                <a:ext cx="143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44"/>
            <p:cNvGrpSpPr/>
            <p:nvPr/>
          </p:nvGrpSpPr>
          <p:grpSpPr>
            <a:xfrm>
              <a:off x="5135874" y="2057400"/>
              <a:ext cx="1562544" cy="923330"/>
              <a:chOff x="5878229" y="2133600"/>
              <a:chExt cx="1562544" cy="92333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5878229" y="2133600"/>
                <a:ext cx="1562544" cy="923330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 smtClean="0"/>
                  <a:t>UML Attribute</a:t>
                </a:r>
              </a:p>
              <a:p>
                <a:r>
                  <a:rPr lang="en-GB" dirty="0" smtClean="0"/>
                  <a:t>name : String</a:t>
                </a:r>
              </a:p>
              <a:p>
                <a:r>
                  <a:rPr lang="en-GB" dirty="0" smtClean="0"/>
                  <a:t>type : String</a:t>
                </a:r>
                <a:endParaRPr lang="en-GB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5878229" y="2438400"/>
                <a:ext cx="156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>
              <a:stCxn id="17" idx="3"/>
              <a:endCxn id="43" idx="1"/>
            </p:cNvCxnSpPr>
            <p:nvPr/>
          </p:nvCxnSpPr>
          <p:spPr>
            <a:xfrm flipV="1">
              <a:off x="3111802" y="2519065"/>
              <a:ext cx="2024072" cy="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876800" y="2514600"/>
              <a:ext cx="264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4674" y="2176046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1" name="Straight Arrow Connector 26" descr=" 51"/>
          <p:cNvCxnSpPr>
            <a:stCxn id="33" idx="0"/>
            <a:endCxn id="43" idx="2"/>
          </p:cNvCxnSpPr>
          <p:nvPr/>
        </p:nvCxnSpPr>
        <p:spPr>
          <a:xfrm rot="16200000" flipV="1">
            <a:off x="5702797" y="3195079"/>
            <a:ext cx="2200870" cy="177217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26" descr=" 54"/>
          <p:cNvCxnSpPr/>
          <p:nvPr/>
        </p:nvCxnSpPr>
        <p:spPr>
          <a:xfrm rot="16200000" flipV="1">
            <a:off x="3090568" y="3691234"/>
            <a:ext cx="235327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26" descr=" 56"/>
          <p:cNvCxnSpPr/>
          <p:nvPr/>
        </p:nvCxnSpPr>
        <p:spPr>
          <a:xfrm rot="16200000" flipV="1">
            <a:off x="3014366" y="4072234"/>
            <a:ext cx="311527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 M3</a:t>
            </a:r>
            <a:endParaRPr lang="en-US" dirty="0" smtClean="0"/>
          </a:p>
        </p:txBody>
      </p:sp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4582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 descr=" 30"/>
          <p:cNvSpPr txBox="1"/>
          <p:nvPr/>
        </p:nvSpPr>
        <p:spPr>
          <a:xfrm>
            <a:off x="194462" y="3977482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Group 34" descr=" 35"/>
          <p:cNvGrpSpPr/>
          <p:nvPr/>
        </p:nvGrpSpPr>
        <p:grpSpPr>
          <a:xfrm>
            <a:off x="1680000" y="4340771"/>
            <a:ext cx="5018418" cy="923330"/>
            <a:chOff x="1680000" y="2057400"/>
            <a:chExt cx="5018418" cy="923330"/>
          </a:xfrm>
        </p:grpSpPr>
        <p:grpSp>
          <p:nvGrpSpPr>
            <p:cNvPr id="2" name="Group 40"/>
            <p:cNvGrpSpPr/>
            <p:nvPr/>
          </p:nvGrpSpPr>
          <p:grpSpPr>
            <a:xfrm>
              <a:off x="1680000" y="2195900"/>
              <a:ext cx="1432800" cy="646331"/>
              <a:chOff x="3842473" y="2209800"/>
              <a:chExt cx="1432800" cy="646331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3842473" y="2209800"/>
                <a:ext cx="1431802" cy="646331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 smtClean="0"/>
                  <a:t>UML Class</a:t>
                </a:r>
              </a:p>
              <a:p>
                <a:r>
                  <a:rPr lang="en-GB" dirty="0" smtClean="0"/>
                  <a:t>name : String</a:t>
                </a:r>
                <a:endParaRPr lang="en-GB" dirty="0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842473" y="2514600"/>
                <a:ext cx="143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44"/>
            <p:cNvGrpSpPr/>
            <p:nvPr/>
          </p:nvGrpSpPr>
          <p:grpSpPr>
            <a:xfrm>
              <a:off x="5135874" y="2057400"/>
              <a:ext cx="1562544" cy="923330"/>
              <a:chOff x="5878229" y="2133600"/>
              <a:chExt cx="1562544" cy="92333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5878229" y="2133600"/>
                <a:ext cx="1562544" cy="923330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 smtClean="0"/>
                  <a:t>UML Attribute</a:t>
                </a:r>
              </a:p>
              <a:p>
                <a:r>
                  <a:rPr lang="en-GB" dirty="0" smtClean="0"/>
                  <a:t>name : String</a:t>
                </a:r>
              </a:p>
              <a:p>
                <a:r>
                  <a:rPr lang="en-GB" dirty="0" smtClean="0"/>
                  <a:t>type : String</a:t>
                </a:r>
                <a:endParaRPr lang="en-GB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5878229" y="2438400"/>
                <a:ext cx="156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7" name="Straight Connector 46"/>
            <p:cNvCxnSpPr>
              <a:stCxn id="17" idx="3"/>
              <a:endCxn id="43" idx="1"/>
            </p:cNvCxnSpPr>
            <p:nvPr/>
          </p:nvCxnSpPr>
          <p:spPr>
            <a:xfrm flipV="1">
              <a:off x="3111802" y="2519065"/>
              <a:ext cx="2024072" cy="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876800" y="2514600"/>
              <a:ext cx="264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*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4674" y="2176046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923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eorgia" pitchFamily="18" charset="0"/>
                <a:ea typeface="ＭＳ Ｐゴシック" pitchFamily="34" charset="-128"/>
                <a:cs typeface="Georgia" pitchFamily="18" charset="0"/>
              </a:rPr>
              <a:t>Learning Outcomes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z="28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At the end of this session you should be able to:</a:t>
            </a:r>
          </a:p>
          <a:p>
            <a:pPr lvl="1" eaLnBrk="1" hangingPunct="1"/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Explain the benefits of automation in software development;</a:t>
            </a:r>
          </a:p>
          <a:p>
            <a:pPr lvl="1" eaLnBrk="1" hangingPunct="1"/>
            <a:r>
              <a:rPr lang="en-US" sz="24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Explain the MOF meta-modelling architecture</a:t>
            </a:r>
          </a:p>
          <a:p>
            <a:pPr lvl="1" eaLnBrk="1" hangingPunct="1">
              <a:buNone/>
            </a:pPr>
            <a:endParaRPr lang="en-US" sz="2400" dirty="0" smtClean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784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 M3</a:t>
            </a:r>
            <a:endParaRPr lang="en-US" dirty="0" smtClean="0"/>
          </a:p>
        </p:txBody>
      </p:sp>
      <p:grpSp>
        <p:nvGrpSpPr>
          <p:cNvPr id="67" name="Group 66" descr=" 67"/>
          <p:cNvGrpSpPr/>
          <p:nvPr/>
        </p:nvGrpSpPr>
        <p:grpSpPr>
          <a:xfrm>
            <a:off x="1626195" y="4731351"/>
            <a:ext cx="2092239" cy="646331"/>
            <a:chOff x="1626195" y="4731351"/>
            <a:chExt cx="2092239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1626195" y="4731351"/>
              <a:ext cx="2092239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:MOF Class</a:t>
              </a:r>
            </a:p>
            <a:p>
              <a:r>
                <a:rPr lang="en-GB" dirty="0" smtClean="0"/>
                <a:t>name = “UML Class”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26195" y="5055201"/>
              <a:ext cx="2091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 descr=" 68"/>
          <p:cNvGrpSpPr/>
          <p:nvPr/>
        </p:nvGrpSpPr>
        <p:grpSpPr>
          <a:xfrm>
            <a:off x="3026131" y="5638800"/>
            <a:ext cx="2470163" cy="646331"/>
            <a:chOff x="3026131" y="5638800"/>
            <a:chExt cx="2470163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3026131" y="5638800"/>
              <a:ext cx="2470163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:MOF Class</a:t>
              </a:r>
            </a:p>
            <a:p>
              <a:r>
                <a:rPr lang="en-GB" dirty="0" smtClean="0"/>
                <a:t>name = “UML Attribute”</a:t>
              </a:r>
              <a:endParaRPr lang="en-GB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026131" y="5962650"/>
              <a:ext cx="246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 descr=" 31"/>
          <p:cNvSpPr txBox="1"/>
          <p:nvPr/>
        </p:nvSpPr>
        <p:spPr>
          <a:xfrm>
            <a:off x="194505" y="3962400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 descr=" 33"/>
          <p:cNvSpPr txBox="1"/>
          <p:nvPr/>
        </p:nvSpPr>
        <p:spPr>
          <a:xfrm>
            <a:off x="6571626" y="4869850"/>
            <a:ext cx="1857688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b="1" u="sng" dirty="0" smtClean="0"/>
              <a:t>:MOF Association</a:t>
            </a:r>
          </a:p>
        </p:txBody>
      </p:sp>
      <p:cxnSp>
        <p:nvCxnSpPr>
          <p:cNvPr id="38" name="Straight Connector 37" descr=" 38"/>
          <p:cNvCxnSpPr>
            <a:stCxn id="20" idx="3"/>
            <a:endCxn id="33" idx="1"/>
          </p:cNvCxnSpPr>
          <p:nvPr/>
        </p:nvCxnSpPr>
        <p:spPr>
          <a:xfrm flipV="1">
            <a:off x="3718434" y="5054516"/>
            <a:ext cx="2853192" cy="1"/>
          </a:xfrm>
          <a:prstGeom prst="straightConnector1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 descr=" 37"/>
          <p:cNvCxnSpPr>
            <a:stCxn id="23" idx="3"/>
            <a:endCxn id="33" idx="2"/>
          </p:cNvCxnSpPr>
          <p:nvPr/>
        </p:nvCxnSpPr>
        <p:spPr>
          <a:xfrm flipV="1">
            <a:off x="5496294" y="5239182"/>
            <a:ext cx="2004176" cy="722784"/>
          </a:xfrm>
          <a:prstGeom prst="bentConnector2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 descr=" 42"/>
          <p:cNvSpPr txBox="1"/>
          <p:nvPr/>
        </p:nvSpPr>
        <p:spPr>
          <a:xfrm>
            <a:off x="3719904" y="4709410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src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 descr=" 45"/>
          <p:cNvSpPr txBox="1"/>
          <p:nvPr/>
        </p:nvSpPr>
        <p:spPr>
          <a:xfrm>
            <a:off x="5500818" y="5958590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tgt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784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Layer M3</a:t>
            </a:r>
            <a:endParaRPr lang="en-US" dirty="0" smtClean="0"/>
          </a:p>
        </p:txBody>
      </p:sp>
      <p:grpSp>
        <p:nvGrpSpPr>
          <p:cNvPr id="67" name="Group 66" descr=" 67"/>
          <p:cNvGrpSpPr/>
          <p:nvPr/>
        </p:nvGrpSpPr>
        <p:grpSpPr>
          <a:xfrm>
            <a:off x="1626195" y="4731351"/>
            <a:ext cx="2092239" cy="646331"/>
            <a:chOff x="1626195" y="4731351"/>
            <a:chExt cx="2092239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1626195" y="4731351"/>
              <a:ext cx="2092239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:MOF Class</a:t>
              </a:r>
            </a:p>
            <a:p>
              <a:r>
                <a:rPr lang="en-GB" dirty="0" smtClean="0"/>
                <a:t>name = “UML Class”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26195" y="5055201"/>
              <a:ext cx="2091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 descr=" 68"/>
          <p:cNvGrpSpPr/>
          <p:nvPr/>
        </p:nvGrpSpPr>
        <p:grpSpPr>
          <a:xfrm>
            <a:off x="3026131" y="5638800"/>
            <a:ext cx="2470163" cy="646331"/>
            <a:chOff x="3026131" y="5638800"/>
            <a:chExt cx="2470163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3026131" y="5638800"/>
              <a:ext cx="2470163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:MOF Class</a:t>
              </a:r>
            </a:p>
            <a:p>
              <a:r>
                <a:rPr lang="en-GB" dirty="0" smtClean="0"/>
                <a:t>name = “UML Attribute”</a:t>
              </a:r>
              <a:endParaRPr lang="en-GB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026131" y="5962650"/>
              <a:ext cx="246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 descr=" 30"/>
          <p:cNvSpPr txBox="1"/>
          <p:nvPr/>
        </p:nvSpPr>
        <p:spPr>
          <a:xfrm>
            <a:off x="194505" y="3639383"/>
            <a:ext cx="2380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M3: MOF Meta-meta-model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 descr=" 31"/>
          <p:cNvSpPr txBox="1"/>
          <p:nvPr/>
        </p:nvSpPr>
        <p:spPr>
          <a:xfrm>
            <a:off x="194505" y="3962400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 descr=" 33"/>
          <p:cNvSpPr txBox="1"/>
          <p:nvPr/>
        </p:nvSpPr>
        <p:spPr>
          <a:xfrm>
            <a:off x="6571626" y="4869850"/>
            <a:ext cx="1857688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b="1" u="sng" dirty="0" smtClean="0"/>
              <a:t>:MOF Association</a:t>
            </a:r>
          </a:p>
        </p:txBody>
      </p:sp>
      <p:cxnSp>
        <p:nvCxnSpPr>
          <p:cNvPr id="38" name="Straight Connector 37" descr=" 38"/>
          <p:cNvCxnSpPr>
            <a:stCxn id="20" idx="3"/>
            <a:endCxn id="33" idx="1"/>
          </p:cNvCxnSpPr>
          <p:nvPr/>
        </p:nvCxnSpPr>
        <p:spPr>
          <a:xfrm flipV="1">
            <a:off x="3718434" y="5054516"/>
            <a:ext cx="2853192" cy="1"/>
          </a:xfrm>
          <a:prstGeom prst="straightConnector1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 descr=" 37"/>
          <p:cNvCxnSpPr>
            <a:stCxn id="23" idx="3"/>
            <a:endCxn id="33" idx="2"/>
          </p:cNvCxnSpPr>
          <p:nvPr/>
        </p:nvCxnSpPr>
        <p:spPr>
          <a:xfrm flipV="1">
            <a:off x="5496294" y="5239182"/>
            <a:ext cx="2004176" cy="722784"/>
          </a:xfrm>
          <a:prstGeom prst="bentConnector2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 descr=" 42"/>
          <p:cNvSpPr txBox="1"/>
          <p:nvPr/>
        </p:nvSpPr>
        <p:spPr>
          <a:xfrm>
            <a:off x="3719904" y="4709410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src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 descr=" 45"/>
          <p:cNvSpPr txBox="1"/>
          <p:nvPr/>
        </p:nvSpPr>
        <p:spPr>
          <a:xfrm>
            <a:off x="5500818" y="5958590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tgt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 descr=" 66"/>
          <p:cNvGrpSpPr/>
          <p:nvPr/>
        </p:nvGrpSpPr>
        <p:grpSpPr>
          <a:xfrm>
            <a:off x="1955914" y="1477780"/>
            <a:ext cx="6441340" cy="1237964"/>
            <a:chOff x="1955914" y="1477780"/>
            <a:chExt cx="6441340" cy="1237964"/>
          </a:xfrm>
        </p:grpSpPr>
        <p:grpSp>
          <p:nvGrpSpPr>
            <p:cNvPr id="19" name="Group 40"/>
            <p:cNvGrpSpPr/>
            <p:nvPr/>
          </p:nvGrpSpPr>
          <p:grpSpPr>
            <a:xfrm>
              <a:off x="1955914" y="2050450"/>
              <a:ext cx="1432800" cy="646331"/>
              <a:chOff x="3842473" y="2209800"/>
              <a:chExt cx="1432800" cy="646331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3842473" y="2209800"/>
                <a:ext cx="1431802" cy="646331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 smtClean="0"/>
                  <a:t>MOF Class</a:t>
                </a:r>
              </a:p>
              <a:p>
                <a:r>
                  <a:rPr lang="en-GB" dirty="0" smtClean="0"/>
                  <a:t>name : String</a:t>
                </a:r>
                <a:endParaRPr lang="en-GB" dirty="0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3842473" y="2514600"/>
                <a:ext cx="143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6603686" y="2188949"/>
              <a:ext cx="1793568" cy="369332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MOF Association</a:t>
              </a:r>
              <a:endParaRPr lang="en-GB" dirty="0"/>
            </a:p>
          </p:txBody>
        </p:sp>
        <p:cxnSp>
          <p:nvCxnSpPr>
            <p:cNvPr id="25" name="Straight Connector 24"/>
            <p:cNvCxnSpPr>
              <a:stCxn id="34" idx="3"/>
              <a:endCxn id="22" idx="1"/>
            </p:cNvCxnSpPr>
            <p:nvPr/>
          </p:nvCxnSpPr>
          <p:spPr>
            <a:xfrm flipV="1">
              <a:off x="3387716" y="2373615"/>
              <a:ext cx="3215970" cy="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393233" y="2034915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Straight Connector 49"/>
            <p:cNvCxnSpPr>
              <a:stCxn id="34" idx="0"/>
              <a:endCxn id="22" idx="0"/>
            </p:cNvCxnSpPr>
            <p:nvPr/>
          </p:nvCxnSpPr>
          <p:spPr>
            <a:xfrm rot="16200000" flipH="1">
              <a:off x="5016892" y="-294628"/>
              <a:ext cx="138499" cy="4828655"/>
            </a:xfrm>
            <a:prstGeom prst="bentConnector3">
              <a:avLst>
                <a:gd name="adj1" fmla="val -165055"/>
              </a:avLst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370789" y="1707630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76839" y="1477780"/>
              <a:ext cx="45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>
                  <a:latin typeface="Arial" pitchFamily="34" charset="0"/>
                  <a:cs typeface="Arial" pitchFamily="34" charset="0"/>
                </a:rPr>
                <a:t>src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85124" y="2377190"/>
              <a:ext cx="4138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>
                  <a:latin typeface="Arial" pitchFamily="34" charset="0"/>
                  <a:cs typeface="Arial" pitchFamily="34" charset="0"/>
                </a:rPr>
                <a:t>tgt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80013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 descr=" 29"/>
          <p:cNvCxnSpPr/>
          <p:nvPr/>
        </p:nvCxnSpPr>
        <p:spPr>
          <a:xfrm flipV="1">
            <a:off x="228600" y="3947160"/>
            <a:ext cx="8784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773" name="Rectangle 2" descr=" 327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M2 as instance of M3</a:t>
            </a:r>
            <a:endParaRPr lang="en-US" dirty="0" smtClean="0"/>
          </a:p>
        </p:txBody>
      </p:sp>
      <p:grpSp>
        <p:nvGrpSpPr>
          <p:cNvPr id="67" name="Group 66" descr=" 67"/>
          <p:cNvGrpSpPr/>
          <p:nvPr/>
        </p:nvGrpSpPr>
        <p:grpSpPr>
          <a:xfrm>
            <a:off x="1626195" y="4731351"/>
            <a:ext cx="2092239" cy="646331"/>
            <a:chOff x="1626195" y="4731351"/>
            <a:chExt cx="2092239" cy="646331"/>
          </a:xfrm>
        </p:grpSpPr>
        <p:sp>
          <p:nvSpPr>
            <p:cNvPr id="20" name="TextBox 19"/>
            <p:cNvSpPr txBox="1"/>
            <p:nvPr/>
          </p:nvSpPr>
          <p:spPr>
            <a:xfrm>
              <a:off x="1626195" y="4731351"/>
              <a:ext cx="2092239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:MOF Class</a:t>
              </a:r>
            </a:p>
            <a:p>
              <a:r>
                <a:rPr lang="en-GB" dirty="0" smtClean="0"/>
                <a:t>name = “UML Class”</a:t>
              </a:r>
              <a:endParaRPr lang="en-GB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26195" y="5055201"/>
              <a:ext cx="2091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 descr=" 68"/>
          <p:cNvGrpSpPr/>
          <p:nvPr/>
        </p:nvGrpSpPr>
        <p:grpSpPr>
          <a:xfrm>
            <a:off x="3026131" y="5638800"/>
            <a:ext cx="2470163" cy="646331"/>
            <a:chOff x="3026131" y="5638800"/>
            <a:chExt cx="2470163" cy="646331"/>
          </a:xfrm>
        </p:grpSpPr>
        <p:sp>
          <p:nvSpPr>
            <p:cNvPr id="23" name="TextBox 22"/>
            <p:cNvSpPr txBox="1"/>
            <p:nvPr/>
          </p:nvSpPr>
          <p:spPr>
            <a:xfrm>
              <a:off x="3026131" y="5638800"/>
              <a:ext cx="2470163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u="sng" dirty="0" smtClean="0"/>
                <a:t>:MOF Class</a:t>
              </a:r>
            </a:p>
            <a:p>
              <a:r>
                <a:rPr lang="en-GB" dirty="0" smtClean="0"/>
                <a:t>name = “UML Attribute”</a:t>
              </a:r>
              <a:endParaRPr lang="en-GB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026131" y="5962650"/>
              <a:ext cx="2469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 descr=" 25"/>
          <p:cNvCxnSpPr/>
          <p:nvPr/>
        </p:nvCxnSpPr>
        <p:spPr>
          <a:xfrm flipH="1" flipV="1">
            <a:off x="2671815" y="2696781"/>
            <a:ext cx="500" cy="203457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26" descr=" 26"/>
          <p:cNvCxnSpPr/>
          <p:nvPr/>
        </p:nvCxnSpPr>
        <p:spPr>
          <a:xfrm rot="16200000" flipV="1">
            <a:off x="1995505" y="3373092"/>
            <a:ext cx="2942019" cy="1589398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 descr=" 27"/>
          <p:cNvSpPr txBox="1"/>
          <p:nvPr/>
        </p:nvSpPr>
        <p:spPr>
          <a:xfrm>
            <a:off x="2684178" y="33528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 descr=" 28"/>
          <p:cNvSpPr txBox="1"/>
          <p:nvPr/>
        </p:nvSpPr>
        <p:spPr>
          <a:xfrm>
            <a:off x="7514914" y="3352800"/>
            <a:ext cx="1476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&lt;&lt;instance-of&gt;&gt;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 descr=" 30"/>
          <p:cNvSpPr txBox="1"/>
          <p:nvPr/>
        </p:nvSpPr>
        <p:spPr>
          <a:xfrm>
            <a:off x="194505" y="3639383"/>
            <a:ext cx="2380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M3: MOF Meta-meta-model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 descr=" 31"/>
          <p:cNvSpPr txBox="1"/>
          <p:nvPr/>
        </p:nvSpPr>
        <p:spPr>
          <a:xfrm>
            <a:off x="194505" y="3962400"/>
            <a:ext cx="21034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 descr=" 33"/>
          <p:cNvSpPr txBox="1"/>
          <p:nvPr/>
        </p:nvSpPr>
        <p:spPr>
          <a:xfrm>
            <a:off x="6571626" y="4869850"/>
            <a:ext cx="1857688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b="1" u="sng" dirty="0" smtClean="0"/>
              <a:t>:MOF Association</a:t>
            </a:r>
          </a:p>
        </p:txBody>
      </p:sp>
      <p:cxnSp>
        <p:nvCxnSpPr>
          <p:cNvPr id="38" name="Straight Connector 37" descr=" 38"/>
          <p:cNvCxnSpPr>
            <a:stCxn id="20" idx="3"/>
            <a:endCxn id="33" idx="1"/>
          </p:cNvCxnSpPr>
          <p:nvPr/>
        </p:nvCxnSpPr>
        <p:spPr>
          <a:xfrm flipV="1">
            <a:off x="3718434" y="5054516"/>
            <a:ext cx="2853192" cy="1"/>
          </a:xfrm>
          <a:prstGeom prst="straightConnector1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26" descr=" 51"/>
          <p:cNvCxnSpPr/>
          <p:nvPr/>
        </p:nvCxnSpPr>
        <p:spPr>
          <a:xfrm flipV="1">
            <a:off x="7500470" y="2558281"/>
            <a:ext cx="0" cy="2311569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26" descr=" 54"/>
          <p:cNvCxnSpPr/>
          <p:nvPr/>
        </p:nvCxnSpPr>
        <p:spPr>
          <a:xfrm flipV="1">
            <a:off x="5070164" y="1828800"/>
            <a:ext cx="0" cy="320675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26" descr=" 56"/>
          <p:cNvCxnSpPr/>
          <p:nvPr/>
        </p:nvCxnSpPr>
        <p:spPr>
          <a:xfrm flipH="1" flipV="1">
            <a:off x="5943600" y="2362200"/>
            <a:ext cx="0" cy="358775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 descr=" 37"/>
          <p:cNvCxnSpPr>
            <a:stCxn id="23" idx="3"/>
            <a:endCxn id="33" idx="2"/>
          </p:cNvCxnSpPr>
          <p:nvPr/>
        </p:nvCxnSpPr>
        <p:spPr>
          <a:xfrm flipV="1">
            <a:off x="5496294" y="5239182"/>
            <a:ext cx="2004176" cy="722784"/>
          </a:xfrm>
          <a:prstGeom prst="bentConnector2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 descr=" 42"/>
          <p:cNvSpPr txBox="1"/>
          <p:nvPr/>
        </p:nvSpPr>
        <p:spPr>
          <a:xfrm>
            <a:off x="3719904" y="4709410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src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 descr=" 45"/>
          <p:cNvSpPr txBox="1"/>
          <p:nvPr/>
        </p:nvSpPr>
        <p:spPr>
          <a:xfrm>
            <a:off x="5500818" y="5958590"/>
            <a:ext cx="413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tgt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 descr=" 66"/>
          <p:cNvGrpSpPr/>
          <p:nvPr/>
        </p:nvGrpSpPr>
        <p:grpSpPr>
          <a:xfrm>
            <a:off x="1955914" y="1477780"/>
            <a:ext cx="6441340" cy="1237964"/>
            <a:chOff x="1955914" y="1477780"/>
            <a:chExt cx="6441340" cy="1237964"/>
          </a:xfrm>
        </p:grpSpPr>
        <p:grpSp>
          <p:nvGrpSpPr>
            <p:cNvPr id="19" name="Group 40"/>
            <p:cNvGrpSpPr/>
            <p:nvPr/>
          </p:nvGrpSpPr>
          <p:grpSpPr>
            <a:xfrm>
              <a:off x="1955914" y="2050450"/>
              <a:ext cx="1432800" cy="646331"/>
              <a:chOff x="3842473" y="2209800"/>
              <a:chExt cx="1432800" cy="646331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3842473" y="2209800"/>
                <a:ext cx="1431802" cy="646331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dirty="0" smtClean="0"/>
                  <a:t>MOF Class</a:t>
                </a:r>
              </a:p>
              <a:p>
                <a:r>
                  <a:rPr lang="en-GB" dirty="0" smtClean="0"/>
                  <a:t>name : String</a:t>
                </a:r>
                <a:endParaRPr lang="en-GB" dirty="0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>
                <a:off x="3842473" y="2514600"/>
                <a:ext cx="14328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6603686" y="2188949"/>
              <a:ext cx="1793568" cy="369332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b="1" dirty="0" smtClean="0"/>
                <a:t>MOF Association</a:t>
              </a:r>
              <a:endParaRPr lang="en-GB" dirty="0"/>
            </a:p>
          </p:txBody>
        </p:sp>
        <p:cxnSp>
          <p:nvCxnSpPr>
            <p:cNvPr id="25" name="Straight Connector 24"/>
            <p:cNvCxnSpPr>
              <a:stCxn id="34" idx="3"/>
              <a:endCxn id="22" idx="1"/>
            </p:cNvCxnSpPr>
            <p:nvPr/>
          </p:nvCxnSpPr>
          <p:spPr>
            <a:xfrm flipV="1">
              <a:off x="3387716" y="2373615"/>
              <a:ext cx="3215970" cy="1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3393233" y="2034915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Straight Connector 49"/>
            <p:cNvCxnSpPr>
              <a:stCxn id="34" idx="0"/>
              <a:endCxn id="22" idx="0"/>
            </p:cNvCxnSpPr>
            <p:nvPr/>
          </p:nvCxnSpPr>
          <p:spPr>
            <a:xfrm rot="16200000" flipH="1">
              <a:off x="5016892" y="-294628"/>
              <a:ext cx="138499" cy="4828655"/>
            </a:xfrm>
            <a:prstGeom prst="bentConnector3">
              <a:avLst>
                <a:gd name="adj1" fmla="val -165055"/>
              </a:avLst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370789" y="1707630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76839" y="1477780"/>
              <a:ext cx="4587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>
                  <a:latin typeface="Arial" pitchFamily="34" charset="0"/>
                  <a:cs typeface="Arial" pitchFamily="34" charset="0"/>
                </a:rPr>
                <a:t>src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85124" y="2377190"/>
              <a:ext cx="4138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>
                  <a:latin typeface="Arial" pitchFamily="34" charset="0"/>
                  <a:cs typeface="Arial" pitchFamily="34" charset="0"/>
                </a:rPr>
                <a:t>tgt</a:t>
              </a:r>
              <a:endParaRPr lang="en-GB" sz="16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7362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It All Together</a:t>
            </a:r>
            <a:endParaRPr lang="en-GB" dirty="0"/>
          </a:p>
        </p:txBody>
      </p:sp>
      <p:sp>
        <p:nvSpPr>
          <p:cNvPr id="14" name="TextBox 13" descr=" 14"/>
          <p:cNvSpPr txBox="1"/>
          <p:nvPr/>
        </p:nvSpPr>
        <p:spPr>
          <a:xfrm>
            <a:off x="194505" y="2218533"/>
            <a:ext cx="19111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M3: MOF Meta-meta-model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 descr=" 37"/>
          <p:cNvGrpSpPr/>
          <p:nvPr/>
        </p:nvGrpSpPr>
        <p:grpSpPr>
          <a:xfrm>
            <a:off x="2130207" y="1307360"/>
            <a:ext cx="6175593" cy="978640"/>
            <a:chOff x="1955914" y="1562725"/>
            <a:chExt cx="6175593" cy="978640"/>
          </a:xfrm>
        </p:grpSpPr>
        <p:grpSp>
          <p:nvGrpSpPr>
            <p:cNvPr id="35" name="Group 34"/>
            <p:cNvGrpSpPr/>
            <p:nvPr/>
          </p:nvGrpSpPr>
          <p:grpSpPr>
            <a:xfrm>
              <a:off x="1955914" y="2050450"/>
              <a:ext cx="1015200" cy="461665"/>
              <a:chOff x="1955914" y="2050450"/>
              <a:chExt cx="1015200" cy="461665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955914" y="2050450"/>
                <a:ext cx="1013419" cy="461665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/>
                  <a:t>MOF Class</a:t>
                </a:r>
              </a:p>
              <a:p>
                <a:r>
                  <a:rPr lang="en-GB" sz="1200" dirty="0" smtClean="0"/>
                  <a:t>name : String</a:t>
                </a:r>
                <a:endParaRPr lang="en-GB" sz="1200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1955914" y="2280300"/>
                <a:ext cx="1015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6869430" y="2142783"/>
              <a:ext cx="1262077" cy="276999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 smtClean="0"/>
                <a:t>MOF Association</a:t>
              </a:r>
              <a:endParaRPr lang="en-GB" sz="1200" dirty="0"/>
            </a:p>
          </p:txBody>
        </p:sp>
        <p:cxnSp>
          <p:nvCxnSpPr>
            <p:cNvPr id="27" name="Straight Connector 26"/>
            <p:cNvCxnSpPr>
              <a:stCxn id="33" idx="3"/>
              <a:endCxn id="26" idx="1"/>
            </p:cNvCxnSpPr>
            <p:nvPr/>
          </p:nvCxnSpPr>
          <p:spPr>
            <a:xfrm>
              <a:off x="2969333" y="2281283"/>
              <a:ext cx="3900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972414" y="201992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Straight Connector 49"/>
            <p:cNvCxnSpPr>
              <a:stCxn id="33" idx="0"/>
              <a:endCxn id="26" idx="0"/>
            </p:cNvCxnSpPr>
            <p:nvPr/>
          </p:nvCxnSpPr>
          <p:spPr>
            <a:xfrm rot="16200000" flipH="1">
              <a:off x="4935379" y="-422306"/>
              <a:ext cx="92333" cy="5037845"/>
            </a:xfrm>
            <a:prstGeom prst="bentConnector3">
              <a:avLst>
                <a:gd name="adj1" fmla="val -247582"/>
              </a:avLst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202305" y="178829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77125" y="1562725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src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64305" y="2279755"/>
              <a:ext cx="3401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tgt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It All Together</a:t>
            </a:r>
            <a:endParaRPr lang="en-GB" dirty="0"/>
          </a:p>
        </p:txBody>
      </p:sp>
      <p:sp>
        <p:nvSpPr>
          <p:cNvPr id="14" name="TextBox 13" descr=" 14"/>
          <p:cNvSpPr txBox="1"/>
          <p:nvPr/>
        </p:nvSpPr>
        <p:spPr>
          <a:xfrm>
            <a:off x="194505" y="2218533"/>
            <a:ext cx="19111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M3: MOF Meta-meta-model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Group 36" descr=" 37"/>
          <p:cNvGrpSpPr/>
          <p:nvPr/>
        </p:nvGrpSpPr>
        <p:grpSpPr>
          <a:xfrm>
            <a:off x="2130207" y="1307360"/>
            <a:ext cx="6175593" cy="978640"/>
            <a:chOff x="1955914" y="1562725"/>
            <a:chExt cx="6175593" cy="978640"/>
          </a:xfrm>
        </p:grpSpPr>
        <p:grpSp>
          <p:nvGrpSpPr>
            <p:cNvPr id="35" name="Group 34"/>
            <p:cNvGrpSpPr/>
            <p:nvPr/>
          </p:nvGrpSpPr>
          <p:grpSpPr>
            <a:xfrm>
              <a:off x="1955914" y="2050450"/>
              <a:ext cx="1015200" cy="461665"/>
              <a:chOff x="1955914" y="2050450"/>
              <a:chExt cx="1015200" cy="461665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955914" y="2050450"/>
                <a:ext cx="1013419" cy="461665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/>
                  <a:t>MOF Class</a:t>
                </a:r>
              </a:p>
              <a:p>
                <a:r>
                  <a:rPr lang="en-GB" sz="1200" dirty="0" smtClean="0"/>
                  <a:t>name : String</a:t>
                </a:r>
                <a:endParaRPr lang="en-GB" sz="1200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1955914" y="2280300"/>
                <a:ext cx="1015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6869430" y="2142783"/>
              <a:ext cx="1262077" cy="276999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 smtClean="0"/>
                <a:t>MOF Association</a:t>
              </a:r>
              <a:endParaRPr lang="en-GB" sz="1200" dirty="0"/>
            </a:p>
          </p:txBody>
        </p:sp>
        <p:cxnSp>
          <p:nvCxnSpPr>
            <p:cNvPr id="27" name="Straight Connector 26"/>
            <p:cNvCxnSpPr>
              <a:stCxn id="33" idx="3"/>
              <a:endCxn id="26" idx="1"/>
            </p:cNvCxnSpPr>
            <p:nvPr/>
          </p:nvCxnSpPr>
          <p:spPr>
            <a:xfrm>
              <a:off x="2969333" y="2281283"/>
              <a:ext cx="3900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972414" y="201992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Straight Connector 49"/>
            <p:cNvCxnSpPr>
              <a:stCxn id="33" idx="0"/>
              <a:endCxn id="26" idx="0"/>
            </p:cNvCxnSpPr>
            <p:nvPr/>
          </p:nvCxnSpPr>
          <p:spPr>
            <a:xfrm rot="16200000" flipH="1">
              <a:off x="4935379" y="-422306"/>
              <a:ext cx="92333" cy="5037845"/>
            </a:xfrm>
            <a:prstGeom prst="bentConnector3">
              <a:avLst>
                <a:gd name="adj1" fmla="val -247582"/>
              </a:avLst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202305" y="178829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77125" y="1562725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src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64305" y="2279755"/>
              <a:ext cx="3401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tgt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Rectangle 16" descr=" 76"/>
          <p:cNvSpPr/>
          <p:nvPr/>
        </p:nvSpPr>
        <p:spPr>
          <a:xfrm>
            <a:off x="228600" y="2514600"/>
            <a:ext cx="8763000" cy="14952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 descr=" 3"/>
          <p:cNvCxnSpPr/>
          <p:nvPr/>
        </p:nvCxnSpPr>
        <p:spPr>
          <a:xfrm flipV="1">
            <a:off x="228600" y="2488835"/>
            <a:ext cx="878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 descr=" 15"/>
          <p:cNvSpPr txBox="1"/>
          <p:nvPr/>
        </p:nvSpPr>
        <p:spPr>
          <a:xfrm>
            <a:off x="194505" y="2481590"/>
            <a:ext cx="1693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 descr=" 40"/>
          <p:cNvGrpSpPr/>
          <p:nvPr/>
        </p:nvGrpSpPr>
        <p:grpSpPr>
          <a:xfrm>
            <a:off x="1909564" y="2895600"/>
            <a:ext cx="6412085" cy="1047345"/>
            <a:chOff x="1626195" y="4709410"/>
            <a:chExt cx="6412085" cy="1047345"/>
          </a:xfrm>
        </p:grpSpPr>
        <p:grpSp>
          <p:nvGrpSpPr>
            <p:cNvPr id="21" name="Group 20"/>
            <p:cNvGrpSpPr/>
            <p:nvPr/>
          </p:nvGrpSpPr>
          <p:grpSpPr>
            <a:xfrm>
              <a:off x="1626195" y="4731351"/>
              <a:ext cx="1458000" cy="461665"/>
              <a:chOff x="1626195" y="4731351"/>
              <a:chExt cx="1458000" cy="461665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626195" y="4731351"/>
                <a:ext cx="1457450" cy="461665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u="sng" dirty="0" smtClean="0"/>
                  <a:t>:MOF Class</a:t>
                </a:r>
              </a:p>
              <a:p>
                <a:r>
                  <a:rPr lang="en-GB" sz="1200" dirty="0" smtClean="0"/>
                  <a:t>name = “UML Class”</a:t>
                </a:r>
                <a:endParaRPr lang="en-GB" sz="1200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1626195" y="4965261"/>
                <a:ext cx="145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/>
            <p:cNvGrpSpPr/>
            <p:nvPr/>
          </p:nvGrpSpPr>
          <p:grpSpPr>
            <a:xfrm>
              <a:off x="3026131" y="5257800"/>
              <a:ext cx="1706400" cy="461665"/>
              <a:chOff x="3026131" y="5638800"/>
              <a:chExt cx="1706400" cy="461665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3026131" y="5638800"/>
                <a:ext cx="1706173" cy="461665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u="sng" dirty="0" smtClean="0"/>
                  <a:t>:MOF Class</a:t>
                </a:r>
              </a:p>
              <a:p>
                <a:r>
                  <a:rPr lang="en-GB" sz="1200" dirty="0" smtClean="0"/>
                  <a:t>name = “UML Attribute”</a:t>
                </a:r>
                <a:endParaRPr lang="en-GB" sz="1200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3026131" y="5865215"/>
                <a:ext cx="1706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6734526" y="4824880"/>
              <a:ext cx="1303754" cy="276999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u="sng" dirty="0" smtClean="0"/>
                <a:t>:MOF Association</a:t>
              </a:r>
            </a:p>
          </p:txBody>
        </p:sp>
        <p:cxnSp>
          <p:nvCxnSpPr>
            <p:cNvPr id="24" name="Straight Connector 37"/>
            <p:cNvCxnSpPr>
              <a:stCxn id="41" idx="3"/>
              <a:endCxn id="23" idx="1"/>
            </p:cNvCxnSpPr>
            <p:nvPr/>
          </p:nvCxnSpPr>
          <p:spPr>
            <a:xfrm>
              <a:off x="3083645" y="4962184"/>
              <a:ext cx="3650881" cy="1196"/>
            </a:xfrm>
            <a:prstGeom prst="straightConnector1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36"/>
            <p:cNvCxnSpPr>
              <a:stCxn id="39" idx="3"/>
              <a:endCxn id="23" idx="2"/>
            </p:cNvCxnSpPr>
            <p:nvPr/>
          </p:nvCxnSpPr>
          <p:spPr>
            <a:xfrm flipV="1">
              <a:off x="4732304" y="5101879"/>
              <a:ext cx="2654099" cy="386754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080517" y="4709410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src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733145" y="5495145"/>
              <a:ext cx="3401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tgt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3" name="Straight Arrow Connector 26" descr=" 11"/>
          <p:cNvCxnSpPr/>
          <p:nvPr/>
        </p:nvCxnSpPr>
        <p:spPr>
          <a:xfrm rot="16200000" flipV="1">
            <a:off x="2806132" y="2087535"/>
            <a:ext cx="1187240" cy="1525670"/>
          </a:xfrm>
          <a:prstGeom prst="bentConnector3">
            <a:avLst>
              <a:gd name="adj1" fmla="val 63257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 descr=" 10"/>
          <p:cNvCxnSpPr/>
          <p:nvPr/>
        </p:nvCxnSpPr>
        <p:spPr>
          <a:xfrm flipH="1" flipV="1">
            <a:off x="2636917" y="2256750"/>
            <a:ext cx="1372" cy="66079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26" descr=" 19"/>
          <p:cNvCxnSpPr/>
          <p:nvPr/>
        </p:nvCxnSpPr>
        <p:spPr>
          <a:xfrm flipV="1">
            <a:off x="5410200" y="1570220"/>
            <a:ext cx="0" cy="155398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188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 descr=" 88"/>
          <p:cNvSpPr/>
          <p:nvPr/>
        </p:nvSpPr>
        <p:spPr>
          <a:xfrm>
            <a:off x="228600" y="5448925"/>
            <a:ext cx="8763000" cy="1028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 descr=" 76"/>
          <p:cNvSpPr/>
          <p:nvPr/>
        </p:nvSpPr>
        <p:spPr>
          <a:xfrm>
            <a:off x="228600" y="2514600"/>
            <a:ext cx="8763000" cy="14952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It All Together</a:t>
            </a:r>
            <a:endParaRPr lang="en-GB" dirty="0"/>
          </a:p>
        </p:txBody>
      </p:sp>
      <p:cxnSp>
        <p:nvCxnSpPr>
          <p:cNvPr id="3" name="Straight Connector 2" descr=" 3"/>
          <p:cNvCxnSpPr/>
          <p:nvPr/>
        </p:nvCxnSpPr>
        <p:spPr>
          <a:xfrm flipV="1">
            <a:off x="228600" y="2488835"/>
            <a:ext cx="878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 descr=" 10"/>
          <p:cNvCxnSpPr>
            <a:stCxn id="5" idx="0"/>
            <a:endCxn id="33" idx="2"/>
          </p:cNvCxnSpPr>
          <p:nvPr/>
        </p:nvCxnSpPr>
        <p:spPr>
          <a:xfrm flipH="1" flipV="1">
            <a:off x="2636917" y="2256750"/>
            <a:ext cx="1372" cy="66079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26" descr=" 11"/>
          <p:cNvCxnSpPr>
            <a:stCxn id="8" idx="0"/>
            <a:endCxn id="33" idx="2"/>
          </p:cNvCxnSpPr>
          <p:nvPr/>
        </p:nvCxnSpPr>
        <p:spPr>
          <a:xfrm rot="16200000" flipV="1">
            <a:off x="2806132" y="2087535"/>
            <a:ext cx="1187240" cy="1525670"/>
          </a:xfrm>
          <a:prstGeom prst="bentConnector3">
            <a:avLst>
              <a:gd name="adj1" fmla="val 63257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 descr=" 14"/>
          <p:cNvSpPr txBox="1"/>
          <p:nvPr/>
        </p:nvSpPr>
        <p:spPr>
          <a:xfrm>
            <a:off x="194505" y="2218533"/>
            <a:ext cx="19111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M3: MOF Meta-meta-model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 descr=" 15"/>
          <p:cNvSpPr txBox="1"/>
          <p:nvPr/>
        </p:nvSpPr>
        <p:spPr>
          <a:xfrm>
            <a:off x="194505" y="2481590"/>
            <a:ext cx="1693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26" descr=" 18"/>
          <p:cNvCxnSpPr>
            <a:stCxn id="16" idx="0"/>
            <a:endCxn id="26" idx="2"/>
          </p:cNvCxnSpPr>
          <p:nvPr/>
        </p:nvCxnSpPr>
        <p:spPr>
          <a:xfrm flipV="1">
            <a:off x="7669772" y="2164417"/>
            <a:ext cx="4990" cy="84665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6" descr=" 19"/>
          <p:cNvCxnSpPr/>
          <p:nvPr/>
        </p:nvCxnSpPr>
        <p:spPr>
          <a:xfrm flipV="1">
            <a:off x="5410200" y="1570220"/>
            <a:ext cx="0" cy="155398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6" descr=" 20"/>
          <p:cNvCxnSpPr/>
          <p:nvPr/>
        </p:nvCxnSpPr>
        <p:spPr>
          <a:xfrm flipV="1">
            <a:off x="6248400" y="2028565"/>
            <a:ext cx="0" cy="162903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 descr=" 40"/>
          <p:cNvGrpSpPr/>
          <p:nvPr/>
        </p:nvGrpSpPr>
        <p:grpSpPr>
          <a:xfrm>
            <a:off x="1909564" y="2895600"/>
            <a:ext cx="6412085" cy="1047345"/>
            <a:chOff x="1626195" y="4709410"/>
            <a:chExt cx="6412085" cy="1047345"/>
          </a:xfrm>
        </p:grpSpPr>
        <p:grpSp>
          <p:nvGrpSpPr>
            <p:cNvPr id="38" name="Group 37"/>
            <p:cNvGrpSpPr/>
            <p:nvPr/>
          </p:nvGrpSpPr>
          <p:grpSpPr>
            <a:xfrm>
              <a:off x="1626195" y="4731351"/>
              <a:ext cx="1458000" cy="461665"/>
              <a:chOff x="1626195" y="4731351"/>
              <a:chExt cx="1458000" cy="46166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626195" y="4731351"/>
                <a:ext cx="1457450" cy="461665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u="sng" dirty="0" smtClean="0"/>
                  <a:t>:MOF Class</a:t>
                </a:r>
              </a:p>
              <a:p>
                <a:r>
                  <a:rPr lang="en-GB" sz="1200" dirty="0" smtClean="0"/>
                  <a:t>name = “UML Class”</a:t>
                </a:r>
                <a:endParaRPr lang="en-GB" sz="1200" dirty="0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626195" y="4965261"/>
                <a:ext cx="145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3026131" y="5257800"/>
              <a:ext cx="1706400" cy="461665"/>
              <a:chOff x="3026131" y="5638800"/>
              <a:chExt cx="1706400" cy="46166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026131" y="5638800"/>
                <a:ext cx="1706173" cy="461665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u="sng" dirty="0" smtClean="0"/>
                  <a:t>:MOF Class</a:t>
                </a:r>
              </a:p>
              <a:p>
                <a:r>
                  <a:rPr lang="en-GB" sz="1200" dirty="0" smtClean="0"/>
                  <a:t>name = “UML Attribute”</a:t>
                </a:r>
                <a:endParaRPr lang="en-GB" sz="1200" dirty="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3026131" y="5865215"/>
                <a:ext cx="1706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6734526" y="4824880"/>
              <a:ext cx="1303754" cy="276999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u="sng" dirty="0" smtClean="0"/>
                <a:t>:MOF Association</a:t>
              </a:r>
            </a:p>
          </p:txBody>
        </p:sp>
        <p:cxnSp>
          <p:nvCxnSpPr>
            <p:cNvPr id="17" name="Straight Connector 37"/>
            <p:cNvCxnSpPr>
              <a:stCxn id="5" idx="3"/>
              <a:endCxn id="16" idx="1"/>
            </p:cNvCxnSpPr>
            <p:nvPr/>
          </p:nvCxnSpPr>
          <p:spPr>
            <a:xfrm>
              <a:off x="3083645" y="4962184"/>
              <a:ext cx="3650881" cy="1196"/>
            </a:xfrm>
            <a:prstGeom prst="straightConnector1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36"/>
            <p:cNvCxnSpPr>
              <a:stCxn id="8" idx="3"/>
              <a:endCxn id="16" idx="2"/>
            </p:cNvCxnSpPr>
            <p:nvPr/>
          </p:nvCxnSpPr>
          <p:spPr>
            <a:xfrm flipV="1">
              <a:off x="4732304" y="5101879"/>
              <a:ext cx="2654099" cy="386754"/>
            </a:xfrm>
            <a:prstGeom prst="bentConnector2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080517" y="4709410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src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33145" y="5495145"/>
              <a:ext cx="3401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tgt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 descr=" 37"/>
          <p:cNvGrpSpPr/>
          <p:nvPr/>
        </p:nvGrpSpPr>
        <p:grpSpPr>
          <a:xfrm>
            <a:off x="2130207" y="1307360"/>
            <a:ext cx="6175593" cy="978640"/>
            <a:chOff x="1955914" y="1562725"/>
            <a:chExt cx="6175593" cy="978640"/>
          </a:xfrm>
        </p:grpSpPr>
        <p:grpSp>
          <p:nvGrpSpPr>
            <p:cNvPr id="35" name="Group 34"/>
            <p:cNvGrpSpPr/>
            <p:nvPr/>
          </p:nvGrpSpPr>
          <p:grpSpPr>
            <a:xfrm>
              <a:off x="1955914" y="2050450"/>
              <a:ext cx="1015200" cy="461665"/>
              <a:chOff x="1955914" y="2050450"/>
              <a:chExt cx="1015200" cy="461665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955914" y="2050450"/>
                <a:ext cx="1013419" cy="461665"/>
              </a:xfrm>
              <a:prstGeom prst="rect">
                <a:avLst/>
              </a:prstGeom>
              <a:ln w="1905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r>
                  <a:rPr lang="en-GB" sz="1200" b="1" dirty="0" smtClean="0"/>
                  <a:t>MOF Class</a:t>
                </a:r>
              </a:p>
              <a:p>
                <a:r>
                  <a:rPr lang="en-GB" sz="1200" dirty="0" smtClean="0"/>
                  <a:t>name : String</a:t>
                </a:r>
                <a:endParaRPr lang="en-GB" sz="1200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1955914" y="2280300"/>
                <a:ext cx="10152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6869430" y="2142783"/>
              <a:ext cx="1262077" cy="276999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dirty="0" smtClean="0"/>
                <a:t>MOF Association</a:t>
              </a:r>
              <a:endParaRPr lang="en-GB" sz="1200" dirty="0"/>
            </a:p>
          </p:txBody>
        </p:sp>
        <p:cxnSp>
          <p:nvCxnSpPr>
            <p:cNvPr id="27" name="Straight Connector 26"/>
            <p:cNvCxnSpPr>
              <a:stCxn id="33" idx="3"/>
              <a:endCxn id="26" idx="1"/>
            </p:cNvCxnSpPr>
            <p:nvPr/>
          </p:nvCxnSpPr>
          <p:spPr>
            <a:xfrm>
              <a:off x="2969333" y="2281283"/>
              <a:ext cx="3900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972414" y="201992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Straight Connector 49"/>
            <p:cNvCxnSpPr>
              <a:stCxn id="33" idx="0"/>
              <a:endCxn id="26" idx="0"/>
            </p:cNvCxnSpPr>
            <p:nvPr/>
          </p:nvCxnSpPr>
          <p:spPr>
            <a:xfrm rot="16200000" flipH="1">
              <a:off x="4935379" y="-422306"/>
              <a:ext cx="92333" cy="5037845"/>
            </a:xfrm>
            <a:prstGeom prst="bentConnector3">
              <a:avLst>
                <a:gd name="adj1" fmla="val -247582"/>
              </a:avLst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202305" y="178829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77125" y="1562725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src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964305" y="2279755"/>
              <a:ext cx="3401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 smtClean="0">
                  <a:latin typeface="Arial" pitchFamily="34" charset="0"/>
                  <a:cs typeface="Arial" pitchFamily="34" charset="0"/>
                </a:rPr>
                <a:t>tgt</a:t>
              </a: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Group 56" descr=" 57"/>
          <p:cNvGrpSpPr/>
          <p:nvPr/>
        </p:nvGrpSpPr>
        <p:grpSpPr>
          <a:xfrm>
            <a:off x="1923600" y="4283333"/>
            <a:ext cx="1429200" cy="461665"/>
            <a:chOff x="1371600" y="4558100"/>
            <a:chExt cx="1429200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1371600" y="4558100"/>
              <a:ext cx="1427442" cy="461665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u="sng" dirty="0" smtClean="0"/>
                <a:t>:UML Class</a:t>
              </a:r>
            </a:p>
            <a:p>
              <a:r>
                <a:rPr lang="en-GB" sz="1200" dirty="0" smtClean="0"/>
                <a:t>name = “Customer”</a:t>
              </a:r>
              <a:endParaRPr lang="en-GB" sz="1200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1371600" y="4792010"/>
              <a:ext cx="1429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 descr=" 58"/>
          <p:cNvGrpSpPr/>
          <p:nvPr/>
        </p:nvGrpSpPr>
        <p:grpSpPr>
          <a:xfrm>
            <a:off x="5105400" y="4191000"/>
            <a:ext cx="1173600" cy="646331"/>
            <a:chOff x="5105400" y="4419600"/>
            <a:chExt cx="1173600" cy="646331"/>
          </a:xfrm>
        </p:grpSpPr>
        <p:sp>
          <p:nvSpPr>
            <p:cNvPr id="48" name="TextBox 47"/>
            <p:cNvSpPr txBox="1"/>
            <p:nvPr/>
          </p:nvSpPr>
          <p:spPr>
            <a:xfrm>
              <a:off x="5105400" y="4419600"/>
              <a:ext cx="1171924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u="sng" dirty="0" smtClean="0"/>
                <a:t>:UML Attribute</a:t>
              </a:r>
            </a:p>
            <a:p>
              <a:r>
                <a:rPr lang="en-GB" sz="1200" dirty="0" smtClean="0"/>
                <a:t>name = “title”</a:t>
              </a:r>
            </a:p>
            <a:p>
              <a:r>
                <a:rPr lang="en-GB" sz="1200" dirty="0" smtClean="0"/>
                <a:t>type = “String”</a:t>
              </a:r>
              <a:endParaRPr lang="en-GB" sz="1200" dirty="0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105400" y="4653510"/>
              <a:ext cx="117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 descr=" 50"/>
          <p:cNvSpPr txBox="1"/>
          <p:nvPr/>
        </p:nvSpPr>
        <p:spPr>
          <a:xfrm>
            <a:off x="194505" y="4046095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Group 58" descr=" 59"/>
          <p:cNvGrpSpPr/>
          <p:nvPr/>
        </p:nvGrpSpPr>
        <p:grpSpPr>
          <a:xfrm>
            <a:off x="6858000" y="4648200"/>
            <a:ext cx="1173600" cy="646331"/>
            <a:chOff x="6858000" y="5181600"/>
            <a:chExt cx="1173600" cy="646331"/>
          </a:xfrm>
        </p:grpSpPr>
        <p:sp>
          <p:nvSpPr>
            <p:cNvPr id="52" name="TextBox 51"/>
            <p:cNvSpPr txBox="1"/>
            <p:nvPr/>
          </p:nvSpPr>
          <p:spPr>
            <a:xfrm>
              <a:off x="6858000" y="5181600"/>
              <a:ext cx="1171924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u="sng" dirty="0" smtClean="0"/>
                <a:t>:UML Attribute</a:t>
              </a:r>
            </a:p>
            <a:p>
              <a:r>
                <a:rPr lang="en-GB" sz="1200" dirty="0" smtClean="0"/>
                <a:t>name = “name”</a:t>
              </a:r>
            </a:p>
            <a:p>
              <a:r>
                <a:rPr lang="en-GB" sz="1200" dirty="0" smtClean="0"/>
                <a:t>type = “String”</a:t>
              </a:r>
              <a:endParaRPr lang="en-GB" sz="1200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858000" y="5408015"/>
              <a:ext cx="117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Connector 53" descr=" 54"/>
          <p:cNvCxnSpPr>
            <a:stCxn id="45" idx="3"/>
            <a:endCxn id="48" idx="1"/>
          </p:cNvCxnSpPr>
          <p:nvPr/>
        </p:nvCxnSpPr>
        <p:spPr>
          <a:xfrm>
            <a:off x="3351042" y="4514166"/>
            <a:ext cx="1754358" cy="0"/>
          </a:xfrm>
          <a:prstGeom prst="line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39" descr=" 55"/>
          <p:cNvCxnSpPr>
            <a:stCxn id="45" idx="2"/>
            <a:endCxn id="52" idx="1"/>
          </p:cNvCxnSpPr>
          <p:nvPr/>
        </p:nvCxnSpPr>
        <p:spPr>
          <a:xfrm rot="16200000" flipH="1">
            <a:off x="4634476" y="2747842"/>
            <a:ext cx="226368" cy="4220679"/>
          </a:xfrm>
          <a:prstGeom prst="bentConnector2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 descr=" 56"/>
          <p:cNvCxnSpPr/>
          <p:nvPr/>
        </p:nvCxnSpPr>
        <p:spPr>
          <a:xfrm flipV="1">
            <a:off x="228600" y="4038600"/>
            <a:ext cx="878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 descr=" 60"/>
          <p:cNvCxnSpPr>
            <a:stCxn id="45" idx="0"/>
            <a:endCxn id="5" idx="2"/>
          </p:cNvCxnSpPr>
          <p:nvPr/>
        </p:nvCxnSpPr>
        <p:spPr>
          <a:xfrm flipV="1">
            <a:off x="2637321" y="3379206"/>
            <a:ext cx="968" cy="90412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26" descr=" 63"/>
          <p:cNvCxnSpPr>
            <a:stCxn id="48" idx="0"/>
            <a:endCxn id="8" idx="2"/>
          </p:cNvCxnSpPr>
          <p:nvPr/>
        </p:nvCxnSpPr>
        <p:spPr>
          <a:xfrm rot="16200000" flipV="1">
            <a:off x="4784303" y="3283940"/>
            <a:ext cx="285345" cy="1528775"/>
          </a:xfrm>
          <a:prstGeom prst="bentConnector3">
            <a:avLst>
              <a:gd name="adj1" fmla="val 25991"/>
            </a:avLst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26" descr=" 66"/>
          <p:cNvCxnSpPr>
            <a:stCxn id="52" idx="0"/>
          </p:cNvCxnSpPr>
          <p:nvPr/>
        </p:nvCxnSpPr>
        <p:spPr>
          <a:xfrm rot="16200000" flipV="1">
            <a:off x="6312781" y="3517019"/>
            <a:ext cx="533400" cy="1728962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 descr=" 75"/>
          <p:cNvSpPr txBox="1"/>
          <p:nvPr/>
        </p:nvSpPr>
        <p:spPr>
          <a:xfrm>
            <a:off x="194505" y="3772525"/>
            <a:ext cx="1693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3" name="Group 82" descr=" 83"/>
          <p:cNvGrpSpPr/>
          <p:nvPr/>
        </p:nvGrpSpPr>
        <p:grpSpPr>
          <a:xfrm>
            <a:off x="1371600" y="5638800"/>
            <a:ext cx="1144800" cy="646331"/>
            <a:chOff x="1828800" y="5638800"/>
            <a:chExt cx="1144800" cy="646331"/>
          </a:xfrm>
        </p:grpSpPr>
        <p:sp>
          <p:nvSpPr>
            <p:cNvPr id="78" name="TextBox 77"/>
            <p:cNvSpPr txBox="1"/>
            <p:nvPr/>
          </p:nvSpPr>
          <p:spPr>
            <a:xfrm>
              <a:off x="1828800" y="5638800"/>
              <a:ext cx="1144544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u="sng" dirty="0" smtClean="0"/>
                <a:t>:Customer</a:t>
              </a:r>
            </a:p>
            <a:p>
              <a:r>
                <a:rPr lang="en-GB" sz="1200" dirty="0" smtClean="0"/>
                <a:t>title = “Dr”</a:t>
              </a:r>
            </a:p>
            <a:p>
              <a:r>
                <a:rPr lang="en-GB" sz="1200" dirty="0" smtClean="0"/>
                <a:t>name = “Jekyll”</a:t>
              </a:r>
              <a:endParaRPr lang="en-GB" sz="1200" dirty="0"/>
            </a:p>
          </p:txBody>
        </p:sp>
        <p:cxnSp>
          <p:nvCxnSpPr>
            <p:cNvPr id="79" name="Straight Connector 78"/>
            <p:cNvCxnSpPr/>
            <p:nvPr/>
          </p:nvCxnSpPr>
          <p:spPr>
            <a:xfrm>
              <a:off x="1828800" y="5872710"/>
              <a:ext cx="11448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 descr=" 84"/>
          <p:cNvGrpSpPr/>
          <p:nvPr/>
        </p:nvGrpSpPr>
        <p:grpSpPr>
          <a:xfrm>
            <a:off x="2667000" y="5638800"/>
            <a:ext cx="1135054" cy="646331"/>
            <a:chOff x="5415932" y="5638800"/>
            <a:chExt cx="1135054" cy="646331"/>
          </a:xfrm>
        </p:grpSpPr>
        <p:sp>
          <p:nvSpPr>
            <p:cNvPr id="81" name="TextBox 80"/>
            <p:cNvSpPr txBox="1"/>
            <p:nvPr/>
          </p:nvSpPr>
          <p:spPr>
            <a:xfrm>
              <a:off x="5415932" y="5638800"/>
              <a:ext cx="1135054" cy="646331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GB" sz="1200" b="1" u="sng" dirty="0" smtClean="0"/>
                <a:t>:Customer</a:t>
              </a:r>
            </a:p>
            <a:p>
              <a:r>
                <a:rPr lang="en-GB" sz="1200" dirty="0" smtClean="0"/>
                <a:t>title = “Mr”</a:t>
              </a:r>
            </a:p>
            <a:p>
              <a:r>
                <a:rPr lang="en-GB" sz="1200" dirty="0" smtClean="0"/>
                <a:t>name = “Hyde”</a:t>
              </a:r>
              <a:endParaRPr lang="en-GB" sz="1200" dirty="0"/>
            </a:p>
          </p:txBody>
        </p:sp>
        <p:cxnSp>
          <p:nvCxnSpPr>
            <p:cNvPr id="82" name="Straight Connector 81"/>
            <p:cNvCxnSpPr/>
            <p:nvPr/>
          </p:nvCxnSpPr>
          <p:spPr>
            <a:xfrm>
              <a:off x="5415932" y="5865215"/>
              <a:ext cx="1134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TextBox 84" descr=" 85"/>
          <p:cNvSpPr txBox="1"/>
          <p:nvPr/>
        </p:nvSpPr>
        <p:spPr>
          <a:xfrm>
            <a:off x="194505" y="5417695"/>
            <a:ext cx="9268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M0: System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Straight Connector 85" descr=" 86"/>
          <p:cNvCxnSpPr/>
          <p:nvPr/>
        </p:nvCxnSpPr>
        <p:spPr>
          <a:xfrm flipV="1">
            <a:off x="228600" y="5410200"/>
            <a:ext cx="878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 descr=" 87"/>
          <p:cNvSpPr txBox="1"/>
          <p:nvPr/>
        </p:nvSpPr>
        <p:spPr>
          <a:xfrm>
            <a:off x="194505" y="5144125"/>
            <a:ext cx="162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Straight Arrow Connector 88" descr=" 89"/>
          <p:cNvCxnSpPr>
            <a:stCxn id="78" idx="0"/>
          </p:cNvCxnSpPr>
          <p:nvPr/>
        </p:nvCxnSpPr>
        <p:spPr>
          <a:xfrm flipV="1">
            <a:off x="1943872" y="4724400"/>
            <a:ext cx="342128" cy="914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 descr=" 92"/>
          <p:cNvCxnSpPr>
            <a:stCxn id="81" idx="0"/>
          </p:cNvCxnSpPr>
          <p:nvPr/>
        </p:nvCxnSpPr>
        <p:spPr>
          <a:xfrm flipH="1" flipV="1">
            <a:off x="2286000" y="4724400"/>
            <a:ext cx="948527" cy="914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6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50" grpId="0"/>
      <p:bldP spid="75" grpId="0"/>
      <p:bldP spid="85" grpId="0"/>
      <p:bldP spid="8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228600" y="5448925"/>
            <a:ext cx="8763000" cy="1028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228600" y="2514600"/>
            <a:ext cx="8763000" cy="14952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Putting It All Together (2)</a:t>
            </a:r>
            <a:endParaRPr lang="en-GB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2488835"/>
            <a:ext cx="878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5" idx="0"/>
            <a:endCxn id="14" idx="2"/>
          </p:cNvCxnSpPr>
          <p:nvPr/>
        </p:nvCxnSpPr>
        <p:spPr>
          <a:xfrm flipV="1">
            <a:off x="4572000" y="2133600"/>
            <a:ext cx="1" cy="95146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62613" y="1764268"/>
            <a:ext cx="3018775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M3: MOF Meta-meta-model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42149" y="3085068"/>
            <a:ext cx="2659702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M2: Meta-model of UML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Arrow Connector 26"/>
          <p:cNvCxnSpPr>
            <a:stCxn id="50" idx="0"/>
            <a:endCxn id="15" idx="2"/>
          </p:cNvCxnSpPr>
          <p:nvPr/>
        </p:nvCxnSpPr>
        <p:spPr>
          <a:xfrm flipV="1">
            <a:off x="4572000" y="3454400"/>
            <a:ext cx="0" cy="95146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6"/>
          <p:cNvCxnSpPr>
            <a:stCxn id="85" idx="0"/>
            <a:endCxn id="50" idx="2"/>
          </p:cNvCxnSpPr>
          <p:nvPr/>
        </p:nvCxnSpPr>
        <p:spPr>
          <a:xfrm flipV="1">
            <a:off x="4572000" y="4775200"/>
            <a:ext cx="0" cy="95146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99857" y="4405868"/>
            <a:ext cx="2544286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M1: Model of a System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228600" y="4038600"/>
            <a:ext cx="878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3870526" y="5726668"/>
            <a:ext cx="1402948" cy="369332"/>
          </a:xfrm>
          <a:prstGeom prst="rect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M0: System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228600" y="5410200"/>
            <a:ext cx="8784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Why so many layers?</a:t>
            </a:r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 smtClean="0"/>
              <a:t>M0 and M1 are clearly useful</a:t>
            </a:r>
          </a:p>
          <a:p>
            <a:pPr lvl="1"/>
            <a:r>
              <a:rPr lang="en-AU" sz="2400" dirty="0" smtClean="0">
                <a:solidFill>
                  <a:srgbClr val="00B050"/>
                </a:solidFill>
              </a:rPr>
              <a:t>Programs and models of programs. Writing good models is essential to sound software development</a:t>
            </a:r>
          </a:p>
          <a:p>
            <a:r>
              <a:rPr lang="en-AU" sz="2800" dirty="0" smtClean="0"/>
              <a:t>M2 </a:t>
            </a:r>
          </a:p>
          <a:p>
            <a:pPr lvl="1"/>
            <a:r>
              <a:rPr lang="en-AU" sz="2400" dirty="0" smtClean="0">
                <a:solidFill>
                  <a:srgbClr val="00B050"/>
                </a:solidFill>
              </a:rPr>
              <a:t>Important for defining modelling languages, </a:t>
            </a:r>
            <a:r>
              <a:rPr lang="en-AU" sz="2400" dirty="0" err="1" smtClean="0">
                <a:solidFill>
                  <a:srgbClr val="00B050"/>
                </a:solidFill>
              </a:rPr>
              <a:t>eg</a:t>
            </a:r>
            <a:r>
              <a:rPr lang="en-AU" sz="2400" dirty="0" smtClean="0">
                <a:solidFill>
                  <a:srgbClr val="00B050"/>
                </a:solidFill>
              </a:rPr>
              <a:t>., UML</a:t>
            </a:r>
          </a:p>
          <a:p>
            <a:pPr lvl="2"/>
            <a:r>
              <a:rPr lang="en-AU" dirty="0" smtClean="0"/>
              <a:t>Different modelling languages for different contexts </a:t>
            </a:r>
          </a:p>
          <a:p>
            <a:pPr lvl="2"/>
            <a:r>
              <a:rPr lang="en-AU" dirty="0" smtClean="0"/>
              <a:t>E.g., a modelling language for COM+ architectures</a:t>
            </a:r>
          </a:p>
          <a:p>
            <a:r>
              <a:rPr lang="en-AU" sz="2800" dirty="0" smtClean="0"/>
              <a:t>M3 </a:t>
            </a:r>
          </a:p>
          <a:p>
            <a:pPr lvl="1"/>
            <a:r>
              <a:rPr lang="en-AU" sz="2400" dirty="0" smtClean="0">
                <a:solidFill>
                  <a:srgbClr val="00B050"/>
                </a:solidFill>
              </a:rPr>
              <a:t>Important to </a:t>
            </a:r>
            <a:r>
              <a:rPr lang="en-AU" sz="2400" dirty="0" smtClean="0">
                <a:solidFill>
                  <a:srgbClr val="00B050"/>
                </a:solidFill>
              </a:rPr>
              <a:t>relate languages and build language tools </a:t>
            </a:r>
            <a:endParaRPr lang="en-AU" sz="2400" dirty="0" smtClean="0">
              <a:solidFill>
                <a:srgbClr val="00B050"/>
              </a:solidFill>
            </a:endParaRPr>
          </a:p>
          <a:p>
            <a:pPr lvl="1"/>
            <a:r>
              <a:rPr lang="en-AU" sz="2400" dirty="0" smtClean="0"/>
              <a:t>E.g., code generators from UML to Java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Part of UML class diagram </a:t>
            </a:r>
            <a:r>
              <a:rPr lang="en-AU" dirty="0" err="1" smtClean="0"/>
              <a:t>metamodel</a:t>
            </a:r>
            <a:endParaRPr lang="en-US" dirty="0" smtClean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1425629"/>
              </p:ext>
            </p:extLst>
          </p:nvPr>
        </p:nvGraphicFramePr>
        <p:xfrm>
          <a:off x="971550" y="1628775"/>
          <a:ext cx="6769100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40" name="Visio" r:id="rId4" imgW="4724106" imgH="3346371" progId="">
                  <p:embed/>
                </p:oleObj>
              </mc:Choice>
              <mc:Fallback>
                <p:oleObj name="Visio" r:id="rId4" imgW="4724106" imgH="334637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628775"/>
                        <a:ext cx="6769100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81418" y="5486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00800" y="5486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Part of the UML2 Components </a:t>
            </a:r>
            <a:r>
              <a:rPr lang="en-AU" dirty="0" err="1" smtClean="0"/>
              <a:t>Metamodel</a:t>
            </a:r>
            <a:endParaRPr lang="en-US" dirty="0" smtClean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Specialisation of UML Class language</a:t>
            </a:r>
          </a:p>
          <a:p>
            <a:pPr lvl="1"/>
            <a:r>
              <a:rPr lang="en-AU" smtClean="0"/>
              <a:t>Component metaclass specialises UML Class with provided and required interface attributes</a:t>
            </a:r>
          </a:p>
          <a:p>
            <a:r>
              <a:rPr lang="en-AU" smtClean="0"/>
              <a:t>This is how languages are defined:</a:t>
            </a:r>
          </a:p>
          <a:p>
            <a:pPr lvl="1"/>
            <a:r>
              <a:rPr lang="en-AU" smtClean="0"/>
              <a:t>First provide metaclass diagrams</a:t>
            </a:r>
          </a:p>
          <a:p>
            <a:pPr lvl="1"/>
            <a:r>
              <a:rPr lang="en-AU" smtClean="0"/>
              <a:t>Then document metaclass semantics in English and OCL</a:t>
            </a:r>
            <a:endParaRPr lang="en-US" smtClean="0"/>
          </a:p>
          <a:p>
            <a:endParaRPr lang="en-GB" dirty="0"/>
          </a:p>
        </p:txBody>
      </p:sp>
      <p:grpSp>
        <p:nvGrpSpPr>
          <p:cNvPr id="2" name="Group 20"/>
          <p:cNvGrpSpPr/>
          <p:nvPr/>
        </p:nvGrpSpPr>
        <p:grpSpPr>
          <a:xfrm>
            <a:off x="4953000" y="4920043"/>
            <a:ext cx="4038600" cy="1709357"/>
            <a:chOff x="914400" y="2347210"/>
            <a:chExt cx="4038600" cy="1709357"/>
          </a:xfrm>
        </p:grpSpPr>
        <p:sp>
          <p:nvSpPr>
            <p:cNvPr id="9" name="TextBox 8"/>
            <p:cNvSpPr txBox="1"/>
            <p:nvPr/>
          </p:nvSpPr>
          <p:spPr>
            <a:xfrm>
              <a:off x="3883477" y="2347210"/>
              <a:ext cx="761747" cy="369332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itchFamily="34" charset="0"/>
                  <a:cs typeface="Arial" pitchFamily="34" charset="0"/>
                </a:rPr>
                <a:t>Class</a:t>
              </a:r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75700" y="3162300"/>
              <a:ext cx="1377300" cy="369332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itchFamily="34" charset="0"/>
                  <a:cs typeface="Arial" pitchFamily="34" charset="0"/>
                </a:rPr>
                <a:t>Component</a:t>
              </a:r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4400" y="3162300"/>
              <a:ext cx="1082348" cy="369332"/>
            </a:xfrm>
            <a:prstGeom prst="rect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Arial" pitchFamily="34" charset="0"/>
                  <a:cs typeface="Arial" pitchFamily="34" charset="0"/>
                </a:rPr>
                <a:t>Interface</a:t>
              </a:r>
              <a:endParaRPr lang="en-GB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4174409" y="2728210"/>
              <a:ext cx="179882" cy="179882"/>
            </a:xfrm>
            <a:prstGeom prst="triangl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>
              <a:stCxn id="12" idx="3"/>
              <a:endCxn id="10" idx="0"/>
            </p:cNvCxnSpPr>
            <p:nvPr/>
          </p:nvCxnSpPr>
          <p:spPr>
            <a:xfrm>
              <a:off x="4264350" y="2908092"/>
              <a:ext cx="0" cy="254208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0" idx="1"/>
              <a:endCxn id="11" idx="3"/>
            </p:cNvCxnSpPr>
            <p:nvPr/>
          </p:nvCxnSpPr>
          <p:spPr>
            <a:xfrm flipH="1">
              <a:off x="1996748" y="3346966"/>
              <a:ext cx="1578952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0" idx="2"/>
              <a:endCxn id="11" idx="2"/>
            </p:cNvCxnSpPr>
            <p:nvPr/>
          </p:nvCxnSpPr>
          <p:spPr>
            <a:xfrm rot="5400000">
              <a:off x="2859962" y="2127244"/>
              <a:ext cx="12700" cy="2808776"/>
            </a:xfrm>
            <a:prstGeom prst="bentConnector3">
              <a:avLst>
                <a:gd name="adj1" fmla="val 1800000"/>
              </a:avLst>
            </a:prstGeom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996190" y="3040505"/>
              <a:ext cx="870751" cy="307777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provided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55295" y="3748790"/>
              <a:ext cx="840295" cy="307777"/>
            </a:xfrm>
            <a:prstGeom prst="rect">
              <a:avLst/>
            </a:prstGeom>
            <a:noFill/>
            <a:ln w="19050">
              <a:noFill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GB" sz="1400" dirty="0" smtClean="0">
                  <a:latin typeface="Arial" pitchFamily="34" charset="0"/>
                  <a:cs typeface="Arial" pitchFamily="34" charset="0"/>
                </a:rPr>
                <a:t>required</a:t>
              </a:r>
              <a:endParaRPr lang="en-GB" sz="1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14218" y="560802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8392891" y="61643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Architecture </a:t>
            </a:r>
            <a:r>
              <a:rPr lang="en-GB" dirty="0" smtClean="0"/>
              <a:t>models constructed manually</a:t>
            </a:r>
            <a:endParaRPr lang="en-GB" dirty="0" smtClean="0"/>
          </a:p>
          <a:p>
            <a:pPr lvl="1"/>
            <a:r>
              <a:rPr lang="en-GB" dirty="0" smtClean="0"/>
              <a:t>Abstract Architectures</a:t>
            </a:r>
          </a:p>
          <a:p>
            <a:pPr lvl="1"/>
            <a:r>
              <a:rPr lang="en-GB" dirty="0" smtClean="0"/>
              <a:t>Concrete Architectures for .NET</a:t>
            </a:r>
          </a:p>
          <a:p>
            <a:pPr lvl="1"/>
            <a:r>
              <a:rPr lang="en-GB" dirty="0" smtClean="0"/>
              <a:t>Architectural Styles</a:t>
            </a:r>
          </a:p>
          <a:p>
            <a:endParaRPr lang="en-GB" dirty="0" smtClean="0"/>
          </a:p>
          <a:p>
            <a:r>
              <a:rPr lang="en-GB" dirty="0" smtClean="0"/>
              <a:t>Architectures are then passed on </a:t>
            </a:r>
            <a:r>
              <a:rPr lang="en-GB" dirty="0" smtClean="0"/>
              <a:t>to </a:t>
            </a:r>
            <a:r>
              <a:rPr lang="en-GB" dirty="0" smtClean="0"/>
              <a:t>developers </a:t>
            </a:r>
            <a:r>
              <a:rPr lang="en-GB" dirty="0" smtClean="0"/>
              <a:t>for </a:t>
            </a:r>
            <a:r>
              <a:rPr lang="en-GB" dirty="0" smtClean="0"/>
              <a:t>manual design and implementation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Reminder:</a:t>
            </a:r>
            <a:br>
              <a:rPr lang="en-GB" dirty="0" smtClean="0"/>
            </a:br>
            <a:r>
              <a:rPr lang="en-GB" dirty="0" smtClean="0"/>
              <a:t>What we wanted to do</a:t>
            </a:r>
            <a:endParaRPr lang="en-GB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Automate implementations of architecture</a:t>
            </a:r>
          </a:p>
          <a:p>
            <a:pPr lvl="1"/>
            <a:r>
              <a:rPr lang="en-GB" dirty="0" smtClean="0"/>
              <a:t>By generating source code from architecture models</a:t>
            </a:r>
          </a:p>
          <a:p>
            <a:pPr lvl="1"/>
            <a:r>
              <a:rPr lang="en-GB" dirty="0" smtClean="0"/>
              <a:t>Using model-to-text transformations</a:t>
            </a:r>
          </a:p>
          <a:p>
            <a:pPr lvl="2"/>
            <a:r>
              <a:rPr lang="en-GB" dirty="0" smtClean="0"/>
              <a:t>Requires formal representation of models</a:t>
            </a:r>
          </a:p>
          <a:p>
            <a:pPr lvl="2"/>
            <a:r>
              <a:rPr lang="en-GB" dirty="0" smtClean="0"/>
              <a:t>Requires language for expressing transformations</a:t>
            </a:r>
          </a:p>
          <a:p>
            <a:pPr lvl="2"/>
            <a:r>
              <a:rPr lang="en-GB" dirty="0" smtClean="0"/>
              <a:t>Requires engine for executing transformations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Meta Modelling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Eclipse : ECORE meta-modelling framework (MOF based)            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MetaCase</a:t>
            </a:r>
            <a:r>
              <a:rPr lang="en-GB" dirty="0" smtClean="0"/>
              <a:t> Tool </a:t>
            </a:r>
            <a:endParaRPr lang="en-GB" dirty="0"/>
          </a:p>
        </p:txBody>
      </p:sp>
      <p:pic>
        <p:nvPicPr>
          <p:cNvPr id="6" name="Picture 5" descr="mc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657600"/>
            <a:ext cx="3124200" cy="647790"/>
          </a:xfrm>
          <a:prstGeom prst="rect">
            <a:avLst/>
          </a:prstGeom>
        </p:spPr>
      </p:pic>
      <p:pic>
        <p:nvPicPr>
          <p:cNvPr id="7" name="Picture 6" descr="eclipse-426x1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2133600"/>
            <a:ext cx="3219450" cy="755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Eclipse ECORE</a:t>
            </a:r>
            <a:endParaRPr lang="en-GB" dirty="0"/>
          </a:p>
        </p:txBody>
      </p:sp>
      <p:pic>
        <p:nvPicPr>
          <p:cNvPr id="7" name="Content Placeholder 6" descr="eclipse modellin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305800" cy="50593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9442" name="AutoShape 2" descr="firstemfproject6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MetaCase</a:t>
            </a:r>
            <a:endParaRPr lang="en-GB" dirty="0"/>
          </a:p>
        </p:txBody>
      </p:sp>
      <p:pic>
        <p:nvPicPr>
          <p:cNvPr id="6" name="Content Placeholder 5" descr="draw_symbol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371600"/>
            <a:ext cx="6872726" cy="463048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17/03/2016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Generation </a:t>
            </a:r>
            <a:r>
              <a:rPr lang="en-GB" smtClean="0"/>
              <a:t>with EGL (Epsilon Generation Language)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Enforcing architectures and constraints?</a:t>
            </a:r>
          </a:p>
          <a:p>
            <a:r>
              <a:rPr lang="en-GB" dirty="0" smtClean="0"/>
              <a:t>Errors introduced through manual implementation</a:t>
            </a:r>
          </a:p>
          <a:p>
            <a:r>
              <a:rPr lang="en-GB" dirty="0" smtClean="0"/>
              <a:t>Reuse?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Model-Driven Engineering (MDE) can help address these problems</a:t>
            </a:r>
          </a:p>
          <a:p>
            <a:pPr lvl="1">
              <a:buNone/>
            </a:pPr>
            <a:r>
              <a:rPr lang="en-GB" dirty="0" smtClean="0">
                <a:sym typeface="Wingdings" pitchFamily="2" charset="2"/>
              </a:rPr>
              <a:t> Automatically transform models all the way to code</a:t>
            </a:r>
            <a:endParaRPr lang="en-GB" dirty="0" smtClean="0"/>
          </a:p>
          <a:p>
            <a:pPr lvl="2"/>
            <a:r>
              <a:rPr lang="en-GB" dirty="0" smtClean="0"/>
              <a:t>Enforce architectural constraints</a:t>
            </a:r>
          </a:p>
          <a:p>
            <a:pPr lvl="2"/>
            <a:r>
              <a:rPr lang="en-GB" dirty="0" smtClean="0"/>
              <a:t>Avoid implementation errors</a:t>
            </a:r>
          </a:p>
          <a:p>
            <a:pPr lvl="2"/>
            <a:r>
              <a:rPr lang="en-GB" dirty="0" smtClean="0"/>
              <a:t>Simplify reuse and increase consistency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Model-Driven Engineering (MDE)</a:t>
            </a:r>
            <a:endParaRPr lang="en-GB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Overview</a:t>
            </a:r>
          </a:p>
          <a:p>
            <a:pPr lvl="1"/>
            <a:r>
              <a:rPr lang="en-GB" dirty="0" smtClean="0"/>
              <a:t>Models as central artefacts of software development</a:t>
            </a:r>
          </a:p>
          <a:p>
            <a:pPr lvl="2"/>
            <a:r>
              <a:rPr lang="en-GB" sz="2800" dirty="0" smtClean="0"/>
              <a:t>Architecture, design, ...</a:t>
            </a:r>
          </a:p>
          <a:p>
            <a:pPr lvl="1"/>
            <a:r>
              <a:rPr lang="en-GB" dirty="0" smtClean="0"/>
              <a:t>Model transformations to encode and automate processing of models</a:t>
            </a:r>
          </a:p>
          <a:p>
            <a:pPr lvl="2"/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Model-to-model (M2M): </a:t>
            </a:r>
            <a:r>
              <a:rPr lang="en-GB" sz="2800" dirty="0" smtClean="0"/>
              <a:t>Transform models into other models</a:t>
            </a:r>
          </a:p>
          <a:p>
            <a:pPr lvl="2"/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Model-to-text (M2T): </a:t>
            </a:r>
            <a:r>
              <a:rPr lang="en-GB" sz="2800" dirty="0" smtClean="0"/>
              <a:t>Transform models to source code or other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Model-Driven Engineering (MDE)</a:t>
            </a:r>
            <a:endParaRPr lang="en-GB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Overview</a:t>
            </a:r>
          </a:p>
          <a:p>
            <a:pPr lvl="1"/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Models as central artefacts of software development</a:t>
            </a:r>
          </a:p>
          <a:p>
            <a:pPr lvl="2"/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Architecture, design, ...</a:t>
            </a:r>
          </a:p>
          <a:p>
            <a:pPr lvl="1"/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Model transformations to encode and automate processing of models</a:t>
            </a:r>
          </a:p>
          <a:p>
            <a:pPr lvl="2"/>
            <a:r>
              <a:rPr lang="en-GB" dirty="0" smtClean="0">
                <a:solidFill>
                  <a:schemeClr val="tx1">
                    <a:alpha val="50000"/>
                  </a:schemeClr>
                </a:solidFill>
              </a:rPr>
              <a:t>Model-to-model: Transform models into other models</a:t>
            </a:r>
          </a:p>
          <a:p>
            <a:pPr lvl="2"/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Model-to-text:</a:t>
            </a:r>
            <a:r>
              <a:rPr lang="en-GB" dirty="0" smtClean="0"/>
              <a:t> Transform models to source code/text</a:t>
            </a:r>
          </a:p>
        </p:txBody>
      </p:sp>
    </p:spTree>
    <p:extLst>
      <p:ext uri="{BB962C8B-B14F-4D97-AF65-F5344CB8AC3E}">
        <p14:creationId xmlns:p14="http://schemas.microsoft.com/office/powerpoint/2010/main" val="135382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Model-to-Text Transformations</a:t>
            </a:r>
            <a:endParaRPr lang="en-GB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Programs that</a:t>
            </a:r>
          </a:p>
          <a:p>
            <a:pPr lvl="1"/>
            <a:r>
              <a:rPr lang="en-GB" dirty="0" smtClean="0"/>
              <a:t>Take a model (or models) as input</a:t>
            </a:r>
          </a:p>
          <a:p>
            <a:pPr lvl="2"/>
            <a:r>
              <a:rPr lang="en-GB" dirty="0" smtClean="0"/>
              <a:t>For example, an architecture diagram</a:t>
            </a:r>
          </a:p>
          <a:p>
            <a:pPr lvl="2"/>
            <a:r>
              <a:rPr lang="en-GB" dirty="0" smtClean="0"/>
              <a:t>Requires formalised (i.e., computer </a:t>
            </a:r>
            <a:r>
              <a:rPr lang="en-GB" dirty="0" err="1" smtClean="0"/>
              <a:t>processible</a:t>
            </a:r>
            <a:r>
              <a:rPr lang="en-GB" dirty="0" smtClean="0"/>
              <a:t>) representation of the model</a:t>
            </a:r>
          </a:p>
          <a:p>
            <a:pPr lvl="1"/>
            <a:r>
              <a:rPr lang="en-GB" dirty="0" smtClean="0"/>
              <a:t>Produce a text file (or files) as output</a:t>
            </a:r>
          </a:p>
          <a:p>
            <a:pPr lvl="2"/>
            <a:r>
              <a:rPr lang="en-GB" dirty="0" smtClean="0"/>
              <a:t>Often, but not always, source code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5428</TotalTime>
  <Words>1933</Words>
  <Application>Microsoft Office PowerPoint</Application>
  <PresentationFormat>On-screen Show (4:3)</PresentationFormat>
  <Paragraphs>464</Paragraphs>
  <Slides>44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ＭＳ Ｐゴシック</vt:lpstr>
      <vt:lpstr>Arial</vt:lpstr>
      <vt:lpstr>Calibri</vt:lpstr>
      <vt:lpstr>Georgia</vt:lpstr>
      <vt:lpstr>Lucida Grande</vt:lpstr>
      <vt:lpstr>Wingdings</vt:lpstr>
      <vt:lpstr>Office Theme</vt:lpstr>
      <vt:lpstr>Visio</vt:lpstr>
      <vt:lpstr>Software Architecture &amp; Design</vt:lpstr>
      <vt:lpstr>Session 9: Model-Driven Engineering I</vt:lpstr>
      <vt:lpstr>Learning Outcomes</vt:lpstr>
      <vt:lpstr>So far</vt:lpstr>
      <vt:lpstr>Problems</vt:lpstr>
      <vt:lpstr>Today</vt:lpstr>
      <vt:lpstr>Model-Driven Engineering (MDE)</vt:lpstr>
      <vt:lpstr>Model-Driven Engineering (MDE)</vt:lpstr>
      <vt:lpstr>Model-to-Text Transformations</vt:lpstr>
      <vt:lpstr>Model-to-Text Transformations</vt:lpstr>
      <vt:lpstr>Models</vt:lpstr>
      <vt:lpstr>Metamodels</vt:lpstr>
      <vt:lpstr>Models, languages and metalanguages</vt:lpstr>
      <vt:lpstr>The Meta-Object Facility (MOF)</vt:lpstr>
      <vt:lpstr>Layers M0 and M1</vt:lpstr>
      <vt:lpstr>Layers M0 and M1</vt:lpstr>
      <vt:lpstr>Layers M0 and M1</vt:lpstr>
      <vt:lpstr>Layers M0 and M1</vt:lpstr>
      <vt:lpstr>Layers M0 and M1</vt:lpstr>
      <vt:lpstr>Layers M0 and M1</vt:lpstr>
      <vt:lpstr>Layer M2</vt:lpstr>
      <vt:lpstr>M0 as instance of M1</vt:lpstr>
      <vt:lpstr>Layer M2</vt:lpstr>
      <vt:lpstr>Layer M2</vt:lpstr>
      <vt:lpstr>Layer M2</vt:lpstr>
      <vt:lpstr>M1 as instance of M2</vt:lpstr>
      <vt:lpstr>Layer M3</vt:lpstr>
      <vt:lpstr>Layer M3</vt:lpstr>
      <vt:lpstr>Layer M3</vt:lpstr>
      <vt:lpstr>Layer M3</vt:lpstr>
      <vt:lpstr>Layer M3</vt:lpstr>
      <vt:lpstr>M2 as instance of M3</vt:lpstr>
      <vt:lpstr>Putting It All Together</vt:lpstr>
      <vt:lpstr>Putting It All Together</vt:lpstr>
      <vt:lpstr>Putting It All Together</vt:lpstr>
      <vt:lpstr>Putting It All Together (2)</vt:lpstr>
      <vt:lpstr>Why so many layers?</vt:lpstr>
      <vt:lpstr>Part of UML class diagram metamodel</vt:lpstr>
      <vt:lpstr>Part of the UML2 Components Metamodel</vt:lpstr>
      <vt:lpstr>Reminder: What we wanted to do</vt:lpstr>
      <vt:lpstr>Meta Modelling tools</vt:lpstr>
      <vt:lpstr>Eclipse ECORE</vt:lpstr>
      <vt:lpstr>MetaCase</vt:lpstr>
      <vt:lpstr>Coming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to introduce ‘generic model syntax’ and other forms of syntax in metamodel-based DSLs</dc:title>
  <dc:creator>Steffen Zschaler</dc:creator>
  <cp:lastModifiedBy>Kevin Lano</cp:lastModifiedBy>
  <cp:revision>119</cp:revision>
  <dcterms:created xsi:type="dcterms:W3CDTF">2006-08-16T00:00:00Z</dcterms:created>
  <dcterms:modified xsi:type="dcterms:W3CDTF">2018-12-28T15:48:40Z</dcterms:modified>
</cp:coreProperties>
</file>