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6"/>
  </p:notesMasterIdLst>
  <p:sldIdLst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341940" rtl="0" eaLnBrk="1" latinLnBrk="0" hangingPunct="1">
      <a:defRPr sz="1346" kern="1200">
        <a:solidFill>
          <a:schemeClr val="tx1"/>
        </a:solidFill>
        <a:latin typeface="+mn-lt"/>
        <a:ea typeface="+mn-ea"/>
        <a:cs typeface="+mn-cs"/>
      </a:defRPr>
    </a:lvl1pPr>
    <a:lvl2pPr marL="341940" algn="l" defTabSz="341940" rtl="0" eaLnBrk="1" latinLnBrk="0" hangingPunct="1">
      <a:defRPr sz="1346" kern="1200">
        <a:solidFill>
          <a:schemeClr val="tx1"/>
        </a:solidFill>
        <a:latin typeface="+mn-lt"/>
        <a:ea typeface="+mn-ea"/>
        <a:cs typeface="+mn-cs"/>
      </a:defRPr>
    </a:lvl2pPr>
    <a:lvl3pPr marL="683880" algn="l" defTabSz="341940" rtl="0" eaLnBrk="1" latinLnBrk="0" hangingPunct="1">
      <a:defRPr sz="1346" kern="1200">
        <a:solidFill>
          <a:schemeClr val="tx1"/>
        </a:solidFill>
        <a:latin typeface="+mn-lt"/>
        <a:ea typeface="+mn-ea"/>
        <a:cs typeface="+mn-cs"/>
      </a:defRPr>
    </a:lvl3pPr>
    <a:lvl4pPr marL="1025820" algn="l" defTabSz="341940" rtl="0" eaLnBrk="1" latinLnBrk="0" hangingPunct="1">
      <a:defRPr sz="1346" kern="1200">
        <a:solidFill>
          <a:schemeClr val="tx1"/>
        </a:solidFill>
        <a:latin typeface="+mn-lt"/>
        <a:ea typeface="+mn-ea"/>
        <a:cs typeface="+mn-cs"/>
      </a:defRPr>
    </a:lvl4pPr>
    <a:lvl5pPr marL="1367760" algn="l" defTabSz="341940" rtl="0" eaLnBrk="1" latinLnBrk="0" hangingPunct="1">
      <a:defRPr sz="1346" kern="1200">
        <a:solidFill>
          <a:schemeClr val="tx1"/>
        </a:solidFill>
        <a:latin typeface="+mn-lt"/>
        <a:ea typeface="+mn-ea"/>
        <a:cs typeface="+mn-cs"/>
      </a:defRPr>
    </a:lvl5pPr>
    <a:lvl6pPr marL="1709699" algn="l" defTabSz="341940" rtl="0" eaLnBrk="1" latinLnBrk="0" hangingPunct="1">
      <a:defRPr sz="1346" kern="1200">
        <a:solidFill>
          <a:schemeClr val="tx1"/>
        </a:solidFill>
        <a:latin typeface="+mn-lt"/>
        <a:ea typeface="+mn-ea"/>
        <a:cs typeface="+mn-cs"/>
      </a:defRPr>
    </a:lvl6pPr>
    <a:lvl7pPr marL="2051639" algn="l" defTabSz="341940" rtl="0" eaLnBrk="1" latinLnBrk="0" hangingPunct="1">
      <a:defRPr sz="1346" kern="1200">
        <a:solidFill>
          <a:schemeClr val="tx1"/>
        </a:solidFill>
        <a:latin typeface="+mn-lt"/>
        <a:ea typeface="+mn-ea"/>
        <a:cs typeface="+mn-cs"/>
      </a:defRPr>
    </a:lvl7pPr>
    <a:lvl8pPr marL="2393579" algn="l" defTabSz="341940" rtl="0" eaLnBrk="1" latinLnBrk="0" hangingPunct="1">
      <a:defRPr sz="1346" kern="1200">
        <a:solidFill>
          <a:schemeClr val="tx1"/>
        </a:solidFill>
        <a:latin typeface="+mn-lt"/>
        <a:ea typeface="+mn-ea"/>
        <a:cs typeface="+mn-cs"/>
      </a:defRPr>
    </a:lvl8pPr>
    <a:lvl9pPr marL="2735519" algn="l" defTabSz="341940" rtl="0" eaLnBrk="1" latinLnBrk="0" hangingPunct="1">
      <a:defRPr sz="13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9D7C0B-C86B-4286-85AD-65F8B662E5A9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491"/>
    <a:srgbClr val="27348B"/>
    <a:srgbClr val="642483"/>
    <a:srgbClr val="C12385"/>
    <a:srgbClr val="B9C4C8"/>
    <a:srgbClr val="CDD7DC"/>
    <a:srgbClr val="CDC3B9"/>
    <a:srgbClr val="5A6469"/>
    <a:srgbClr val="5F5550"/>
    <a:srgbClr val="C8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/>
    <p:restoredTop sz="94694"/>
  </p:normalViewPr>
  <p:slideViewPr>
    <p:cSldViewPr snapToGrid="0" snapToObjects="1">
      <p:cViewPr varScale="1">
        <p:scale>
          <a:sx n="150" d="100"/>
          <a:sy n="150" d="100"/>
        </p:scale>
        <p:origin x="108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ECC1D-5732-6543-8BDC-FFC29C8DAD75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837F1-884D-4542-B40D-044BB381C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file:////Volumes/Day1_Data/WORK%20ARCHIVE/%20K/KING'S/1145-D1S%20KCL%20NSS%202020%20SURVEY%20MATERIALS/FINAL/POWERPOINT/KCL%20NSS%20MATERIALS%202020%20-%20POWERPOINT%20BASE.png" TargetMode="External"/><Relationship Id="rId3" Type="http://schemas.openxmlformats.org/officeDocument/2006/relationships/image" Target="file:////Volumes/Day1_Data/WORK%20ARCHIVE/%20K/KING'S/0559-D1S%20KCL%20KA%20VISUAL%20IDENTITY/BUILD/IMAGES%20FOR%20PPT/KING'S%20LOGO.png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//Volumes/Day1_Data/WORK%20ARCHIVE/%20K/KING'S/0872-D1S%20KCL%20NSS%20MATERIALS/BUILD/POWERPOINT/ASSETS/bubble-1.png" TargetMode="External"/><Relationship Id="rId10" Type="http://schemas.openxmlformats.org/officeDocument/2006/relationships/image" Target="file:////Volumes/Day1_Data/WORK%20ARCHIVE/%20K/KING'S/1145-D1S%20KCL%20NSS%202020%20SURVEY%20MATERIALS/FINAL/POWERPOINT/KCL%20NSS%20MATERIALS%202020%20-%20POWERPOINT%20v2%20top%20left.pn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S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BD13A9-F8A7-E54E-BFAB-585230CFE321}"/>
              </a:ext>
            </a:extLst>
          </p:cNvPr>
          <p:cNvSpPr/>
          <p:nvPr userDrawn="1"/>
        </p:nvSpPr>
        <p:spPr>
          <a:xfrm>
            <a:off x="0" y="0"/>
            <a:ext cx="9144000" cy="4344560"/>
          </a:xfrm>
          <a:prstGeom prst="rect">
            <a:avLst/>
          </a:prstGeom>
          <a:solidFill>
            <a:srgbClr val="6424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A50166-C358-9049-979A-4A03D11A4E04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800" y="0"/>
            <a:ext cx="1285200" cy="9615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38EC63-F164-244C-9412-B944B4C9ECA7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alphaModFix amt="40000"/>
          </a:blip>
          <a:stretch>
            <a:fillRect/>
          </a:stretch>
        </p:blipFill>
        <p:spPr>
          <a:xfrm>
            <a:off x="150242" y="1125788"/>
            <a:ext cx="4345785" cy="30622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27136D-B9AE-EF4D-BC81-82D76C63EC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7974" y="1125788"/>
            <a:ext cx="4345784" cy="3062262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CFAB14C-3E65-F946-B030-C58700F1C7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175" y="1554943"/>
            <a:ext cx="3790950" cy="231678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buClr>
                <a:schemeClr val="accent6"/>
              </a:buClr>
              <a:defRPr sz="2000" b="0" i="0">
                <a:solidFill>
                  <a:schemeClr val="accent6"/>
                </a:solidFill>
                <a:latin typeface="Kings Caslon Text" panose="02000503000000020003" pitchFamily="2" charset="77"/>
              </a:defRPr>
            </a:lvl1pPr>
            <a:lvl2pPr>
              <a:lnSpc>
                <a:spcPct val="110000"/>
              </a:lnSpc>
              <a:buClr>
                <a:schemeClr val="accent6"/>
              </a:buClr>
              <a:defRPr sz="2000" b="0" i="0">
                <a:solidFill>
                  <a:schemeClr val="accent6"/>
                </a:solidFill>
                <a:latin typeface="Kings Caslon Text" panose="02000503000000020003" pitchFamily="2" charset="77"/>
              </a:defRPr>
            </a:lvl2pPr>
            <a:lvl3pPr>
              <a:lnSpc>
                <a:spcPct val="110000"/>
              </a:lnSpc>
              <a:buClr>
                <a:schemeClr val="accent6"/>
              </a:buClr>
              <a:defRPr sz="2000" b="0" i="0">
                <a:solidFill>
                  <a:schemeClr val="accent6"/>
                </a:solidFill>
                <a:latin typeface="Kings Caslon Text" panose="02000503000000020003" pitchFamily="2" charset="77"/>
              </a:defRPr>
            </a:lvl3pPr>
            <a:lvl4pPr>
              <a:lnSpc>
                <a:spcPct val="110000"/>
              </a:lnSpc>
              <a:buClr>
                <a:schemeClr val="accent6"/>
              </a:buClr>
              <a:defRPr sz="2000" b="0" i="0">
                <a:solidFill>
                  <a:schemeClr val="accent6"/>
                </a:solidFill>
                <a:latin typeface="Kings Caslon Text" panose="02000503000000020003" pitchFamily="2" charset="77"/>
              </a:defRPr>
            </a:lvl4pPr>
            <a:lvl5pPr>
              <a:lnSpc>
                <a:spcPct val="110000"/>
              </a:lnSpc>
              <a:buClr>
                <a:schemeClr val="accent6"/>
              </a:buClr>
              <a:defRPr sz="2000" b="0" i="0">
                <a:solidFill>
                  <a:schemeClr val="accent6"/>
                </a:solidFill>
                <a:latin typeface="Kings Caslon Text" panose="02000503000000020003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0770E15C-5C0A-0E4E-8C99-FC26603D6C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1875" y="1554943"/>
            <a:ext cx="3790950" cy="231678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buClr>
                <a:srgbClr val="642483"/>
              </a:buClr>
              <a:defRPr sz="2000" b="0" i="0">
                <a:solidFill>
                  <a:srgbClr val="642483"/>
                </a:solidFill>
                <a:latin typeface="Kings Caslon Text" panose="02000503000000020003" pitchFamily="2" charset="77"/>
              </a:defRPr>
            </a:lvl1pPr>
            <a:lvl2pPr>
              <a:lnSpc>
                <a:spcPct val="110000"/>
              </a:lnSpc>
              <a:buClr>
                <a:srgbClr val="642483"/>
              </a:buClr>
              <a:defRPr sz="2000" b="0" i="0">
                <a:solidFill>
                  <a:srgbClr val="642483"/>
                </a:solidFill>
                <a:latin typeface="Kings Caslon Text" panose="02000503000000020003" pitchFamily="2" charset="77"/>
              </a:defRPr>
            </a:lvl2pPr>
            <a:lvl3pPr>
              <a:lnSpc>
                <a:spcPct val="110000"/>
              </a:lnSpc>
              <a:buClr>
                <a:srgbClr val="642483"/>
              </a:buClr>
              <a:defRPr sz="2000" b="0" i="0">
                <a:solidFill>
                  <a:srgbClr val="642483"/>
                </a:solidFill>
                <a:latin typeface="Kings Caslon Text" panose="02000503000000020003" pitchFamily="2" charset="77"/>
              </a:defRPr>
            </a:lvl3pPr>
            <a:lvl4pPr>
              <a:lnSpc>
                <a:spcPct val="110000"/>
              </a:lnSpc>
              <a:buClr>
                <a:srgbClr val="642483"/>
              </a:buClr>
              <a:defRPr sz="2000" b="0" i="0">
                <a:solidFill>
                  <a:srgbClr val="642483"/>
                </a:solidFill>
                <a:latin typeface="Kings Caslon Text" panose="02000503000000020003" pitchFamily="2" charset="77"/>
              </a:defRPr>
            </a:lvl4pPr>
            <a:lvl5pPr>
              <a:lnSpc>
                <a:spcPct val="110000"/>
              </a:lnSpc>
              <a:buClr>
                <a:srgbClr val="642483"/>
              </a:buClr>
              <a:defRPr sz="2000" b="0" i="0">
                <a:solidFill>
                  <a:srgbClr val="642483"/>
                </a:solidFill>
                <a:latin typeface="Kings Caslon Text" panose="02000503000000020003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C04724-C8BE-2A48-8DF0-2F5E10566337}"/>
              </a:ext>
            </a:extLst>
          </p:cNvPr>
          <p:cNvSpPr txBox="1"/>
          <p:nvPr userDrawn="1"/>
        </p:nvSpPr>
        <p:spPr>
          <a:xfrm>
            <a:off x="487964" y="1253237"/>
            <a:ext cx="2753323" cy="20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KingsBureauGrot ThreeSeven" panose="02000506040000020004" pitchFamily="2" charset="0"/>
              </a:rPr>
              <a:t>IN THE PAST, STUDENTS HAVE SAID: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8F64DA-8071-E744-AC28-674683A5A032}"/>
              </a:ext>
            </a:extLst>
          </p:cNvPr>
          <p:cNvSpPr txBox="1"/>
          <p:nvPr userDrawn="1"/>
        </p:nvSpPr>
        <p:spPr>
          <a:xfrm>
            <a:off x="4827882" y="1253237"/>
            <a:ext cx="2725211" cy="20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KingsBureauGrot ThreeSeven" panose="02000506040000020004" pitchFamily="2" charset="0"/>
              </a:rPr>
              <a:t>WE’VE ACTED UPON THIS BY: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EE08E-C1F6-9248-BDCD-7D40C59F9527}"/>
              </a:ext>
            </a:extLst>
          </p:cNvPr>
          <p:cNvPicPr>
            <a:picLocks noChangeAspect="1"/>
          </p:cNvPicPr>
          <p:nvPr userDrawn="1"/>
        </p:nvPicPr>
        <p:blipFill>
          <a:blip r:embed="rId7" r:link="rId8"/>
          <a:stretch>
            <a:fillRect/>
          </a:stretch>
        </p:blipFill>
        <p:spPr>
          <a:xfrm>
            <a:off x="0" y="4446128"/>
            <a:ext cx="9144000" cy="695630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95864C68-FE7F-F749-BBA0-CFE1199D71B0}"/>
              </a:ext>
            </a:extLst>
          </p:cNvPr>
          <p:cNvPicPr>
            <a:picLocks noChangeAspect="1"/>
          </p:cNvPicPr>
          <p:nvPr userDrawn="1"/>
        </p:nvPicPr>
        <p:blipFill>
          <a:blip r:embed="rId9" r:link="rId10"/>
          <a:stretch>
            <a:fillRect/>
          </a:stretch>
        </p:blipFill>
        <p:spPr>
          <a:xfrm>
            <a:off x="0" y="1772"/>
            <a:ext cx="2430966" cy="10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710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6424-8337-48A0-AD8D-881ADF266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58465-8B94-4A94-9E10-C57F230E0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E5E07-098C-43B5-8146-38212E629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F907-AC1A-4390-95AB-647EC961254B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7E21F-EBAD-4609-A4A1-CE40F608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1C483-8D61-456A-B164-DDC10FBD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D1C-B0D5-489C-B5F7-C5F743CCE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1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54599"/>
            <a:ext cx="8424000" cy="6995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40001"/>
            <a:ext cx="8424000" cy="3147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033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ransition>
    <p:fade/>
  </p:transition>
  <p:hf sldNum="0"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KingsBureauGrot ThreeSeven" charset="0"/>
          <a:ea typeface="KingsBureauGrot ThreeSeven" charset="0"/>
          <a:cs typeface="KingsBureauGrot ThreeSeven" charset="0"/>
        </a:defRPr>
      </a:lvl1pPr>
    </p:titleStyle>
    <p:bodyStyle>
      <a:lvl1pPr marL="0" indent="0" algn="l" defTabSz="457200" rtl="0" eaLnBrk="1" latinLnBrk="0" hangingPunct="1">
        <a:lnSpc>
          <a:spcPts val="1800"/>
        </a:lnSpc>
        <a:spcBef>
          <a:spcPts val="0"/>
        </a:spcBef>
        <a:buClr>
          <a:srgbClr val="0A2D50"/>
        </a:buClr>
        <a:buFontTx/>
        <a:buNone/>
        <a:defRPr sz="1400" b="1" i="0" kern="1200">
          <a:solidFill>
            <a:schemeClr val="accent5"/>
          </a:solidFill>
          <a:latin typeface="KingsBureauGrot ThreeSeven" charset="0"/>
          <a:ea typeface="KingsBureauGrot ThreeSeven" charset="0"/>
          <a:cs typeface="KingsBureauGrot ThreeSeven" charset="0"/>
        </a:defRPr>
      </a:lvl1pPr>
      <a:lvl2pPr marL="4763" indent="0" algn="l" defTabSz="457200" rtl="0" eaLnBrk="1" latinLnBrk="0" hangingPunct="1">
        <a:lnSpc>
          <a:spcPts val="1800"/>
        </a:lnSpc>
        <a:spcBef>
          <a:spcPts val="0"/>
        </a:spcBef>
        <a:buClr>
          <a:srgbClr val="0A2D50"/>
        </a:buClr>
        <a:buFontTx/>
        <a:buNone/>
        <a:tabLst/>
        <a:defRPr sz="1400" b="0" i="0" kern="1200">
          <a:solidFill>
            <a:schemeClr val="accent5"/>
          </a:solidFill>
          <a:latin typeface="KingsBureauGrot FiveOne" charset="0"/>
          <a:ea typeface="KingsBureauGrot FiveOne" charset="0"/>
          <a:cs typeface="KingsBureauGrot FiveOne" charset="0"/>
        </a:defRPr>
      </a:lvl2pPr>
      <a:lvl3pPr marL="4762" indent="0" algn="l" defTabSz="457200" rtl="0" eaLnBrk="1" latinLnBrk="0" hangingPunct="1">
        <a:lnSpc>
          <a:spcPts val="1800"/>
        </a:lnSpc>
        <a:spcBef>
          <a:spcPts val="0"/>
        </a:spcBef>
        <a:buClr>
          <a:schemeClr val="accent4"/>
        </a:buClr>
        <a:buFontTx/>
        <a:buNone/>
        <a:tabLst/>
        <a:defRPr sz="1400" b="0" i="0" kern="1200">
          <a:solidFill>
            <a:schemeClr val="tx1"/>
          </a:solidFill>
          <a:latin typeface="Kings Caslon Text" charset="0"/>
          <a:ea typeface="Kings Caslon Text" charset="0"/>
          <a:cs typeface="Kings Caslon Text" charset="0"/>
        </a:defRPr>
      </a:lvl3pPr>
      <a:lvl4pPr marL="177800" indent="-174625" algn="l" defTabSz="457200" rtl="0" eaLnBrk="1" latinLnBrk="0" hangingPunct="1">
        <a:lnSpc>
          <a:spcPts val="1800"/>
        </a:lnSpc>
        <a:spcBef>
          <a:spcPts val="0"/>
        </a:spcBef>
        <a:buClr>
          <a:schemeClr val="accent5"/>
        </a:buClr>
        <a:buFont typeface="Arial"/>
        <a:buChar char="•"/>
        <a:tabLst/>
        <a:defRPr sz="1400" b="0" i="0" kern="1200">
          <a:solidFill>
            <a:schemeClr val="tx1"/>
          </a:solidFill>
          <a:latin typeface="Kings Caslon Text" charset="0"/>
          <a:ea typeface="Kings Caslon Text" charset="0"/>
          <a:cs typeface="Kings Caslon Text" charset="0"/>
        </a:defRPr>
      </a:lvl4pPr>
      <a:lvl5pPr marL="357188" indent="-179388" algn="l" defTabSz="457200" rtl="0" eaLnBrk="1" latinLnBrk="0" hangingPunct="1">
        <a:lnSpc>
          <a:spcPts val="1800"/>
        </a:lnSpc>
        <a:spcBef>
          <a:spcPts val="0"/>
        </a:spcBef>
        <a:buClr>
          <a:schemeClr val="accent5"/>
        </a:buClr>
        <a:buFont typeface="Arial"/>
        <a:buChar char="•"/>
        <a:tabLst/>
        <a:defRPr sz="1400" b="0" i="0" kern="1200">
          <a:solidFill>
            <a:schemeClr val="tx1"/>
          </a:solidFill>
          <a:latin typeface="Kings Caslon Text" charset="0"/>
          <a:ea typeface="Kings Caslon Text" charset="0"/>
          <a:cs typeface="Kings Caslon Tex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tiff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hyperlink" Target="mailto:studentsurveys@kcl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E790EBE-3861-4F3D-A1CF-4EA2F1A04987}"/>
              </a:ext>
            </a:extLst>
          </p:cNvPr>
          <p:cNvSpPr txBox="1"/>
          <p:nvPr/>
        </p:nvSpPr>
        <p:spPr>
          <a:xfrm>
            <a:off x="1325872" y="3428999"/>
            <a:ext cx="6498110" cy="7036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lang="en-US" sz="3600">
              <a:solidFill>
                <a:srgbClr val="000000"/>
              </a:solidFill>
              <a:highlight>
                <a:srgbClr val="FFFF00"/>
              </a:highlight>
              <a:latin typeface="Calibri Light" panose="020F0302020204030204"/>
              <a:cs typeface="Calibri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7A8A40-F850-4F11-B4F2-A9F5A348BCAD}"/>
              </a:ext>
            </a:extLst>
          </p:cNvPr>
          <p:cNvGrpSpPr/>
          <p:nvPr/>
        </p:nvGrpSpPr>
        <p:grpSpPr>
          <a:xfrm>
            <a:off x="660633" y="4382974"/>
            <a:ext cx="7921971" cy="655721"/>
            <a:chOff x="1258349" y="5843966"/>
            <a:chExt cx="10562628" cy="874294"/>
          </a:xfrm>
        </p:grpSpPr>
        <p:pic>
          <p:nvPicPr>
            <p:cNvPr id="3" name="Picture 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20F4CB33-244C-41D8-866A-174A8F1ED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8349" y="5884998"/>
              <a:ext cx="929871" cy="708251"/>
            </a:xfrm>
            <a:prstGeom prst="rect">
              <a:avLst/>
            </a:prstGeom>
          </p:spPr>
        </p:pic>
        <p:pic>
          <p:nvPicPr>
            <p:cNvPr id="5" name="Picture 6" descr="A picture containing drawing&#10;&#10;Description generated with very high confidence">
              <a:extLst>
                <a:ext uri="{FF2B5EF4-FFF2-40B4-BE49-F238E27FC236}">
                  <a16:creationId xmlns:a16="http://schemas.microsoft.com/office/drawing/2014/main" id="{5A5D627D-252E-433A-9EA8-E36A18F3E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2204" y="5843966"/>
              <a:ext cx="1210040" cy="80085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2917DA4-8BFF-41CD-9FA6-E79EB1159C16}"/>
                </a:ext>
              </a:extLst>
            </p:cNvPr>
            <p:cNvGrpSpPr/>
            <p:nvPr/>
          </p:nvGrpSpPr>
          <p:grpSpPr>
            <a:xfrm>
              <a:off x="3648363" y="5843966"/>
              <a:ext cx="8172614" cy="874294"/>
              <a:chOff x="686160" y="5621012"/>
              <a:chExt cx="10773426" cy="1152525"/>
            </a:xfrm>
          </p:grpSpPr>
          <p:pic>
            <p:nvPicPr>
              <p:cNvPr id="8" name="Picture 11" descr="A close up of a sign&#10;&#10;Description generated with very high confidence">
                <a:extLst>
                  <a:ext uri="{FF2B5EF4-FFF2-40B4-BE49-F238E27FC236}">
                    <a16:creationId xmlns:a16="http://schemas.microsoft.com/office/drawing/2014/main" id="{607ED7B4-62FB-4BCB-A9D7-0F4831C04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1120" y="5727907"/>
                <a:ext cx="2195793" cy="841721"/>
              </a:xfrm>
              <a:prstGeom prst="rect">
                <a:avLst/>
              </a:prstGeom>
            </p:spPr>
          </p:pic>
          <p:pic>
            <p:nvPicPr>
              <p:cNvPr id="14" name="Picture 14" descr="A picture containing sitting, red, dark, black&#10;&#10;Description generated with very high confidence">
                <a:extLst>
                  <a:ext uri="{FF2B5EF4-FFF2-40B4-BE49-F238E27FC236}">
                    <a16:creationId xmlns:a16="http://schemas.microsoft.com/office/drawing/2014/main" id="{52D46E1C-59BB-4869-8990-402D81EB2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160" y="5927909"/>
                <a:ext cx="2743200" cy="654627"/>
              </a:xfrm>
              <a:prstGeom prst="rect">
                <a:avLst/>
              </a:prstGeom>
            </p:spPr>
          </p:pic>
          <p:pic>
            <p:nvPicPr>
              <p:cNvPr id="16" name="Picture 16" descr="A picture containing table&#10;&#10;Description generated with very high confidence">
                <a:extLst>
                  <a:ext uri="{FF2B5EF4-FFF2-40B4-BE49-F238E27FC236}">
                    <a16:creationId xmlns:a16="http://schemas.microsoft.com/office/drawing/2014/main" id="{9A0ED02B-D8DE-45D1-9E76-2F3A4225D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1907" y="5927909"/>
                <a:ext cx="2743200" cy="538732"/>
              </a:xfrm>
              <a:prstGeom prst="rect">
                <a:avLst/>
              </a:prstGeom>
            </p:spPr>
          </p:pic>
          <p:pic>
            <p:nvPicPr>
              <p:cNvPr id="18" name="Picture 18" descr="A picture containing drawing&#10;&#10;Description generated with very high confidence">
                <a:extLst>
                  <a:ext uri="{FF2B5EF4-FFF2-40B4-BE49-F238E27FC236}">
                    <a16:creationId xmlns:a16="http://schemas.microsoft.com/office/drawing/2014/main" id="{494D2DA3-7D08-4CC6-A368-B0B42C5A2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33167" y="5689644"/>
                <a:ext cx="2426419" cy="919098"/>
              </a:xfrm>
              <a:prstGeom prst="rect">
                <a:avLst/>
              </a:prstGeom>
            </p:spPr>
          </p:pic>
          <p:pic>
            <p:nvPicPr>
              <p:cNvPr id="20" name="Picture 20" descr="A close up of a sign&#10;&#10;Description generated with high confidence">
                <a:extLst>
                  <a:ext uri="{FF2B5EF4-FFF2-40B4-BE49-F238E27FC236}">
                    <a16:creationId xmlns:a16="http://schemas.microsoft.com/office/drawing/2014/main" id="{C1B97C20-DB65-4F70-BF9F-AD781A74E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0077" y="5621012"/>
                <a:ext cx="1152525" cy="1152525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26FA50-389A-4036-9977-07642B0618FC}"/>
              </a:ext>
            </a:extLst>
          </p:cNvPr>
          <p:cNvSpPr txBox="1"/>
          <p:nvPr/>
        </p:nvSpPr>
        <p:spPr>
          <a:xfrm>
            <a:off x="203200" y="167871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500" b="1" dirty="0">
                <a:solidFill>
                  <a:srgbClr val="501491"/>
                </a:solidFill>
                <a:latin typeface="KingsBureauGrot FiveOne"/>
              </a:rPr>
              <a:t>The National Student Survey 2020: Department</a:t>
            </a:r>
            <a:r>
              <a:rPr lang="en-GB" sz="2500" b="1" dirty="0">
                <a:solidFill>
                  <a:srgbClr val="662482"/>
                </a:solidFill>
                <a:latin typeface="KingsBureauGrot FiveOne" panose="02000506040000020004" pitchFamily="2" charset="0"/>
              </a:rPr>
              <a:t> </a:t>
            </a:r>
            <a:r>
              <a:rPr lang="en-GB" sz="2500" b="1" dirty="0">
                <a:solidFill>
                  <a:srgbClr val="501491"/>
                </a:solidFill>
                <a:latin typeface="KingsBureauGrot FiveOne"/>
              </a:rPr>
              <a:t>of</a:t>
            </a:r>
            <a:r>
              <a:rPr lang="en-GB" sz="2500" b="1" dirty="0">
                <a:solidFill>
                  <a:srgbClr val="662482"/>
                </a:solidFill>
                <a:latin typeface="KingsBureauGrot FiveOne" panose="02000506040000020004" pitchFamily="2" charset="0"/>
              </a:rPr>
              <a:t> </a:t>
            </a:r>
            <a:r>
              <a:rPr lang="en-GB" sz="2500" b="1" dirty="0">
                <a:solidFill>
                  <a:srgbClr val="501491"/>
                </a:solidFill>
                <a:latin typeface="KingsBureauGrot FiveOne"/>
              </a:rPr>
              <a:t>Informatics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364FEB-F3E0-4277-81C0-E3D88964916B}"/>
              </a:ext>
            </a:extLst>
          </p:cNvPr>
          <p:cNvSpPr txBox="1"/>
          <p:nvPr/>
        </p:nvSpPr>
        <p:spPr>
          <a:xfrm>
            <a:off x="287633" y="770152"/>
            <a:ext cx="8163751" cy="522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501491"/>
                </a:solidFill>
                <a:latin typeface="KingsBureauGrot FiveOne"/>
              </a:rPr>
              <a:t>What is the National Student Survey (NSS)?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ingsBureauGrot FiveOne"/>
              </a:rPr>
              <a:t>The NSS is an annual survey of final year undergraduates across the UK</a:t>
            </a:r>
          </a:p>
          <a:p>
            <a:endParaRPr lang="en-GB" sz="1300" b="1" dirty="0">
              <a:solidFill>
                <a:srgbClr val="501491"/>
              </a:solidFill>
              <a:latin typeface="KingsBureauGrot FiveOne"/>
            </a:endParaRPr>
          </a:p>
          <a:p>
            <a:r>
              <a:rPr lang="en-GB" sz="1300" b="1" dirty="0">
                <a:solidFill>
                  <a:srgbClr val="501491"/>
                </a:solidFill>
                <a:latin typeface="KingsBureauGrot FiveOne"/>
              </a:rPr>
              <a:t>When can you complete the NSS?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ingsBureauGrot FiveOne"/>
              </a:rPr>
              <a:t>Between 13 February and 30 April 2020</a:t>
            </a:r>
          </a:p>
          <a:p>
            <a:endParaRPr lang="en-GB" sz="1300" b="1" dirty="0">
              <a:latin typeface="KingsBureauGrot FiveOne"/>
            </a:endParaRPr>
          </a:p>
          <a:p>
            <a:r>
              <a:rPr lang="en-GB" sz="1300" b="1" dirty="0">
                <a:solidFill>
                  <a:srgbClr val="501491"/>
                </a:solidFill>
                <a:latin typeface="KingsBureauGrot FiveOne"/>
              </a:rPr>
              <a:t>How do you complete the NSS?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KingsBureauGrot FiveOne" panose="02000506040000020004" pitchFamily="2" charset="0"/>
              </a:rPr>
              <a:t>You will receive an email from </a:t>
            </a:r>
            <a:r>
              <a:rPr lang="en-GB" sz="1400" dirty="0">
                <a:latin typeface="KingsBureauGrot FiveOne"/>
                <a:cs typeface="Gill Sans"/>
                <a:hlinkClick r:id="rId9"/>
              </a:rPr>
              <a:t>studentsurveys@kcl.ac.uk</a:t>
            </a:r>
            <a:endParaRPr lang="en-GB" sz="1400" dirty="0">
              <a:latin typeface="KingsBureauGrot FiveOne"/>
              <a:cs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ingsBureauGrot FiveOne"/>
                <a:cs typeface="Gill Sans"/>
              </a:rPr>
              <a:t>Click the </a:t>
            </a:r>
            <a:r>
              <a:rPr lang="en-GB" sz="1400" b="1" dirty="0">
                <a:solidFill>
                  <a:srgbClr val="662482"/>
                </a:solidFill>
                <a:latin typeface="KingsBureauGrot FiveOne"/>
                <a:cs typeface="Gill Sans"/>
              </a:rPr>
              <a:t>link </a:t>
            </a:r>
            <a:r>
              <a:rPr lang="en-GB" sz="1400" dirty="0">
                <a:latin typeface="KingsBureauGrot FiveOne"/>
                <a:cs typeface="Gill Sans"/>
              </a:rPr>
              <a:t>provided in the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ingsBureauGrot FiveOne" panose="02000506040000020004" pitchFamily="2" charset="0"/>
              </a:rPr>
              <a:t>All responses are anonymised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KingsBureauGrot FiveOne" panose="02000506040000020004" pitchFamily="2" charset="0"/>
              </a:rPr>
              <a:t>It takes about 15 minutes to complete</a:t>
            </a:r>
          </a:p>
          <a:p>
            <a:endParaRPr lang="en-GB" sz="1300" b="1" dirty="0">
              <a:latin typeface="KingsBureauGrot FiveOne"/>
            </a:endParaRPr>
          </a:p>
          <a:p>
            <a:r>
              <a:rPr lang="en-GB" sz="1300" b="1" dirty="0">
                <a:solidFill>
                  <a:srgbClr val="501491"/>
                </a:solidFill>
                <a:latin typeface="KingsBureauGrot FiveOne"/>
              </a:rPr>
              <a:t>Why complete the NSS?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KingsBureauGrot FiveOne" panose="02000506040000020004" pitchFamily="2" charset="0"/>
              </a:rPr>
              <a:t>Your chance to have your say about your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KingsBureauGrot FiveOne" panose="02000506040000020004" pitchFamily="2" charset="0"/>
              </a:rPr>
              <a:t>Tell us what we are doing well and where we need to improve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KingsBureauGrot FiveOne" panose="02000506040000020004" pitchFamily="2" charset="0"/>
              </a:rPr>
              <a:t>The information you provide is taken very seriously and considered at the highest College levels</a:t>
            </a:r>
            <a:endParaRPr lang="en-GB" sz="1300" dirty="0">
              <a:latin typeface="KingsBureauGrot FiveO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KingsBureauGrot FiveOne"/>
              </a:rPr>
              <a:t>Your views are important to us. Please take the opportunity to complete the survey and make your voice heard. </a:t>
            </a:r>
            <a:endParaRPr lang="en-US" sz="1300" dirty="0">
              <a:latin typeface="KingsBureauGrot FiveOne" panose="02000506040000020004" pitchFamily="2" charset="0"/>
            </a:endParaRPr>
          </a:p>
          <a:p>
            <a:endParaRPr lang="en-GB" sz="1400" dirty="0">
              <a:latin typeface="KingsBureauGrot FiveOne"/>
            </a:endParaRPr>
          </a:p>
          <a:p>
            <a:endParaRPr lang="en-GB" sz="1400" dirty="0">
              <a:latin typeface="KingsBureauGrot FiveOne"/>
            </a:endParaRPr>
          </a:p>
          <a:p>
            <a:endParaRPr lang="en-GB" sz="1400" dirty="0">
              <a:latin typeface="KingsBureauGrot FiveOne"/>
            </a:endParaRPr>
          </a:p>
          <a:p>
            <a:endParaRPr lang="en-GB" sz="1400" dirty="0">
              <a:latin typeface="KingsBureauGrot FiveOne"/>
            </a:endParaRPr>
          </a:p>
          <a:p>
            <a:endParaRPr lang="en-GB" sz="1400" dirty="0">
              <a:latin typeface="KingsBureauGrot FiveOne"/>
            </a:endParaRPr>
          </a:p>
          <a:p>
            <a:endParaRPr lang="en-GB" sz="1400" dirty="0">
              <a:latin typeface="KingsBureauGrot FiveOne"/>
            </a:endParaRPr>
          </a:p>
          <a:p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31C5099-4092-4B91-A3FC-D59DF518F6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129" r="23043" b="169"/>
          <a:stretch/>
        </p:blipFill>
        <p:spPr>
          <a:xfrm>
            <a:off x="6089962" y="2306278"/>
            <a:ext cx="1317599" cy="11842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02AFCDF-6661-4B11-8A25-F86D2E548D9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231" t="31151" b="11122"/>
          <a:stretch/>
        </p:blipFill>
        <p:spPr>
          <a:xfrm>
            <a:off x="6093505" y="956117"/>
            <a:ext cx="1317599" cy="1217701"/>
          </a:xfrm>
          <a:prstGeom prst="rect">
            <a:avLst/>
          </a:prstGeom>
        </p:spPr>
      </p:pic>
      <p:pic>
        <p:nvPicPr>
          <p:cNvPr id="33" name="Picture 3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B4F1779E-FCAD-4401-BE84-D575958A9AA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178" t="-81" r="17014" b="167"/>
          <a:stretch/>
        </p:blipFill>
        <p:spPr>
          <a:xfrm>
            <a:off x="7517838" y="952190"/>
            <a:ext cx="1228422" cy="12216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FDE9332-F7B6-4CB2-9765-7C3D67E7694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5186"/>
          <a:stretch/>
        </p:blipFill>
        <p:spPr>
          <a:xfrm>
            <a:off x="7514483" y="2306278"/>
            <a:ext cx="1250826" cy="11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87396"/>
      </p:ext>
    </p:extLst>
  </p:cSld>
  <p:clrMapOvr>
    <a:masterClrMapping/>
  </p:clrMapOvr>
</p:sld>
</file>

<file path=ppt/theme/theme1.xml><?xml version="1.0" encoding="utf-8"?>
<a:theme xmlns:a="http://schemas.openxmlformats.org/drawingml/2006/main" name="Alumni Office - 01 B2B">
  <a:themeElements>
    <a:clrScheme name="Alumni Office - orange and purple">
      <a:dk1>
        <a:srgbClr val="000000"/>
      </a:dk1>
      <a:lt1>
        <a:srgbClr val="FFFFFF"/>
      </a:lt1>
      <a:dk2>
        <a:srgbClr val="596469"/>
      </a:dk2>
      <a:lt2>
        <a:srgbClr val="E2231A"/>
      </a:lt2>
      <a:accent1>
        <a:srgbClr val="009EA0"/>
      </a:accent1>
      <a:accent2>
        <a:srgbClr val="0A2D50"/>
      </a:accent2>
      <a:accent3>
        <a:srgbClr val="00B9E1"/>
      </a:accent3>
      <a:accent4>
        <a:srgbClr val="FC5E72"/>
      </a:accent4>
      <a:accent5>
        <a:srgbClr val="0059D2"/>
      </a:accent5>
      <a:accent6>
        <a:srgbClr val="F5B90F"/>
      </a:accent6>
      <a:hlink>
        <a:srgbClr val="C83296"/>
      </a:hlink>
      <a:folHlink>
        <a:srgbClr val="28C382"/>
      </a:folHlink>
    </a:clrScheme>
    <a:fontScheme name="KCL-fonts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8081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CL PPT PRESENTATION NOV 2015 16x9" id="{718380AE-1659-024D-A698-63EFA45D07B7}" vid="{C3A0F788-6164-AE46-AB69-2E74FB2F93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FF1C653747B4FA9501378C5EF89A9" ma:contentTypeVersion="8" ma:contentTypeDescription="Create a new document." ma:contentTypeScope="" ma:versionID="2a33e16c0b7194c18c5de3b412aa493f">
  <xsd:schema xmlns:xsd="http://www.w3.org/2001/XMLSchema" xmlns:xs="http://www.w3.org/2001/XMLSchema" xmlns:p="http://schemas.microsoft.com/office/2006/metadata/properties" xmlns:ns2="cbdf5b4c-c5cf-4857-9690-ac3af01f69b9" xmlns:ns3="d9eab4f0-de0b-420e-a134-6f4bc0e22da3" targetNamespace="http://schemas.microsoft.com/office/2006/metadata/properties" ma:root="true" ma:fieldsID="98e09ae9ee4fe68a2fd0c1491d4c058a" ns2:_="" ns3:_="">
    <xsd:import namespace="cbdf5b4c-c5cf-4857-9690-ac3af01f69b9"/>
    <xsd:import namespace="d9eab4f0-de0b-420e-a134-6f4bc0e22da3"/>
    <xsd:element name="properties">
      <xsd:complexType>
        <xsd:sequence>
          <xsd:element name="documentManagement">
            <xsd:complexType>
              <xsd:all>
                <xsd:element ref="ns2:Dateadded" minOccurs="0"/>
                <xsd:element ref="ns2:Author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f5b4c-c5cf-4857-9690-ac3af01f69b9" elementFormDefault="qualified">
    <xsd:import namespace="http://schemas.microsoft.com/office/2006/documentManagement/types"/>
    <xsd:import namespace="http://schemas.microsoft.com/office/infopath/2007/PartnerControls"/>
    <xsd:element name="Dateadded" ma:index="8" nillable="true" ma:displayName="Date added" ma:format="Dropdown" ma:internalName="Dateadded">
      <xsd:simpleType>
        <xsd:restriction base="dms:Choice">
          <xsd:enumeration value="November 2019"/>
          <xsd:enumeration value="December 2019"/>
          <xsd:enumeration value="January 2020"/>
          <xsd:enumeration value="February 2020"/>
          <xsd:enumeration value="March 2020"/>
          <xsd:enumeration value="April 2020"/>
          <xsd:enumeration value="May 2020"/>
          <xsd:enumeration value="June 2020"/>
          <xsd:enumeration value="July 2020"/>
        </xsd:restriction>
      </xsd:simpleType>
    </xsd:element>
    <xsd:element name="Author0" ma:index="9" nillable="true" ma:displayName="Author" ma:format="Dropdown" ma:internalName="Author0">
      <xsd:simpleType>
        <xsd:restriction base="dms:Choice">
          <xsd:enumeration value="Ipsos MORI"/>
          <xsd:enumeration value="Student Success Team (Sally/Rebecca)"/>
          <xsd:enumeration value="Analytics Team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ab4f0-de0b-420e-a134-6f4bc0e22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cbdf5b4c-c5cf-4857-9690-ac3af01f69b9" xsi:nil="true"/>
    <Dateadded xmlns="cbdf5b4c-c5cf-4857-9690-ac3af01f69b9" xsi:nil="true"/>
  </documentManagement>
</p:properties>
</file>

<file path=customXml/itemProps1.xml><?xml version="1.0" encoding="utf-8"?>
<ds:datastoreItem xmlns:ds="http://schemas.openxmlformats.org/officeDocument/2006/customXml" ds:itemID="{6B7FA525-B753-4332-9664-75E5A69660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604695-C92E-4822-8414-8AB8340358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df5b4c-c5cf-4857-9690-ac3af01f69b9"/>
    <ds:schemaRef ds:uri="d9eab4f0-de0b-420e-a134-6f4bc0e22d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A3494C-9225-4DFF-9DAE-DB2B5EE12D7A}">
  <ds:schemaRefs>
    <ds:schemaRef ds:uri="http://purl.org/dc/terms/"/>
    <ds:schemaRef ds:uri="d9eab4f0-de0b-420e-a134-6f4bc0e22da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bdf5b4c-c5cf-4857-9690-ac3af01f69b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KCL PPT PRESENTATION NOV 2015 16x9</Template>
  <TotalTime>1658</TotalTime>
  <Words>146</Words>
  <Application>Microsoft Office PowerPoint</Application>
  <PresentationFormat>On-screen Show (16:9)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Georgia</vt:lpstr>
      <vt:lpstr>Kings Caslon Text</vt:lpstr>
      <vt:lpstr>KingsBureauGrot FiveOne</vt:lpstr>
      <vt:lpstr>KingsBureauGrot ThreeSeven</vt:lpstr>
      <vt:lpstr>Alumni Office - 01 B2B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Elphick</dc:creator>
  <cp:lastModifiedBy>Dolan, Rachel</cp:lastModifiedBy>
  <cp:revision>180</cp:revision>
  <cp:lastPrinted>2017-11-16T12:16:02Z</cp:lastPrinted>
  <dcterms:created xsi:type="dcterms:W3CDTF">2017-11-07T14:31:25Z</dcterms:created>
  <dcterms:modified xsi:type="dcterms:W3CDTF">2020-02-10T14:34:57Z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0x010100DD7FF1C653747B4FA9501378C5EF89A9</vt:lpwstr>
  </property>
</Properties>
</file>