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309" r:id="rId5"/>
    <p:sldId id="302" r:id="rId6"/>
    <p:sldId id="312" r:id="rId7"/>
    <p:sldId id="310" r:id="rId8"/>
    <p:sldId id="311" r:id="rId9"/>
    <p:sldId id="314" r:id="rId10"/>
    <p:sldId id="313" r:id="rId11"/>
    <p:sldId id="315" r:id="rId12"/>
    <p:sldId id="317" r:id="rId13"/>
    <p:sldId id="316" r:id="rId14"/>
    <p:sldId id="318" r:id="rId15"/>
    <p:sldId id="31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ty, Anne" initials="CA" lastIdx="5" clrIdx="0">
    <p:extLst>
      <p:ext uri="{19B8F6BF-5375-455C-9EA6-DF929625EA0E}">
        <p15:presenceInfo xmlns:p15="http://schemas.microsoft.com/office/powerpoint/2012/main" userId="S::k1771048@kcl.ac.uk::58c097d6-c91f-4fc1-8022-8a02e1ab23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E128"/>
    <a:srgbClr val="0A2D50"/>
    <a:srgbClr val="5A6469"/>
    <a:srgbClr val="002395"/>
    <a:srgbClr val="009EA0"/>
    <a:srgbClr val="501491"/>
    <a:srgbClr val="99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24" autoAdjust="0"/>
    <p:restoredTop sz="86419" autoAdjust="0"/>
  </p:normalViewPr>
  <p:slideViewPr>
    <p:cSldViewPr snapToGrid="0">
      <p:cViewPr varScale="1">
        <p:scale>
          <a:sx n="65" d="100"/>
          <a:sy n="65" d="100"/>
        </p:scale>
        <p:origin x="126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20CBB-D972-D444-8592-B23A7758CEF7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B49CD-7E1B-C543-B23F-34FDB672E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49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B49CD-7E1B-C543-B23F-34FDB672E3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19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ac1/Desktop/KCL%20LOGO%20WOB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mac1/Desktop/KCL_box_red_485_rgb.png" TargetMode="Externa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ac1/Desktop/KCL_box_red_485_rgb.png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mac1/Desktop/KCL_box_red_485_rgb.png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mac1/Desktop/KCL_box_red_485_rgb.png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mac1/Desktop/KCL_box_red_485_rgb.png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mac1/Desktop/KCL_box_red_485_rgb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mac1/Desktop/KCL_box_red_485_rgb.png" TargetMode="Externa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mac1/Desktop/KCL_box_red_485_rgb.png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mac1/Desktop/KCL_box_red_485_rgb.pn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UK Cover slide">
    <p:bg>
      <p:bgPr>
        <a:solidFill>
          <a:srgbClr val="CDD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05DBA87-7AB9-4144-A17F-43A9C30380F1}"/>
              </a:ext>
            </a:extLst>
          </p:cNvPr>
          <p:cNvGrpSpPr/>
          <p:nvPr userDrawn="1"/>
        </p:nvGrpSpPr>
        <p:grpSpPr>
          <a:xfrm>
            <a:off x="2744511" y="869793"/>
            <a:ext cx="6692677" cy="5118415"/>
            <a:chOff x="1211282" y="869792"/>
            <a:chExt cx="6721435" cy="511841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ECAA9C9-0BE4-5F43-B408-44CF4ECDD428}"/>
                </a:ext>
              </a:extLst>
            </p:cNvPr>
            <p:cNvSpPr/>
            <p:nvPr userDrawn="1"/>
          </p:nvSpPr>
          <p:spPr>
            <a:xfrm>
              <a:off x="1211282" y="869792"/>
              <a:ext cx="6721435" cy="5118415"/>
            </a:xfrm>
            <a:prstGeom prst="rect">
              <a:avLst/>
            </a:prstGeom>
            <a:solidFill>
              <a:srgbClr val="E223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2"/>
            </a:p>
          </p:txBody>
        </p:sp>
        <p:pic>
          <p:nvPicPr>
            <p:cNvPr id="5" name="KCL-LOGO-INTERNATIONAL.png">
              <a:extLst>
                <a:ext uri="{FF2B5EF4-FFF2-40B4-BE49-F238E27FC236}">
                  <a16:creationId xmlns:a16="http://schemas.microsoft.com/office/drawing/2014/main" id="{B036F538-478A-B641-903C-F7985F6DF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r:link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4655" y="1671090"/>
              <a:ext cx="5127602" cy="35540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889499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bullets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KingsBureauGrot ThreeSeven" panose="02000506040000020004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342900" indent="-3429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A2D50"/>
              </a:buClr>
              <a:buFont typeface="Arial"/>
              <a:buChar char="•"/>
              <a:defRPr lang="en-US" sz="2000" b="0" i="0" kern="1200" dirty="0" smtClean="0">
                <a:solidFill>
                  <a:schemeClr val="tx1"/>
                </a:solidFill>
                <a:latin typeface="Kings Caslon Text" panose="02000503000000020003" pitchFamily="2" charset="77"/>
                <a:ea typeface="+mn-ea"/>
                <a:cs typeface="Kings Caslon Text" panose="02000503000000020003" pitchFamily="2" charset="77"/>
              </a:defRPr>
            </a:lvl1pPr>
            <a:lvl2pPr marL="342900" indent="-3429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A2D50"/>
              </a:buClr>
              <a:buFont typeface="Arial"/>
              <a:buChar char="•"/>
              <a:defRPr lang="en-US" sz="2000" b="0" i="0" kern="1200" dirty="0" smtClean="0">
                <a:solidFill>
                  <a:schemeClr val="tx1"/>
                </a:solidFill>
                <a:latin typeface="Kings Caslon Text" panose="02000503000000020003" pitchFamily="2" charset="77"/>
                <a:ea typeface="+mn-ea"/>
                <a:cs typeface="Kings Caslon Text" panose="02000503000000020003" pitchFamily="2" charset="77"/>
              </a:defRPr>
            </a:lvl2pPr>
            <a:lvl3pPr marL="268715" indent="-268715" algn="l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A2D50"/>
              </a:buClr>
              <a:buFont typeface="Arial"/>
              <a:buChar char="•"/>
              <a:defRPr lang="en-US" sz="2000" kern="1200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537429" indent="-268715" algn="l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A2D50"/>
              </a:buClr>
              <a:buFont typeface="Arial"/>
              <a:buChar char="•"/>
              <a:defRPr lang="en-US" sz="2000" b="0" i="0" kern="1200" dirty="0" smtClean="0">
                <a:solidFill>
                  <a:schemeClr val="tx1"/>
                </a:solidFill>
                <a:latin typeface="Kings Caslon Text" panose="02000503000000020003" pitchFamily="2" charset="77"/>
                <a:ea typeface="+mn-ea"/>
                <a:cs typeface="Kings Caslon Text" panose="02000503000000020003" pitchFamily="2" charset="77"/>
              </a:defRPr>
            </a:lvl4pPr>
            <a:lvl5pPr marL="806144" indent="-268715" algn="l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A2D50"/>
              </a:buClr>
              <a:buFont typeface="Arial"/>
              <a:buChar char="•"/>
              <a:defRPr lang="en-US" sz="2000" b="0" i="0" kern="1200" dirty="0" smtClean="0">
                <a:solidFill>
                  <a:schemeClr val="tx1"/>
                </a:solidFill>
                <a:latin typeface="Kings Caslon Text" panose="02000503000000020003" pitchFamily="2" charset="77"/>
                <a:ea typeface="+mn-ea"/>
                <a:cs typeface="Kings Caslon Text" panose="02000503000000020003" pitchFamily="2" charset="77"/>
              </a:defRPr>
            </a:lvl5pPr>
            <a:lvl6pPr marL="2286000" indent="0">
              <a:buNone/>
              <a:defRPr/>
            </a:lvl6pPr>
          </a:lstStyle>
          <a:p>
            <a:r>
              <a:rPr lang="en-US" dirty="0"/>
              <a:t>First level bullet point (indent x0)</a:t>
            </a:r>
          </a:p>
          <a:p>
            <a:pPr lvl="3"/>
            <a:r>
              <a:rPr lang="en-US" dirty="0"/>
              <a:t>Second level bullet point (indent x1)</a:t>
            </a:r>
          </a:p>
          <a:p>
            <a:pPr lvl="4"/>
            <a:r>
              <a:rPr lang="en-US" dirty="0"/>
              <a:t>Third level bullet point (indent x2)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2063" y="6498000"/>
            <a:ext cx="964125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D46D31-4F81-C84C-9C9E-CC304FB2B6EB}" type="datetimeFigureOut">
              <a:rPr lang="en-US" smtClean="0"/>
              <a:pPr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6188" y="6498000"/>
            <a:ext cx="9352013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98200" y="6498000"/>
            <a:ext cx="964125" cy="360000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4D54F-FA85-F344-8424-FB00D2AE8D0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80001" y="909220"/>
            <a:ext cx="11232000" cy="0"/>
          </a:xfrm>
          <a:prstGeom prst="line">
            <a:avLst/>
          </a:prstGeom>
          <a:ln w="12700">
            <a:solidFill>
              <a:srgbClr val="C2B6A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80001" y="909220"/>
            <a:ext cx="11232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47274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 - text and bulle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KingsBureauGrot ThreeSeven" panose="02000506040000020004" pitchFamily="2" charset="0"/>
              </a:defRPr>
            </a:lvl1pPr>
          </a:lstStyle>
          <a:p>
            <a:r>
              <a:rPr lang="en-US" dirty="0"/>
              <a:t>Two columns – text and bullets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0000" y="1088721"/>
            <a:ext cx="5376000" cy="4860560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rgbClr val="0A2D50"/>
                </a:solidFill>
                <a:latin typeface="KingsBureauGrot ThreeSeven" panose="02000506040000020004" pitchFamily="2" charset="0"/>
                <a:cs typeface="KingsBureauGrot ThreeSeven" panose="02000506040000020004" pitchFamily="2" charset="0"/>
              </a:defRPr>
            </a:lvl1pPr>
            <a:lvl2pPr marL="0" indent="0">
              <a:buNone/>
              <a:defRPr sz="2000" b="0" i="0">
                <a:latin typeface="Kings Caslon Text" panose="02000503000000020003" pitchFamily="2" charset="77"/>
              </a:defRPr>
            </a:lvl2pPr>
            <a:lvl3pPr marL="268715" indent="-268715">
              <a:defRPr sz="2000" b="0" i="0">
                <a:latin typeface="Kings Caslon Text" panose="02000503000000020003" pitchFamily="2" charset="77"/>
              </a:defRPr>
            </a:lvl3pPr>
            <a:lvl4pPr marL="537429" indent="-268715">
              <a:defRPr sz="2000" b="0" i="0">
                <a:latin typeface="Kings Caslon Text" panose="02000503000000020003" pitchFamily="2" charset="77"/>
              </a:defRPr>
            </a:lvl4pPr>
            <a:lvl5pPr marL="806144" indent="-268715">
              <a:defRPr sz="2000" b="0" i="0">
                <a:latin typeface="Kings Caslon Text" panose="02000503000000020003" pitchFamily="2" charset="77"/>
              </a:defRPr>
            </a:lvl5pPr>
            <a:lvl6pPr>
              <a:defRPr sz="1792"/>
            </a:lvl6pPr>
            <a:lvl7pPr>
              <a:defRPr sz="1792"/>
            </a:lvl7pPr>
            <a:lvl8pPr>
              <a:defRPr sz="1792"/>
            </a:lvl8pPr>
            <a:lvl9pPr>
              <a:defRPr sz="1792"/>
            </a:lvl9pPr>
          </a:lstStyle>
          <a:p>
            <a:pPr marL="0" indent="0">
              <a:buNone/>
            </a:pPr>
            <a:r>
              <a:rPr lang="en-US" dirty="0"/>
              <a:t>First line of text/heading/intro would go here, remove bullet (indent x0)</a:t>
            </a:r>
          </a:p>
          <a:p>
            <a:pPr lvl="1"/>
            <a:r>
              <a:rPr lang="en-US" dirty="0"/>
              <a:t>Second line of text would go here (remove bullet, indent x1)</a:t>
            </a:r>
          </a:p>
          <a:p>
            <a:pPr lvl="2"/>
            <a:r>
              <a:rPr lang="en-US" dirty="0"/>
              <a:t>First level bullet point (indent x2)</a:t>
            </a:r>
          </a:p>
          <a:p>
            <a:pPr lvl="3"/>
            <a:r>
              <a:rPr lang="en-US" dirty="0"/>
              <a:t>Second level bullet point (indent x3)</a:t>
            </a:r>
          </a:p>
          <a:p>
            <a:pPr lvl="4"/>
            <a:r>
              <a:rPr lang="en-US" dirty="0"/>
              <a:t>Third level bullet point (indent x4)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36000" y="1088721"/>
            <a:ext cx="5376000" cy="4860560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rgbClr val="0A2D50"/>
                </a:solidFill>
                <a:latin typeface="KingsBureauGrot ThreeSeven" panose="02000506040000020004" pitchFamily="2" charset="0"/>
                <a:cs typeface="KingsBureauGrot ThreeSeven" panose="02000506040000020004" pitchFamily="2" charset="0"/>
              </a:defRPr>
            </a:lvl1pPr>
            <a:lvl2pPr marL="0" indent="0">
              <a:buNone/>
              <a:defRPr sz="2000" b="0" i="0">
                <a:latin typeface="Kings Caslon Text" panose="02000503000000020003" pitchFamily="2" charset="77"/>
              </a:defRPr>
            </a:lvl2pPr>
            <a:lvl3pPr marL="268715" indent="-268715">
              <a:defRPr sz="2000" b="0" i="0">
                <a:latin typeface="Kings Caslon Text" panose="02000503000000020003" pitchFamily="2" charset="77"/>
              </a:defRPr>
            </a:lvl3pPr>
            <a:lvl4pPr marL="537429" indent="-268715">
              <a:defRPr sz="2000" b="0" i="0">
                <a:latin typeface="Kings Caslon Text" panose="02000503000000020003" pitchFamily="2" charset="77"/>
              </a:defRPr>
            </a:lvl4pPr>
            <a:lvl5pPr marL="806144" indent="-268715">
              <a:defRPr sz="2000" b="0" i="0">
                <a:latin typeface="Kings Caslon Text" panose="02000503000000020003" pitchFamily="2" charset="77"/>
              </a:defRPr>
            </a:lvl5pPr>
            <a:lvl6pPr>
              <a:defRPr sz="1792"/>
            </a:lvl6pPr>
            <a:lvl7pPr>
              <a:defRPr sz="1792"/>
            </a:lvl7pPr>
            <a:lvl8pPr>
              <a:defRPr sz="1792"/>
            </a:lvl8pPr>
            <a:lvl9pPr>
              <a:defRPr sz="1792"/>
            </a:lvl9pPr>
          </a:lstStyle>
          <a:p>
            <a:r>
              <a:rPr lang="en-US" dirty="0"/>
              <a:t>First line of text/heading/intro would go here, remove bullet (indent x0)</a:t>
            </a:r>
          </a:p>
          <a:p>
            <a:pPr lvl="1"/>
            <a:r>
              <a:rPr lang="en-US" dirty="0"/>
              <a:t>Second line of text would go here (remove bullet, indent x1)</a:t>
            </a:r>
          </a:p>
          <a:p>
            <a:pPr lvl="2"/>
            <a:r>
              <a:rPr lang="en-US" dirty="0"/>
              <a:t>First level bullet point (indent x2)</a:t>
            </a:r>
          </a:p>
          <a:p>
            <a:pPr lvl="3"/>
            <a:r>
              <a:rPr lang="en-US" dirty="0"/>
              <a:t>Second level bullet point (indent x3)</a:t>
            </a:r>
          </a:p>
          <a:p>
            <a:pPr lvl="4"/>
            <a:r>
              <a:rPr lang="en-US" dirty="0"/>
              <a:t>Third level bullet point (indent x4)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2063" y="6498000"/>
            <a:ext cx="964125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D46D31-4F81-C84C-9C9E-CC304FB2B6EB}" type="datetimeFigureOut">
              <a:rPr lang="en-US" smtClean="0"/>
              <a:pPr/>
              <a:t>6/13/2022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6188" y="6498000"/>
            <a:ext cx="9352013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8200" y="6498000"/>
            <a:ext cx="964125" cy="360000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4D54F-FA85-F344-8424-FB00D2AE8D0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80001" y="909220"/>
            <a:ext cx="11232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54215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 - bullets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KingsBureauGrot ThreeSeven" panose="02000506040000020004" pitchFamily="2" charset="0"/>
              </a:defRPr>
            </a:lvl1pPr>
          </a:lstStyle>
          <a:p>
            <a:r>
              <a:rPr lang="en-GB" dirty="0"/>
              <a:t>Two columns – bullets only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0000" y="1088721"/>
            <a:ext cx="5376000" cy="4860560"/>
          </a:xfrm>
        </p:spPr>
        <p:txBody>
          <a:bodyPr>
            <a:normAutofit/>
          </a:bodyPr>
          <a:lstStyle>
            <a:lvl1pPr marL="0" indent="0">
              <a:buNone/>
              <a:defRPr lang="en-US" sz="2000" b="0" i="0" kern="1200" dirty="0" smtClean="0">
                <a:solidFill>
                  <a:schemeClr val="tx1"/>
                </a:solidFill>
                <a:latin typeface="Kings Caslon Text" panose="02000503000000020003" pitchFamily="2" charset="77"/>
                <a:ea typeface="+mn-ea"/>
                <a:cs typeface="Kings Caslon Text" panose="02000503000000020003" pitchFamily="2" charset="77"/>
              </a:defRPr>
            </a:lvl1pPr>
            <a:lvl2pPr marL="0" indent="0">
              <a:buNone/>
              <a:defRPr sz="2000" b="0" i="0">
                <a:latin typeface="Kings Caslon Text" panose="02000503000000020003" pitchFamily="2" charset="77"/>
              </a:defRPr>
            </a:lvl2pPr>
            <a:lvl3pPr marL="268715" indent="-268715">
              <a:defRPr sz="2000" b="0" i="0">
                <a:latin typeface="Kings Caslon Text" panose="02000503000000020003" pitchFamily="2" charset="77"/>
              </a:defRPr>
            </a:lvl3pPr>
            <a:lvl4pPr marL="537429" indent="-268715">
              <a:defRPr sz="2000" b="0" i="0">
                <a:latin typeface="Kings Caslon Text" panose="02000503000000020003" pitchFamily="2" charset="77"/>
              </a:defRPr>
            </a:lvl4pPr>
            <a:lvl5pPr marL="806144" indent="-268715">
              <a:defRPr sz="2000" b="0" i="0">
                <a:latin typeface="Kings Caslon Text" panose="02000503000000020003" pitchFamily="2" charset="77"/>
              </a:defRPr>
            </a:lvl5pPr>
            <a:lvl6pPr>
              <a:defRPr sz="1792"/>
            </a:lvl6pPr>
            <a:lvl7pPr>
              <a:defRPr sz="1792"/>
            </a:lvl7pPr>
            <a:lvl8pPr>
              <a:defRPr sz="1792"/>
            </a:lvl8pPr>
            <a:lvl9pPr>
              <a:defRPr sz="1792"/>
            </a:lvl9pPr>
          </a:lstStyle>
          <a:p>
            <a:r>
              <a:rPr lang="en-US" dirty="0"/>
              <a:t>First level bullet point (indent x0)</a:t>
            </a:r>
          </a:p>
          <a:p>
            <a:pPr lvl="1"/>
            <a:r>
              <a:rPr lang="en-US" dirty="0"/>
              <a:t>Second level bullet point (indent x1)</a:t>
            </a:r>
          </a:p>
          <a:p>
            <a:pPr lvl="2"/>
            <a:r>
              <a:rPr lang="en-US" dirty="0"/>
              <a:t>Third level bullet point (indent x2)</a:t>
            </a:r>
          </a:p>
          <a:p>
            <a:pPr lvl="3"/>
            <a:r>
              <a:rPr lang="en-US" dirty="0"/>
              <a:t>Fourth level bullet point (indent x3)</a:t>
            </a:r>
          </a:p>
          <a:p>
            <a:pPr lvl="4"/>
            <a:r>
              <a:rPr lang="en-US" dirty="0"/>
              <a:t>Fifth level bullet point (indent x4)</a:t>
            </a:r>
          </a:p>
          <a:p>
            <a:pPr lv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36000" y="1088721"/>
            <a:ext cx="5376000" cy="4860560"/>
          </a:xfrm>
        </p:spPr>
        <p:txBody>
          <a:bodyPr>
            <a:normAutofit/>
          </a:bodyPr>
          <a:lstStyle>
            <a:lvl1pPr marL="0" indent="0">
              <a:buNone/>
              <a:defRPr lang="en-US" sz="2000" b="0" i="0" kern="1200" dirty="0" smtClean="0">
                <a:solidFill>
                  <a:schemeClr val="tx1"/>
                </a:solidFill>
                <a:latin typeface="Kings Caslon Text" panose="02000503000000020003" pitchFamily="2" charset="77"/>
                <a:ea typeface="+mn-ea"/>
                <a:cs typeface="Kings Caslon Text" panose="02000503000000020003" pitchFamily="2" charset="77"/>
              </a:defRPr>
            </a:lvl1pPr>
            <a:lvl2pPr marL="0" indent="0">
              <a:buNone/>
              <a:defRPr sz="2000" b="0" i="0">
                <a:latin typeface="Kings Caslon Text" panose="02000503000000020003" pitchFamily="2" charset="77"/>
              </a:defRPr>
            </a:lvl2pPr>
            <a:lvl3pPr marL="268715" indent="-268715">
              <a:defRPr sz="2000" b="0" i="0">
                <a:latin typeface="Kings Caslon Text" panose="02000503000000020003" pitchFamily="2" charset="77"/>
              </a:defRPr>
            </a:lvl3pPr>
            <a:lvl4pPr marL="537429" indent="-268715">
              <a:defRPr sz="2000" b="0" i="0">
                <a:latin typeface="Kings Caslon Text" panose="02000503000000020003" pitchFamily="2" charset="77"/>
              </a:defRPr>
            </a:lvl4pPr>
            <a:lvl5pPr marL="806144" indent="-268715">
              <a:defRPr sz="2000" b="0" i="0">
                <a:latin typeface="Kings Caslon Text" panose="02000503000000020003" pitchFamily="2" charset="77"/>
              </a:defRPr>
            </a:lvl5pPr>
            <a:lvl6pPr>
              <a:defRPr sz="1792"/>
            </a:lvl6pPr>
            <a:lvl7pPr>
              <a:defRPr sz="1792"/>
            </a:lvl7pPr>
            <a:lvl8pPr>
              <a:defRPr sz="1792"/>
            </a:lvl8pPr>
            <a:lvl9pPr>
              <a:defRPr sz="1792"/>
            </a:lvl9pPr>
          </a:lstStyle>
          <a:p>
            <a:r>
              <a:rPr lang="en-US" dirty="0"/>
              <a:t>First level bullet point (indent x0)</a:t>
            </a:r>
          </a:p>
          <a:p>
            <a:pPr lvl="1"/>
            <a:r>
              <a:rPr lang="en-US" dirty="0"/>
              <a:t>Second level bullet point (indent x1)</a:t>
            </a:r>
          </a:p>
          <a:p>
            <a:pPr lvl="2"/>
            <a:r>
              <a:rPr lang="en-US" dirty="0"/>
              <a:t>Third level bullet point (indent x2)</a:t>
            </a:r>
          </a:p>
          <a:p>
            <a:pPr lvl="3"/>
            <a:r>
              <a:rPr lang="en-US" dirty="0"/>
              <a:t>Fourth level bullet point (indent x3)</a:t>
            </a:r>
          </a:p>
          <a:p>
            <a:pPr lvl="4"/>
            <a:r>
              <a:rPr lang="en-US" dirty="0"/>
              <a:t>Fifth level bullet point (indent x4)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2063" y="6498000"/>
            <a:ext cx="964125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D46D31-4F81-C84C-9C9E-CC304FB2B6EB}" type="datetimeFigureOut">
              <a:rPr lang="en-US" smtClean="0"/>
              <a:pPr/>
              <a:t>6/13/2022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6188" y="6498000"/>
            <a:ext cx="9352013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8200" y="6498000"/>
            <a:ext cx="964125" cy="360000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4D54F-FA85-F344-8424-FB00D2AE8D0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80001" y="909220"/>
            <a:ext cx="11232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50756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- text/bullets and image - alt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KingsBureauGrot ThreeSeven" panose="02000506040000020004" pitchFamily="2" charset="0"/>
              </a:defRPr>
            </a:lvl1pPr>
          </a:lstStyle>
          <a:p>
            <a:r>
              <a:rPr lang="en-US" dirty="0"/>
              <a:t>Two columns – text/bullets and image – alt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0000" y="1088721"/>
            <a:ext cx="5376000" cy="4860560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rgbClr val="0A2D50"/>
                </a:solidFill>
                <a:latin typeface="KingsBureauGrot ThreeSeven" panose="02000506040000020004" pitchFamily="2" charset="0"/>
                <a:cs typeface="KingsBureauGrot ThreeSeven" panose="02000506040000020004" pitchFamily="2" charset="0"/>
              </a:defRPr>
            </a:lvl1pPr>
            <a:lvl2pPr marL="0" indent="0">
              <a:buNone/>
              <a:defRPr sz="2000" b="0" i="0">
                <a:latin typeface="Kings Caslon Text" panose="02000503000000020003" pitchFamily="2" charset="77"/>
              </a:defRPr>
            </a:lvl2pPr>
            <a:lvl3pPr marL="268715" indent="-268715">
              <a:defRPr sz="2000" b="0" i="0">
                <a:latin typeface="Kings Caslon Text" panose="02000503000000020003" pitchFamily="2" charset="77"/>
              </a:defRPr>
            </a:lvl3pPr>
            <a:lvl4pPr marL="537429" indent="-268715">
              <a:defRPr sz="1991"/>
            </a:lvl4pPr>
            <a:lvl5pPr marL="806144" indent="-268715">
              <a:defRPr sz="1991"/>
            </a:lvl5pPr>
            <a:lvl6pPr>
              <a:defRPr sz="1792"/>
            </a:lvl6pPr>
            <a:lvl7pPr>
              <a:defRPr sz="1792"/>
            </a:lvl7pPr>
            <a:lvl8pPr>
              <a:defRPr sz="1792"/>
            </a:lvl8pPr>
            <a:lvl9pPr>
              <a:defRPr sz="1792"/>
            </a:lvl9pPr>
          </a:lstStyle>
          <a:p>
            <a:r>
              <a:rPr lang="en-US" dirty="0"/>
              <a:t>First line of text/heading/intro would go here, remove bullet (indent x0)</a:t>
            </a:r>
          </a:p>
          <a:p>
            <a:pPr lvl="1"/>
            <a:r>
              <a:rPr lang="en-US" dirty="0"/>
              <a:t>Second line of text would go here (remove bullet, indent x1)</a:t>
            </a:r>
          </a:p>
          <a:p>
            <a:pPr lvl="2"/>
            <a:r>
              <a:rPr lang="en-US" dirty="0"/>
              <a:t>First level bullet point (indent x2)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2063" y="6498000"/>
            <a:ext cx="964125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D46D31-4F81-C84C-9C9E-CC304FB2B6EB}" type="datetimeFigureOut">
              <a:rPr lang="en-US" smtClean="0"/>
              <a:pPr/>
              <a:t>6/13/2022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6188" y="6498000"/>
            <a:ext cx="9352013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8200" y="6498000"/>
            <a:ext cx="964125" cy="360000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4D54F-FA85-F344-8424-FB00D2AE8D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6335667" y="1089025"/>
            <a:ext cx="5376333" cy="4860925"/>
          </a:xfrm>
        </p:spPr>
        <p:txBody>
          <a:bodyPr/>
          <a:lstStyle>
            <a:lvl1pPr>
              <a:defRPr b="0" i="0">
                <a:latin typeface="Kings Caslon Text" panose="02000503000000020003" pitchFamily="2" charset="77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80001" y="909220"/>
            <a:ext cx="11232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21960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– text/bullets and image – al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KingsBureauGrot ThreeSeven" panose="02000506040000020004" pitchFamily="2" charset="0"/>
              </a:defRPr>
            </a:lvl1pPr>
          </a:lstStyle>
          <a:p>
            <a:r>
              <a:rPr lang="en-US" dirty="0"/>
              <a:t>Two columns – text/bullets and image – alt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36000" y="1088721"/>
            <a:ext cx="5376000" cy="4860560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rgbClr val="0A2D50"/>
                </a:solidFill>
                <a:latin typeface="KingsBureauGrot ThreeSeven" panose="02000506040000020004" pitchFamily="2" charset="0"/>
                <a:cs typeface="KingsBureauGrot ThreeSeven" panose="02000506040000020004" pitchFamily="2" charset="0"/>
              </a:defRPr>
            </a:lvl1pPr>
            <a:lvl2pPr marL="0" indent="0">
              <a:buNone/>
              <a:defRPr sz="2000" b="0" i="0">
                <a:latin typeface="Kings Caslon Text" panose="02000503000000020003" pitchFamily="2" charset="77"/>
              </a:defRPr>
            </a:lvl2pPr>
            <a:lvl3pPr marL="268715" indent="-268715">
              <a:defRPr sz="2000" b="0" i="0">
                <a:latin typeface="Kings Caslon Text" panose="02000503000000020003" pitchFamily="2" charset="77"/>
              </a:defRPr>
            </a:lvl3pPr>
            <a:lvl4pPr marL="537429" indent="-268715">
              <a:defRPr sz="2000" b="0" i="0">
                <a:latin typeface="Kings Caslon Text" panose="02000503000000020003" pitchFamily="2" charset="77"/>
              </a:defRPr>
            </a:lvl4pPr>
            <a:lvl5pPr marL="806144" indent="-268715">
              <a:defRPr sz="2000" b="0" i="0">
                <a:latin typeface="Kings Caslon Text" panose="02000503000000020003" pitchFamily="2" charset="77"/>
              </a:defRPr>
            </a:lvl5pPr>
            <a:lvl6pPr>
              <a:defRPr sz="1792"/>
            </a:lvl6pPr>
            <a:lvl7pPr>
              <a:defRPr sz="1792"/>
            </a:lvl7pPr>
            <a:lvl8pPr>
              <a:defRPr sz="1792"/>
            </a:lvl8pPr>
            <a:lvl9pPr>
              <a:defRPr sz="1792"/>
            </a:lvl9pPr>
          </a:lstStyle>
          <a:p>
            <a:r>
              <a:rPr lang="en-US" dirty="0"/>
              <a:t>First line of text/heading/intro would go here, remove bullet (indent x0)</a:t>
            </a:r>
          </a:p>
          <a:p>
            <a:pPr lvl="1"/>
            <a:r>
              <a:rPr lang="en-US" dirty="0"/>
              <a:t>Second line of text would go here (remove bullet, indent x1)</a:t>
            </a:r>
          </a:p>
          <a:p>
            <a:pPr lvl="2"/>
            <a:r>
              <a:rPr lang="en-US" dirty="0"/>
              <a:t>First level bullet point (indent x2)</a:t>
            </a:r>
          </a:p>
          <a:p>
            <a:pPr lvl="3"/>
            <a:r>
              <a:rPr lang="en-US" dirty="0"/>
              <a:t>Second level bullet point (indent x3)</a:t>
            </a:r>
          </a:p>
          <a:p>
            <a:pPr lvl="4"/>
            <a:r>
              <a:rPr lang="en-US" dirty="0"/>
              <a:t>Third level bullet point (indent x4)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2063" y="6498000"/>
            <a:ext cx="964125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D46D31-4F81-C84C-9C9E-CC304FB2B6EB}" type="datetimeFigureOut">
              <a:rPr lang="en-US" smtClean="0"/>
              <a:pPr/>
              <a:t>6/13/2022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6188" y="6498000"/>
            <a:ext cx="9352013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8200" y="6498000"/>
            <a:ext cx="964125" cy="360000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4D54F-FA85-F344-8424-FB00D2AE8D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480001" y="1088356"/>
            <a:ext cx="5376333" cy="4860925"/>
          </a:xfrm>
        </p:spPr>
        <p:txBody>
          <a:bodyPr/>
          <a:lstStyle>
            <a:lvl1pPr>
              <a:defRPr b="0" i="0">
                <a:latin typeface="Kings Caslon Text" panose="02000503000000020003" pitchFamily="2" charset="77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80001" y="909220"/>
            <a:ext cx="11232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19388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– bullets and image – alt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KingsBureauGrot ThreeSeven" panose="02000506040000020004" pitchFamily="2" charset="0"/>
              </a:defRPr>
            </a:lvl1pPr>
          </a:lstStyle>
          <a:p>
            <a:r>
              <a:rPr lang="en-US" dirty="0"/>
              <a:t>Two columns – bullets and image – alt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0000" y="1088721"/>
            <a:ext cx="5376000" cy="4860560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A2D50"/>
              </a:buClr>
              <a:buFont typeface="Arial"/>
              <a:buNone/>
              <a:defRPr lang="en-GB" sz="2000" b="0" i="0" kern="1200" dirty="0" smtClean="0">
                <a:solidFill>
                  <a:schemeClr val="tx1"/>
                </a:solidFill>
                <a:latin typeface="Kings Caslon Text" panose="02000503000000020003" pitchFamily="2" charset="77"/>
                <a:ea typeface="+mn-ea"/>
                <a:cs typeface="Kings Caslon Text" panose="02000503000000020003" pitchFamily="2" charset="77"/>
              </a:defRPr>
            </a:lvl1pPr>
            <a:lvl2pPr marL="0" indent="0">
              <a:buNone/>
              <a:defRPr sz="2000" b="0" i="0">
                <a:latin typeface="Kings Caslon Text" panose="02000503000000020003" pitchFamily="2" charset="77"/>
              </a:defRPr>
            </a:lvl2pPr>
            <a:lvl3pPr marL="268715" indent="-268715">
              <a:defRPr sz="2000" b="0" i="0">
                <a:latin typeface="Kings Caslon Text" panose="02000503000000020003" pitchFamily="2" charset="77"/>
              </a:defRPr>
            </a:lvl3pPr>
            <a:lvl4pPr marL="537429" indent="-268715">
              <a:defRPr sz="2000" b="0" i="0">
                <a:latin typeface="Kings Caslon Text" panose="02000503000000020003" pitchFamily="2" charset="77"/>
              </a:defRPr>
            </a:lvl4pPr>
            <a:lvl5pPr marL="806144" indent="-268715">
              <a:defRPr sz="2000" b="0" i="0">
                <a:latin typeface="Kings Caslon Text" panose="02000503000000020003" pitchFamily="2" charset="77"/>
              </a:defRPr>
            </a:lvl5pPr>
            <a:lvl6pPr>
              <a:defRPr sz="1792"/>
            </a:lvl6pPr>
            <a:lvl7pPr>
              <a:defRPr sz="1792"/>
            </a:lvl7pPr>
            <a:lvl8pPr>
              <a:defRPr sz="1792"/>
            </a:lvl8pPr>
            <a:lvl9pPr>
              <a:defRPr sz="1792"/>
            </a:lvl9pPr>
          </a:lstStyle>
          <a:p>
            <a:r>
              <a:rPr lang="en-US" dirty="0"/>
              <a:t>First level bullet point (indent x0)</a:t>
            </a:r>
          </a:p>
          <a:p>
            <a:pPr lvl="1"/>
            <a:r>
              <a:rPr lang="en-US" dirty="0"/>
              <a:t>Second level bullet point (indent x1)</a:t>
            </a:r>
          </a:p>
          <a:p>
            <a:pPr lvl="2"/>
            <a:r>
              <a:rPr lang="en-US" dirty="0"/>
              <a:t>Third level bullet point (indent x2)</a:t>
            </a:r>
          </a:p>
          <a:p>
            <a:pPr lvl="3"/>
            <a:r>
              <a:rPr lang="en-US" dirty="0"/>
              <a:t>Fourth level bullet point (indent x3)</a:t>
            </a:r>
          </a:p>
          <a:p>
            <a:pPr lvl="4"/>
            <a:r>
              <a:rPr lang="en-US" dirty="0"/>
              <a:t>Fifth level bullet point (indent x4)</a:t>
            </a:r>
          </a:p>
          <a:p>
            <a:pPr lvl="0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2063" y="6498000"/>
            <a:ext cx="964125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D46D31-4F81-C84C-9C9E-CC304FB2B6EB}" type="datetimeFigureOut">
              <a:rPr lang="en-US" smtClean="0"/>
              <a:pPr/>
              <a:t>6/13/2022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6188" y="6498000"/>
            <a:ext cx="9352013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8200" y="6498000"/>
            <a:ext cx="964125" cy="360000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4D54F-FA85-F344-8424-FB00D2AE8D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335667" y="1089025"/>
            <a:ext cx="5376333" cy="4860925"/>
          </a:xfrm>
        </p:spPr>
        <p:txBody>
          <a:bodyPr/>
          <a:lstStyle/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80001" y="909220"/>
            <a:ext cx="11232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16388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– bullets and image – al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Two columns – bullets and image – alt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36000" y="1088721"/>
            <a:ext cx="5376000" cy="486056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US" sz="2000" b="0" i="0" kern="1200" dirty="0" smtClean="0">
                <a:solidFill>
                  <a:schemeClr val="tx1"/>
                </a:solidFill>
                <a:latin typeface="Kings Caslon Text" panose="02000503000000020003" pitchFamily="2" charset="77"/>
                <a:ea typeface="+mn-ea"/>
                <a:cs typeface="Kings Caslon Text" panose="02000503000000020003" pitchFamily="2" charset="77"/>
              </a:defRPr>
            </a:lvl1pPr>
            <a:lvl2pPr marL="342900" indent="-342900">
              <a:buFont typeface="Arial" panose="020B0604020202020204" pitchFamily="34" charset="0"/>
              <a:buChar char="•"/>
              <a:defRPr sz="2000" b="0" i="0">
                <a:latin typeface="Kings Caslon Text" panose="02000503000000020003" pitchFamily="2" charset="77"/>
              </a:defRPr>
            </a:lvl2pPr>
            <a:lvl3pPr marL="342900" indent="-342900">
              <a:buFont typeface="Arial" panose="020B0604020202020204" pitchFamily="34" charset="0"/>
              <a:buChar char="•"/>
              <a:defRPr sz="2000" b="0" i="0">
                <a:latin typeface="Kings Caslon Text" panose="02000503000000020003" pitchFamily="2" charset="77"/>
              </a:defRPr>
            </a:lvl3pPr>
            <a:lvl4pPr marL="268714" indent="0">
              <a:buFont typeface="Arial" panose="020B0604020202020204" pitchFamily="34" charset="0"/>
              <a:buNone/>
              <a:defRPr sz="2000" b="0" i="0">
                <a:latin typeface="Kings Caslon Text" panose="02000503000000020003" pitchFamily="2" charset="77"/>
              </a:defRPr>
            </a:lvl4pPr>
            <a:lvl5pPr marL="537429" indent="0">
              <a:buFont typeface="Arial" panose="020B0604020202020204" pitchFamily="34" charset="0"/>
              <a:buNone/>
              <a:defRPr sz="2000" b="0" i="0">
                <a:latin typeface="Kings Caslon Text" panose="02000503000000020003" pitchFamily="2" charset="77"/>
              </a:defRPr>
            </a:lvl5pPr>
            <a:lvl6pPr marL="2286000" indent="0">
              <a:buNone/>
              <a:defRPr sz="1792"/>
            </a:lvl6pPr>
            <a:lvl7pPr>
              <a:defRPr sz="1792"/>
            </a:lvl7pPr>
            <a:lvl8pPr>
              <a:defRPr sz="1792"/>
            </a:lvl8pPr>
            <a:lvl9pPr>
              <a:defRPr sz="1792"/>
            </a:lvl9pPr>
          </a:lstStyle>
          <a:p>
            <a:r>
              <a:rPr lang="en-US" dirty="0"/>
              <a:t>First level bullet point (indent x0)</a:t>
            </a:r>
          </a:p>
          <a:p>
            <a:pPr lvl="1"/>
            <a:r>
              <a:rPr lang="en-US" dirty="0"/>
              <a:t>Second level bullet point (indent x1)</a:t>
            </a:r>
          </a:p>
          <a:p>
            <a:pPr lvl="2"/>
            <a:r>
              <a:rPr lang="en-US" dirty="0"/>
              <a:t>Third level bullet point (indent x2)</a:t>
            </a:r>
          </a:p>
          <a:p>
            <a:pPr lvl="3"/>
            <a:r>
              <a:rPr lang="en-US" dirty="0"/>
              <a:t>Fourth level bullet point (indent x3)</a:t>
            </a:r>
          </a:p>
          <a:p>
            <a:pPr lvl="4"/>
            <a:r>
              <a:rPr lang="en-US" dirty="0"/>
              <a:t>Fifth level bullet point (indent x4)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2063" y="6498000"/>
            <a:ext cx="964125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D46D31-4F81-C84C-9C9E-CC304FB2B6EB}" type="datetimeFigureOut">
              <a:rPr lang="en-US" smtClean="0"/>
              <a:pPr/>
              <a:t>6/13/2022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6188" y="6498000"/>
            <a:ext cx="9352013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8200" y="6498000"/>
            <a:ext cx="964125" cy="360000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4D54F-FA85-F344-8424-FB00D2AE8D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0001" y="1088356"/>
            <a:ext cx="5376333" cy="4860925"/>
          </a:xfrm>
        </p:spPr>
        <p:txBody>
          <a:bodyPr/>
          <a:lstStyle/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80001" y="909220"/>
            <a:ext cx="11232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43486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x1 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Picture x1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2063" y="6498000"/>
            <a:ext cx="964125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D46D31-4F81-C84C-9C9E-CC304FB2B6EB}" type="datetimeFigureOut">
              <a:rPr lang="en-US" smtClean="0"/>
              <a:pPr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6188" y="6498000"/>
            <a:ext cx="9352013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98200" y="6498000"/>
            <a:ext cx="964125" cy="360000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4D54F-FA85-F344-8424-FB00D2AE8D0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80001" y="909220"/>
            <a:ext cx="11232000" cy="0"/>
          </a:xfrm>
          <a:prstGeom prst="line">
            <a:avLst/>
          </a:prstGeom>
          <a:ln w="12700">
            <a:solidFill>
              <a:srgbClr val="C2B6A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80001" y="909220"/>
            <a:ext cx="11232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34C904-740B-E84D-B324-36B6DE7B23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5" y="1049338"/>
            <a:ext cx="11233150" cy="47587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029D345-CF89-564D-B6D0-39BB56CBE9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2063" y="5949280"/>
            <a:ext cx="11280263" cy="5487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531880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x 4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0002" y="1088720"/>
            <a:ext cx="5496000" cy="2250280"/>
          </a:xfrm>
        </p:spPr>
        <p:txBody>
          <a:bodyPr>
            <a:normAutofit/>
          </a:bodyPr>
          <a:lstStyle>
            <a:lvl1pPr marL="0" indent="0">
              <a:buNone/>
              <a:defRPr sz="1991"/>
            </a:lvl1pPr>
            <a:lvl2pPr marL="455234" indent="0">
              <a:buNone/>
              <a:defRPr sz="2788"/>
            </a:lvl2pPr>
            <a:lvl3pPr marL="910468" indent="0">
              <a:buNone/>
              <a:defRPr sz="2390"/>
            </a:lvl3pPr>
            <a:lvl4pPr marL="1365702" indent="0">
              <a:buNone/>
              <a:defRPr sz="1991"/>
            </a:lvl4pPr>
            <a:lvl5pPr marL="1820936" indent="0">
              <a:buNone/>
              <a:defRPr sz="1991"/>
            </a:lvl5pPr>
            <a:lvl6pPr marL="2276170" indent="0">
              <a:buNone/>
              <a:defRPr sz="1991"/>
            </a:lvl6pPr>
            <a:lvl7pPr marL="2731404" indent="0">
              <a:buNone/>
              <a:defRPr sz="1991"/>
            </a:lvl7pPr>
            <a:lvl8pPr marL="3186638" indent="0">
              <a:buNone/>
              <a:defRPr sz="1991"/>
            </a:lvl8pPr>
            <a:lvl9pPr marL="3641872" indent="0">
              <a:buNone/>
              <a:defRPr sz="1991"/>
            </a:lvl9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01" y="5949280"/>
            <a:ext cx="11232000" cy="548720"/>
          </a:xfrm>
        </p:spPr>
        <p:txBody>
          <a:bodyPr/>
          <a:lstStyle>
            <a:lvl1pPr marL="0" indent="0">
              <a:buNone/>
              <a:defRPr sz="1394"/>
            </a:lvl1pPr>
            <a:lvl2pPr marL="455234" indent="0">
              <a:buNone/>
              <a:defRPr sz="1195"/>
            </a:lvl2pPr>
            <a:lvl3pPr marL="910468" indent="0">
              <a:buNone/>
              <a:defRPr sz="996"/>
            </a:lvl3pPr>
            <a:lvl4pPr marL="1365702" indent="0">
              <a:buNone/>
              <a:defRPr sz="896"/>
            </a:lvl4pPr>
            <a:lvl5pPr marL="1820936" indent="0">
              <a:buNone/>
              <a:defRPr sz="896"/>
            </a:lvl5pPr>
            <a:lvl6pPr marL="2276170" indent="0">
              <a:buNone/>
              <a:defRPr sz="896"/>
            </a:lvl6pPr>
            <a:lvl7pPr marL="2731404" indent="0">
              <a:buNone/>
              <a:defRPr sz="896"/>
            </a:lvl7pPr>
            <a:lvl8pPr marL="3186638" indent="0">
              <a:buNone/>
              <a:defRPr sz="896"/>
            </a:lvl8pPr>
            <a:lvl9pPr marL="3641872" indent="0">
              <a:buNone/>
              <a:defRPr sz="896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2063" y="6498000"/>
            <a:ext cx="964125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D46D31-4F81-C84C-9C9E-CC304FB2B6EB}" type="datetimeFigureOut">
              <a:rPr lang="en-US" smtClean="0"/>
              <a:pPr/>
              <a:t>6/13/2022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6188" y="6498000"/>
            <a:ext cx="9352013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8200" y="6498000"/>
            <a:ext cx="964125" cy="360000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4D54F-FA85-F344-8424-FB00D2AE8D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3"/>
          </p:nvPr>
        </p:nvSpPr>
        <p:spPr>
          <a:xfrm>
            <a:off x="480002" y="3519000"/>
            <a:ext cx="5496000" cy="2254600"/>
          </a:xfrm>
        </p:spPr>
        <p:txBody>
          <a:bodyPr>
            <a:normAutofit/>
          </a:bodyPr>
          <a:lstStyle>
            <a:lvl1pPr marL="0" indent="0">
              <a:buNone/>
              <a:defRPr sz="1991"/>
            </a:lvl1pPr>
            <a:lvl2pPr marL="455234" indent="0">
              <a:buNone/>
              <a:defRPr sz="2788"/>
            </a:lvl2pPr>
            <a:lvl3pPr marL="910468" indent="0">
              <a:buNone/>
              <a:defRPr sz="2390"/>
            </a:lvl3pPr>
            <a:lvl4pPr marL="1365702" indent="0">
              <a:buNone/>
              <a:defRPr sz="1991"/>
            </a:lvl4pPr>
            <a:lvl5pPr marL="1820936" indent="0">
              <a:buNone/>
              <a:defRPr sz="1991"/>
            </a:lvl5pPr>
            <a:lvl6pPr marL="2276170" indent="0">
              <a:buNone/>
              <a:defRPr sz="1991"/>
            </a:lvl6pPr>
            <a:lvl7pPr marL="2731404" indent="0">
              <a:buNone/>
              <a:defRPr sz="1991"/>
            </a:lvl7pPr>
            <a:lvl8pPr marL="3186638" indent="0">
              <a:buNone/>
              <a:defRPr sz="1991"/>
            </a:lvl8pPr>
            <a:lvl9pPr marL="3641872" indent="0">
              <a:buNone/>
              <a:defRPr sz="1991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idx="14"/>
          </p:nvPr>
        </p:nvSpPr>
        <p:spPr>
          <a:xfrm>
            <a:off x="6215999" y="1088720"/>
            <a:ext cx="5499043" cy="2250280"/>
          </a:xfrm>
        </p:spPr>
        <p:txBody>
          <a:bodyPr>
            <a:normAutofit/>
          </a:bodyPr>
          <a:lstStyle>
            <a:lvl1pPr marL="0" indent="0">
              <a:buNone/>
              <a:defRPr sz="1991"/>
            </a:lvl1pPr>
            <a:lvl2pPr marL="455234" indent="0">
              <a:buNone/>
              <a:defRPr sz="2788"/>
            </a:lvl2pPr>
            <a:lvl3pPr marL="910468" indent="0">
              <a:buNone/>
              <a:defRPr sz="2390"/>
            </a:lvl3pPr>
            <a:lvl4pPr marL="1365702" indent="0">
              <a:buNone/>
              <a:defRPr sz="1991"/>
            </a:lvl4pPr>
            <a:lvl5pPr marL="1820936" indent="0">
              <a:buNone/>
              <a:defRPr sz="1991"/>
            </a:lvl5pPr>
            <a:lvl6pPr marL="2276170" indent="0">
              <a:buNone/>
              <a:defRPr sz="1991"/>
            </a:lvl6pPr>
            <a:lvl7pPr marL="2731404" indent="0">
              <a:buNone/>
              <a:defRPr sz="1991"/>
            </a:lvl7pPr>
            <a:lvl8pPr marL="3186638" indent="0">
              <a:buNone/>
              <a:defRPr sz="1991"/>
            </a:lvl8pPr>
            <a:lvl9pPr marL="3641872" indent="0">
              <a:buNone/>
              <a:defRPr sz="1991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idx="15"/>
          </p:nvPr>
        </p:nvSpPr>
        <p:spPr>
          <a:xfrm>
            <a:off x="6215999" y="3519000"/>
            <a:ext cx="5499043" cy="2254600"/>
          </a:xfrm>
        </p:spPr>
        <p:txBody>
          <a:bodyPr>
            <a:normAutofit/>
          </a:bodyPr>
          <a:lstStyle>
            <a:lvl1pPr marL="0" indent="0">
              <a:buNone/>
              <a:defRPr sz="1991"/>
            </a:lvl1pPr>
            <a:lvl2pPr marL="455234" indent="0">
              <a:buNone/>
              <a:defRPr sz="2788"/>
            </a:lvl2pPr>
            <a:lvl3pPr marL="910468" indent="0">
              <a:buNone/>
              <a:defRPr sz="2390"/>
            </a:lvl3pPr>
            <a:lvl4pPr marL="1365702" indent="0">
              <a:buNone/>
              <a:defRPr sz="1991"/>
            </a:lvl4pPr>
            <a:lvl5pPr marL="1820936" indent="0">
              <a:buNone/>
              <a:defRPr sz="1991"/>
            </a:lvl5pPr>
            <a:lvl6pPr marL="2276170" indent="0">
              <a:buNone/>
              <a:defRPr sz="1991"/>
            </a:lvl6pPr>
            <a:lvl7pPr marL="2731404" indent="0">
              <a:buNone/>
              <a:defRPr sz="1991"/>
            </a:lvl7pPr>
            <a:lvl8pPr marL="3186638" indent="0">
              <a:buNone/>
              <a:defRPr sz="1991"/>
            </a:lvl8pPr>
            <a:lvl9pPr marL="3641872" indent="0">
              <a:buNone/>
              <a:defRPr sz="1991"/>
            </a:lvl9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Picture x4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80001" y="909220"/>
            <a:ext cx="11232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41692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x 6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0003" y="1088720"/>
            <a:ext cx="3600028" cy="2250280"/>
          </a:xfrm>
        </p:spPr>
        <p:txBody>
          <a:bodyPr>
            <a:normAutofit/>
          </a:bodyPr>
          <a:lstStyle>
            <a:lvl1pPr marL="0" indent="0">
              <a:buNone/>
              <a:defRPr sz="1991"/>
            </a:lvl1pPr>
            <a:lvl2pPr marL="455234" indent="0">
              <a:buNone/>
              <a:defRPr sz="2788"/>
            </a:lvl2pPr>
            <a:lvl3pPr marL="910468" indent="0">
              <a:buNone/>
              <a:defRPr sz="2390"/>
            </a:lvl3pPr>
            <a:lvl4pPr marL="1365702" indent="0">
              <a:buNone/>
              <a:defRPr sz="1991"/>
            </a:lvl4pPr>
            <a:lvl5pPr marL="1820936" indent="0">
              <a:buNone/>
              <a:defRPr sz="1991"/>
            </a:lvl5pPr>
            <a:lvl6pPr marL="2276170" indent="0">
              <a:buNone/>
              <a:defRPr sz="1991"/>
            </a:lvl6pPr>
            <a:lvl7pPr marL="2731404" indent="0">
              <a:buNone/>
              <a:defRPr sz="1991"/>
            </a:lvl7pPr>
            <a:lvl8pPr marL="3186638" indent="0">
              <a:buNone/>
              <a:defRPr sz="1991"/>
            </a:lvl8pPr>
            <a:lvl9pPr marL="3641872" indent="0">
              <a:buNone/>
              <a:defRPr sz="1991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01" y="5949280"/>
            <a:ext cx="11232000" cy="548720"/>
          </a:xfrm>
        </p:spPr>
        <p:txBody>
          <a:bodyPr/>
          <a:lstStyle>
            <a:lvl1pPr marL="0" indent="0">
              <a:buNone/>
              <a:defRPr sz="1394"/>
            </a:lvl1pPr>
            <a:lvl2pPr marL="455234" indent="0">
              <a:buNone/>
              <a:defRPr sz="1195"/>
            </a:lvl2pPr>
            <a:lvl3pPr marL="910468" indent="0">
              <a:buNone/>
              <a:defRPr sz="996"/>
            </a:lvl3pPr>
            <a:lvl4pPr marL="1365702" indent="0">
              <a:buNone/>
              <a:defRPr sz="896"/>
            </a:lvl4pPr>
            <a:lvl5pPr marL="1820936" indent="0">
              <a:buNone/>
              <a:defRPr sz="896"/>
            </a:lvl5pPr>
            <a:lvl6pPr marL="2276170" indent="0">
              <a:buNone/>
              <a:defRPr sz="896"/>
            </a:lvl6pPr>
            <a:lvl7pPr marL="2731404" indent="0">
              <a:buNone/>
              <a:defRPr sz="896"/>
            </a:lvl7pPr>
            <a:lvl8pPr marL="3186638" indent="0">
              <a:buNone/>
              <a:defRPr sz="896"/>
            </a:lvl8pPr>
            <a:lvl9pPr marL="3641872" indent="0">
              <a:buNone/>
              <a:defRPr sz="896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2063" y="6498000"/>
            <a:ext cx="964125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D46D31-4F81-C84C-9C9E-CC304FB2B6EB}" type="datetimeFigureOut">
              <a:rPr lang="en-US" smtClean="0"/>
              <a:pPr/>
              <a:t>6/13/2022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6188" y="6498000"/>
            <a:ext cx="9352013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8200" y="6498000"/>
            <a:ext cx="964125" cy="360000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4D54F-FA85-F344-8424-FB00D2AE8D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3"/>
          </p:nvPr>
        </p:nvSpPr>
        <p:spPr>
          <a:xfrm>
            <a:off x="480003" y="3519000"/>
            <a:ext cx="3600028" cy="2254600"/>
          </a:xfrm>
        </p:spPr>
        <p:txBody>
          <a:bodyPr>
            <a:normAutofit/>
          </a:bodyPr>
          <a:lstStyle>
            <a:lvl1pPr marL="0" indent="0">
              <a:buNone/>
              <a:defRPr sz="1991"/>
            </a:lvl1pPr>
            <a:lvl2pPr marL="455234" indent="0">
              <a:buNone/>
              <a:defRPr sz="2788"/>
            </a:lvl2pPr>
            <a:lvl3pPr marL="910468" indent="0">
              <a:buNone/>
              <a:defRPr sz="2390"/>
            </a:lvl3pPr>
            <a:lvl4pPr marL="1365702" indent="0">
              <a:buNone/>
              <a:defRPr sz="1991"/>
            </a:lvl4pPr>
            <a:lvl5pPr marL="1820936" indent="0">
              <a:buNone/>
              <a:defRPr sz="1991"/>
            </a:lvl5pPr>
            <a:lvl6pPr marL="2276170" indent="0">
              <a:buNone/>
              <a:defRPr sz="1991"/>
            </a:lvl6pPr>
            <a:lvl7pPr marL="2731404" indent="0">
              <a:buNone/>
              <a:defRPr sz="1991"/>
            </a:lvl7pPr>
            <a:lvl8pPr marL="3186638" indent="0">
              <a:buNone/>
              <a:defRPr sz="1991"/>
            </a:lvl8pPr>
            <a:lvl9pPr marL="3641872" indent="0">
              <a:buNone/>
              <a:defRPr sz="1991"/>
            </a:lvl9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4"/>
          </p:nvPr>
        </p:nvSpPr>
        <p:spPr>
          <a:xfrm>
            <a:off x="8111970" y="1088720"/>
            <a:ext cx="3603072" cy="2250280"/>
          </a:xfrm>
        </p:spPr>
        <p:txBody>
          <a:bodyPr>
            <a:normAutofit/>
          </a:bodyPr>
          <a:lstStyle>
            <a:lvl1pPr marL="0" indent="0">
              <a:buNone/>
              <a:defRPr sz="1991"/>
            </a:lvl1pPr>
            <a:lvl2pPr marL="455234" indent="0">
              <a:buNone/>
              <a:defRPr sz="2788"/>
            </a:lvl2pPr>
            <a:lvl3pPr marL="910468" indent="0">
              <a:buNone/>
              <a:defRPr sz="2390"/>
            </a:lvl3pPr>
            <a:lvl4pPr marL="1365702" indent="0">
              <a:buNone/>
              <a:defRPr sz="1991"/>
            </a:lvl4pPr>
            <a:lvl5pPr marL="1820936" indent="0">
              <a:buNone/>
              <a:defRPr sz="1991"/>
            </a:lvl5pPr>
            <a:lvl6pPr marL="2276170" indent="0">
              <a:buNone/>
              <a:defRPr sz="1991"/>
            </a:lvl6pPr>
            <a:lvl7pPr marL="2731404" indent="0">
              <a:buNone/>
              <a:defRPr sz="1991"/>
            </a:lvl7pPr>
            <a:lvl8pPr marL="3186638" indent="0">
              <a:buNone/>
              <a:defRPr sz="1991"/>
            </a:lvl8pPr>
            <a:lvl9pPr marL="3641872" indent="0">
              <a:buNone/>
              <a:defRPr sz="1991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idx="15"/>
          </p:nvPr>
        </p:nvSpPr>
        <p:spPr>
          <a:xfrm>
            <a:off x="8111970" y="3519000"/>
            <a:ext cx="3603072" cy="2254600"/>
          </a:xfrm>
        </p:spPr>
        <p:txBody>
          <a:bodyPr>
            <a:normAutofit/>
          </a:bodyPr>
          <a:lstStyle>
            <a:lvl1pPr marL="0" indent="0">
              <a:buNone/>
              <a:defRPr sz="1991"/>
            </a:lvl1pPr>
            <a:lvl2pPr marL="455234" indent="0">
              <a:buNone/>
              <a:defRPr sz="2788"/>
            </a:lvl2pPr>
            <a:lvl3pPr marL="910468" indent="0">
              <a:buNone/>
              <a:defRPr sz="2390"/>
            </a:lvl3pPr>
            <a:lvl4pPr marL="1365702" indent="0">
              <a:buNone/>
              <a:defRPr sz="1991"/>
            </a:lvl4pPr>
            <a:lvl5pPr marL="1820936" indent="0">
              <a:buNone/>
              <a:defRPr sz="1991"/>
            </a:lvl5pPr>
            <a:lvl6pPr marL="2276170" indent="0">
              <a:buNone/>
              <a:defRPr sz="1991"/>
            </a:lvl6pPr>
            <a:lvl7pPr marL="2731404" indent="0">
              <a:buNone/>
              <a:defRPr sz="1991"/>
            </a:lvl7pPr>
            <a:lvl8pPr marL="3186638" indent="0">
              <a:buNone/>
              <a:defRPr sz="1991"/>
            </a:lvl8pPr>
            <a:lvl9pPr marL="3641872" indent="0">
              <a:buNone/>
              <a:defRPr sz="1991"/>
            </a:lvl9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Picture x6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idx="16"/>
          </p:nvPr>
        </p:nvSpPr>
        <p:spPr>
          <a:xfrm>
            <a:off x="4295986" y="1088720"/>
            <a:ext cx="3603072" cy="2250280"/>
          </a:xfrm>
        </p:spPr>
        <p:txBody>
          <a:bodyPr>
            <a:normAutofit/>
          </a:bodyPr>
          <a:lstStyle>
            <a:lvl1pPr marL="0" indent="0">
              <a:buNone/>
              <a:defRPr sz="1991"/>
            </a:lvl1pPr>
            <a:lvl2pPr marL="455234" indent="0">
              <a:buNone/>
              <a:defRPr sz="2788"/>
            </a:lvl2pPr>
            <a:lvl3pPr marL="910468" indent="0">
              <a:buNone/>
              <a:defRPr sz="2390"/>
            </a:lvl3pPr>
            <a:lvl4pPr marL="1365702" indent="0">
              <a:buNone/>
              <a:defRPr sz="1991"/>
            </a:lvl4pPr>
            <a:lvl5pPr marL="1820936" indent="0">
              <a:buNone/>
              <a:defRPr sz="1991"/>
            </a:lvl5pPr>
            <a:lvl6pPr marL="2276170" indent="0">
              <a:buNone/>
              <a:defRPr sz="1991"/>
            </a:lvl6pPr>
            <a:lvl7pPr marL="2731404" indent="0">
              <a:buNone/>
              <a:defRPr sz="1991"/>
            </a:lvl7pPr>
            <a:lvl8pPr marL="3186638" indent="0">
              <a:buNone/>
              <a:defRPr sz="1991"/>
            </a:lvl8pPr>
            <a:lvl9pPr marL="3641872" indent="0">
              <a:buNone/>
              <a:defRPr sz="1991"/>
            </a:lvl9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idx="17"/>
          </p:nvPr>
        </p:nvSpPr>
        <p:spPr>
          <a:xfrm>
            <a:off x="4295986" y="3519000"/>
            <a:ext cx="3603072" cy="2254600"/>
          </a:xfrm>
        </p:spPr>
        <p:txBody>
          <a:bodyPr>
            <a:normAutofit/>
          </a:bodyPr>
          <a:lstStyle>
            <a:lvl1pPr marL="0" indent="0">
              <a:buNone/>
              <a:defRPr sz="1991"/>
            </a:lvl1pPr>
            <a:lvl2pPr marL="455234" indent="0">
              <a:buNone/>
              <a:defRPr sz="2788"/>
            </a:lvl2pPr>
            <a:lvl3pPr marL="910468" indent="0">
              <a:buNone/>
              <a:defRPr sz="2390"/>
            </a:lvl3pPr>
            <a:lvl4pPr marL="1365702" indent="0">
              <a:buNone/>
              <a:defRPr sz="1991"/>
            </a:lvl4pPr>
            <a:lvl5pPr marL="1820936" indent="0">
              <a:buNone/>
              <a:defRPr sz="1991"/>
            </a:lvl5pPr>
            <a:lvl6pPr marL="2276170" indent="0">
              <a:buNone/>
              <a:defRPr sz="1991"/>
            </a:lvl6pPr>
            <a:lvl7pPr marL="2731404" indent="0">
              <a:buNone/>
              <a:defRPr sz="1991"/>
            </a:lvl7pPr>
            <a:lvl8pPr marL="3186638" indent="0">
              <a:buNone/>
              <a:defRPr sz="1991"/>
            </a:lvl8pPr>
            <a:lvl9pPr marL="3641872" indent="0">
              <a:buNone/>
              <a:defRPr sz="1991"/>
            </a:lvl9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80001" y="909220"/>
            <a:ext cx="11232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02871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 - joint - 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wo statues in front of Bush House building&#10;&#10;">
            <a:extLst>
              <a:ext uri="{FF2B5EF4-FFF2-40B4-BE49-F238E27FC236}">
                <a16:creationId xmlns:a16="http://schemas.microsoft.com/office/drawing/2014/main" id="{F4793EB2-2819-E843-A12D-5A71221FF3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6275" y="0"/>
            <a:ext cx="8125725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-1"/>
            <a:ext cx="4065973" cy="5554979"/>
          </a:xfrm>
          <a:prstGeom prst="rect">
            <a:avLst/>
          </a:prstGeom>
          <a:solidFill>
            <a:srgbClr val="5A6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0719" y="1297774"/>
            <a:ext cx="3551068" cy="2953816"/>
          </a:xfrm>
        </p:spPr>
        <p:txBody>
          <a:bodyPr anchor="t" anchorCtr="0">
            <a:normAutofit/>
          </a:bodyPr>
          <a:lstStyle>
            <a:lvl1pPr>
              <a:defRPr sz="4000" b="1" i="0">
                <a:solidFill>
                  <a:srgbClr val="FFFFFF"/>
                </a:solidFill>
                <a:latin typeface="KingsBureauGrot ThreeSeven" panose="02000506040000020004" pitchFamily="2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719" y="4316239"/>
            <a:ext cx="3551067" cy="8917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>
                <a:solidFill>
                  <a:srgbClr val="FFFFFF"/>
                </a:solidFill>
                <a:latin typeface="Kings Caslon Text" panose="02000503000000020003" pitchFamily="2" charset="77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10718" y="5733981"/>
            <a:ext cx="3551067" cy="944280"/>
          </a:xfrm>
        </p:spPr>
        <p:txBody>
          <a:bodyPr/>
          <a:lstStyle>
            <a:lvl1pPr>
              <a:defRPr b="0" i="0">
                <a:latin typeface="Kings Caslon Text" panose="02000503000000020003" pitchFamily="2" charset="77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pic>
        <p:nvPicPr>
          <p:cNvPr id="9" name="KCL-LOGO-UK-1.png">
            <a:extLst>
              <a:ext uri="{FF2B5EF4-FFF2-40B4-BE49-F238E27FC236}">
                <a16:creationId xmlns:a16="http://schemas.microsoft.com/office/drawing/2014/main" id="{6744B5CB-C36A-49F5-A000-C34D59625344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2000" y="736"/>
            <a:ext cx="1710000" cy="130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8102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- te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0000" y="4689281"/>
            <a:ext cx="11232000" cy="728721"/>
          </a:xfrm>
        </p:spPr>
        <p:txBody>
          <a:bodyPr>
            <a:normAutofit/>
          </a:bodyPr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0000" y="5598000"/>
            <a:ext cx="11232000" cy="891700"/>
          </a:xfr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Kings Caslon Text" panose="02000503000000020003" pitchFamily="2" charset="77"/>
                <a:cs typeface="Kings Caslon Text" panose="02000503000000020003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Section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55373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- sea blu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0000" y="4689281"/>
            <a:ext cx="11232000" cy="728721"/>
          </a:xfrm>
        </p:spPr>
        <p:txBody>
          <a:bodyPr>
            <a:normAutofit/>
          </a:bodyPr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0000" y="5598000"/>
            <a:ext cx="11232000" cy="891700"/>
          </a:xfr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Kings Caslon Text" panose="02000503000000020003" pitchFamily="2" charset="77"/>
                <a:cs typeface="Kings Caslon Text" panose="02000503000000020003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Section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75678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-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0000" y="4689281"/>
            <a:ext cx="11232000" cy="728721"/>
          </a:xfrm>
        </p:spPr>
        <p:txBody>
          <a:bodyPr>
            <a:normAutofit/>
          </a:bodyPr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0000" y="5598000"/>
            <a:ext cx="11232000" cy="1080000"/>
          </a:xfr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Kings Caslon Text" panose="02000503000000020003" pitchFamily="2" charset="77"/>
                <a:cs typeface="Kings Caslon Text" panose="02000503000000020003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Section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56866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- sky blue">
    <p:bg>
      <p:bgPr>
        <a:solidFill>
          <a:srgbClr val="99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0000" y="4689281"/>
            <a:ext cx="11232000" cy="728721"/>
          </a:xfrm>
        </p:spPr>
        <p:txBody>
          <a:bodyPr>
            <a:normAutofit/>
          </a:bodyPr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0000" y="5598000"/>
            <a:ext cx="11232000" cy="891700"/>
          </a:xfr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Kings Caslon Text" panose="02000503000000020003" pitchFamily="2" charset="77"/>
                <a:cs typeface="Kings Caslon Text" panose="02000503000000020003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Section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42053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solidFill>
          <a:srgbClr val="5A64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ED64C56-7BE9-5D41-824D-0319FFA616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9623" y="3420000"/>
            <a:ext cx="11231999" cy="25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b="1" dirty="0">
                <a:solidFill>
                  <a:schemeClr val="bg1"/>
                </a:solidFill>
              </a:rPr>
              <a:t>Contact details/for more information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Contact details 1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Contact details 2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Contact details 3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+44 (0)20 7848 XXXX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 err="1">
                <a:solidFill>
                  <a:schemeClr val="bg1"/>
                </a:solidFill>
              </a:rPr>
              <a:t>xxxx@kcl.ac.uk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 err="1">
                <a:solidFill>
                  <a:schemeClr val="bg1"/>
                </a:solidFill>
              </a:rPr>
              <a:t>www.kcl.ac.uk</a:t>
            </a:r>
            <a:r>
              <a:rPr lang="en-GB" dirty="0">
                <a:solidFill>
                  <a:schemeClr val="bg1"/>
                </a:solidFill>
              </a:rPr>
              <a:t>/</a:t>
            </a:r>
            <a:r>
              <a:rPr lang="en-GB" dirty="0" err="1">
                <a:solidFill>
                  <a:schemeClr val="bg1"/>
                </a:solidFill>
              </a:rPr>
              <a:t>xxxx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9623" y="2184934"/>
            <a:ext cx="7662972" cy="1053665"/>
          </a:xfrm>
        </p:spPr>
        <p:txBody>
          <a:bodyPr anchor="b" anchorCtr="0">
            <a:normAutofit/>
          </a:bodyPr>
          <a:lstStyle>
            <a:lvl1pPr>
              <a:defRPr sz="4500" b="1" i="0">
                <a:solidFill>
                  <a:srgbClr val="FFFFFF"/>
                </a:solidFill>
                <a:latin typeface="KingsBureauGrot ThreeSeven" panose="02000506040000020004" pitchFamily="2" charset="0"/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10489316" y="1"/>
            <a:ext cx="1702684" cy="1303021"/>
            <a:chOff x="7949775" y="1"/>
            <a:chExt cx="1194225" cy="910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7949775" y="1"/>
              <a:ext cx="1194225" cy="91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2"/>
            </a:p>
          </p:txBody>
        </p:sp>
        <p:pic>
          <p:nvPicPr>
            <p:cNvPr id="9" name="KCL-LOGO-UK-1.png"/>
            <p:cNvPicPr>
              <a:picLocks noChangeAspect="1"/>
            </p:cNvPicPr>
            <p:nvPr userDrawn="1"/>
          </p:nvPicPr>
          <p:blipFill>
            <a:blip r:embed="rId2" r:link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49775" y="258"/>
              <a:ext cx="1194225" cy="909486"/>
            </a:xfrm>
            <a:prstGeom prst="rect">
              <a:avLst/>
            </a:prstGeom>
          </p:spPr>
        </p:pic>
      </p:grp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62F5BC61-7D93-C442-AAE8-F327F7EC18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9623" y="6121401"/>
            <a:ext cx="11231999" cy="380749"/>
          </a:xfrm>
        </p:spPr>
        <p:txBody>
          <a:bodyPr wrap="square">
            <a:noAutofit/>
          </a:bodyPr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2D50"/>
              </a:buClr>
              <a:buSzTx/>
              <a:buFont typeface="Arial"/>
              <a:buNone/>
              <a:tabLst/>
              <a:defRPr sz="1200" b="0" i="0">
                <a:solidFill>
                  <a:schemeClr val="bg1"/>
                </a:solidFill>
                <a:latin typeface="Kings Caslon Text" panose="02000503000000020003" pitchFamily="2" charset="77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2D50"/>
              </a:buClr>
              <a:buSzTx/>
              <a:buFont typeface="Arial"/>
              <a:buNone/>
              <a:tabLst/>
              <a:defRPr/>
            </a:pPr>
            <a:r>
              <a:rPr lang="en-US" sz="1600" dirty="0">
                <a:latin typeface="Georgia" panose="02040502050405020303" pitchFamily="18" charset="0"/>
              </a:rPr>
              <a:t>© 2020 King’s College London. All rights reserved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53055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- joint - alt 3">
    <p:bg>
      <p:bgPr>
        <a:solidFill>
          <a:srgbClr val="5A64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wo statues in front of Bush House building&#10;&#10;">
            <a:extLst>
              <a:ext uri="{FF2B5EF4-FFF2-40B4-BE49-F238E27FC236}">
                <a16:creationId xmlns:a16="http://schemas.microsoft.com/office/drawing/2014/main" id="{F4793EB2-2819-E843-A12D-5A71221FF3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6275" y="0"/>
            <a:ext cx="81257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0719" y="1297774"/>
            <a:ext cx="3551068" cy="2953816"/>
          </a:xfrm>
        </p:spPr>
        <p:txBody>
          <a:bodyPr anchor="t" anchorCtr="0">
            <a:normAutofit/>
          </a:bodyPr>
          <a:lstStyle>
            <a:lvl1pPr>
              <a:defRPr sz="4000" b="1" i="0">
                <a:solidFill>
                  <a:srgbClr val="FFFFFF"/>
                </a:solidFill>
                <a:latin typeface="KingsBureauGrot ThreeSeven" panose="02000506040000020004" pitchFamily="2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719" y="4316239"/>
            <a:ext cx="3551067" cy="8917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>
                <a:solidFill>
                  <a:srgbClr val="FFFFFF"/>
                </a:solidFill>
                <a:latin typeface="Kings Caslon Text" panose="02000503000000020003" pitchFamily="2" charset="77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9" name="KCL-LOGO-UK-1.png">
            <a:extLst>
              <a:ext uri="{FF2B5EF4-FFF2-40B4-BE49-F238E27FC236}">
                <a16:creationId xmlns:a16="http://schemas.microsoft.com/office/drawing/2014/main" id="{6744B5CB-C36A-49F5-A000-C34D59625344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2000" y="736"/>
            <a:ext cx="1710000" cy="130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1808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 - joint - 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ush House entrance">
            <a:extLst>
              <a:ext uri="{FF2B5EF4-FFF2-40B4-BE49-F238E27FC236}">
                <a16:creationId xmlns:a16="http://schemas.microsoft.com/office/drawing/2014/main" id="{BB2856B8-0170-3D42-B170-7ED5ACB03B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950" y="-736"/>
            <a:ext cx="8126158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-1"/>
            <a:ext cx="4065973" cy="5554979"/>
          </a:xfrm>
          <a:prstGeom prst="rect">
            <a:avLst/>
          </a:prstGeom>
          <a:solidFill>
            <a:srgbClr val="5A6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0719" y="1297774"/>
            <a:ext cx="3551068" cy="2953816"/>
          </a:xfrm>
        </p:spPr>
        <p:txBody>
          <a:bodyPr anchor="t" anchorCtr="0">
            <a:normAutofit/>
          </a:bodyPr>
          <a:lstStyle>
            <a:lvl1pPr>
              <a:defRPr sz="4000" b="1" i="0">
                <a:solidFill>
                  <a:srgbClr val="FFFFFF"/>
                </a:solidFill>
                <a:latin typeface="KingsBureauGrot ThreeSeven" panose="02000506040000020004" pitchFamily="2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719" y="4316239"/>
            <a:ext cx="3551067" cy="8917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>
                <a:solidFill>
                  <a:srgbClr val="FFFFFF"/>
                </a:solidFill>
                <a:latin typeface="Kings Caslon Text" panose="02000503000000020003" pitchFamily="2" charset="77"/>
                <a:cs typeface="Kings Caslon Text" panose="02000503000000020003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10718" y="5733981"/>
            <a:ext cx="3551067" cy="944280"/>
          </a:xfrm>
        </p:spPr>
        <p:txBody>
          <a:bodyPr>
            <a:noAutofit/>
          </a:bodyPr>
          <a:lstStyle>
            <a:lvl1pPr>
              <a:defRPr sz="2000" b="0" i="0">
                <a:latin typeface="Kings Caslon Text" panose="02000503000000020003" pitchFamily="2" charset="77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pic>
        <p:nvPicPr>
          <p:cNvPr id="9" name="KCL-LOGO-UK-1.png">
            <a:extLst>
              <a:ext uri="{FF2B5EF4-FFF2-40B4-BE49-F238E27FC236}">
                <a16:creationId xmlns:a16="http://schemas.microsoft.com/office/drawing/2014/main" id="{6744B5CB-C36A-49F5-A000-C34D59625344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2000" y="736"/>
            <a:ext cx="1710000" cy="130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1522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 - joint - alt 3">
    <p:bg>
      <p:bgPr>
        <a:solidFill>
          <a:srgbClr val="5A64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ush House entrance">
            <a:extLst>
              <a:ext uri="{FF2B5EF4-FFF2-40B4-BE49-F238E27FC236}">
                <a16:creationId xmlns:a16="http://schemas.microsoft.com/office/drawing/2014/main" id="{BB2856B8-0170-3D42-B170-7ED5ACB03B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950" y="-736"/>
            <a:ext cx="812615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0719" y="1297774"/>
            <a:ext cx="3551068" cy="2953816"/>
          </a:xfrm>
        </p:spPr>
        <p:txBody>
          <a:bodyPr anchor="t" anchorCtr="0">
            <a:normAutofit/>
          </a:bodyPr>
          <a:lstStyle>
            <a:lvl1pPr>
              <a:defRPr sz="4000" b="1" i="0">
                <a:solidFill>
                  <a:srgbClr val="FFFFFF"/>
                </a:solidFill>
                <a:latin typeface="KingsBureauGrot ThreeSeven" panose="02000506040000020004" pitchFamily="2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719" y="4316239"/>
            <a:ext cx="3551067" cy="8917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>
                <a:solidFill>
                  <a:srgbClr val="FFFFFF"/>
                </a:solidFill>
                <a:latin typeface="Kings Caslon Text" panose="02000503000000020003" pitchFamily="2" charset="77"/>
                <a:cs typeface="Kings Caslon Text" panose="02000503000000020003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9" name="KCL-LOGO-UK-1.png">
            <a:extLst>
              <a:ext uri="{FF2B5EF4-FFF2-40B4-BE49-F238E27FC236}">
                <a16:creationId xmlns:a16="http://schemas.microsoft.com/office/drawing/2014/main" id="{6744B5CB-C36A-49F5-A000-C34D59625344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2000" y="736"/>
            <a:ext cx="1710000" cy="130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8726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 - joint - 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graduates standing in front of a crowd posing for the camera&#10;">
            <a:extLst>
              <a:ext uri="{FF2B5EF4-FFF2-40B4-BE49-F238E27FC236}">
                <a16:creationId xmlns:a16="http://schemas.microsoft.com/office/drawing/2014/main" id="{BE2D952E-64D5-A64E-9959-50F7F86788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3512" y="0"/>
            <a:ext cx="8125034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-1"/>
            <a:ext cx="4065973" cy="5554979"/>
          </a:xfrm>
          <a:prstGeom prst="rect">
            <a:avLst/>
          </a:prstGeom>
          <a:solidFill>
            <a:srgbClr val="5A6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0719" y="1297774"/>
            <a:ext cx="3551068" cy="2953816"/>
          </a:xfrm>
        </p:spPr>
        <p:txBody>
          <a:bodyPr anchor="t" anchorCtr="0">
            <a:normAutofit/>
          </a:bodyPr>
          <a:lstStyle>
            <a:lvl1pPr>
              <a:defRPr sz="4000" b="1" i="0">
                <a:solidFill>
                  <a:srgbClr val="FFFFFF"/>
                </a:solidFill>
                <a:latin typeface="KingsBureauGrot ThreeSeven" panose="02000506040000020004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719" y="4316239"/>
            <a:ext cx="3551067" cy="8917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>
                <a:solidFill>
                  <a:srgbClr val="FFFFFF"/>
                </a:solidFill>
                <a:latin typeface="Kings Caslon Text" panose="02000503000000020003" pitchFamily="2" charset="77"/>
                <a:cs typeface="Kings Caslon Text" panose="02000503000000020003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10718" y="5733981"/>
            <a:ext cx="3551067" cy="944280"/>
          </a:xfrm>
        </p:spPr>
        <p:txBody>
          <a:bodyPr/>
          <a:lstStyle>
            <a:lvl1pPr>
              <a:defRPr b="0" i="0">
                <a:latin typeface="Kings Caslon Text" panose="02000503000000020003" pitchFamily="2" charset="77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pic>
        <p:nvPicPr>
          <p:cNvPr id="9" name="KCL-LOGO-UK-1.png">
            <a:extLst>
              <a:ext uri="{FF2B5EF4-FFF2-40B4-BE49-F238E27FC236}">
                <a16:creationId xmlns:a16="http://schemas.microsoft.com/office/drawing/2014/main" id="{6744B5CB-C36A-49F5-A000-C34D59625344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2000" y="736"/>
            <a:ext cx="1710000" cy="130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4653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 - joint - alt 3">
    <p:bg>
      <p:bgPr>
        <a:solidFill>
          <a:srgbClr val="5A64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graduates standing in front of a crowd posing for the camera&#10;">
            <a:extLst>
              <a:ext uri="{FF2B5EF4-FFF2-40B4-BE49-F238E27FC236}">
                <a16:creationId xmlns:a16="http://schemas.microsoft.com/office/drawing/2014/main" id="{BE2D952E-64D5-A64E-9959-50F7F86788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3512" y="0"/>
            <a:ext cx="812503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0719" y="1297774"/>
            <a:ext cx="3551068" cy="2953816"/>
          </a:xfrm>
        </p:spPr>
        <p:txBody>
          <a:bodyPr anchor="t" anchorCtr="0">
            <a:normAutofit/>
          </a:bodyPr>
          <a:lstStyle>
            <a:lvl1pPr>
              <a:defRPr sz="4000" b="1" i="0">
                <a:solidFill>
                  <a:srgbClr val="FFFFFF"/>
                </a:solidFill>
                <a:latin typeface="KingsBureauGrot ThreeSeven" panose="02000506040000020004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719" y="4316239"/>
            <a:ext cx="3551067" cy="8917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>
                <a:solidFill>
                  <a:srgbClr val="FFFFFF"/>
                </a:solidFill>
                <a:latin typeface="Kings Caslon Text" panose="02000503000000020003" pitchFamily="2" charset="77"/>
                <a:cs typeface="Kings Caslon Text" panose="02000503000000020003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9" name="KCL-LOGO-UK-1.png">
            <a:extLst>
              <a:ext uri="{FF2B5EF4-FFF2-40B4-BE49-F238E27FC236}">
                <a16:creationId xmlns:a16="http://schemas.microsoft.com/office/drawing/2014/main" id="{6744B5CB-C36A-49F5-A000-C34D59625344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2000" y="736"/>
            <a:ext cx="1710000" cy="130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1862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 - joint - 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oup of students walking around Strand Campus">
            <a:extLst>
              <a:ext uri="{FF2B5EF4-FFF2-40B4-BE49-F238E27FC236}">
                <a16:creationId xmlns:a16="http://schemas.microsoft.com/office/drawing/2014/main" id="{178B1CE5-1B5E-C947-8C99-B485A71AE7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160" y="-736"/>
            <a:ext cx="8123738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-1"/>
            <a:ext cx="4065973" cy="5554979"/>
          </a:xfrm>
          <a:prstGeom prst="rect">
            <a:avLst/>
          </a:prstGeom>
          <a:solidFill>
            <a:srgbClr val="5A6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0719" y="1297774"/>
            <a:ext cx="3551068" cy="2953816"/>
          </a:xfrm>
        </p:spPr>
        <p:txBody>
          <a:bodyPr anchor="t" anchorCtr="0">
            <a:normAutofit/>
          </a:bodyPr>
          <a:lstStyle>
            <a:lvl1pPr>
              <a:defRPr sz="4000" b="1" i="0">
                <a:solidFill>
                  <a:srgbClr val="FFFFFF"/>
                </a:solidFill>
                <a:latin typeface="KingsBureauGrot ThreeSeven" panose="02000506040000020004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719" y="4316239"/>
            <a:ext cx="3551067" cy="8917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>
                <a:solidFill>
                  <a:srgbClr val="FFFFFF"/>
                </a:solidFill>
                <a:latin typeface="Kings Caslon Text" panose="02000503000000020003" pitchFamily="2" charset="77"/>
                <a:cs typeface="Kings Caslon Text" panose="02000503000000020003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10718" y="5733981"/>
            <a:ext cx="3551067" cy="944280"/>
          </a:xfrm>
        </p:spPr>
        <p:txBody>
          <a:bodyPr/>
          <a:lstStyle>
            <a:lvl1pPr>
              <a:defRPr b="0" i="0">
                <a:latin typeface="Kings Caslon Text" panose="02000503000000020003" pitchFamily="2" charset="77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pic>
        <p:nvPicPr>
          <p:cNvPr id="9" name="KCL-LOGO-UK-1.png">
            <a:extLst>
              <a:ext uri="{FF2B5EF4-FFF2-40B4-BE49-F238E27FC236}">
                <a16:creationId xmlns:a16="http://schemas.microsoft.com/office/drawing/2014/main" id="{6744B5CB-C36A-49F5-A000-C34D59625344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2000" y="736"/>
            <a:ext cx="1710000" cy="130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4154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 - joint - alt 3">
    <p:bg>
      <p:bgPr>
        <a:solidFill>
          <a:srgbClr val="5A64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oup of students walking around Strand Campus">
            <a:extLst>
              <a:ext uri="{FF2B5EF4-FFF2-40B4-BE49-F238E27FC236}">
                <a16:creationId xmlns:a16="http://schemas.microsoft.com/office/drawing/2014/main" id="{178B1CE5-1B5E-C947-8C99-B485A71AE7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160" y="-736"/>
            <a:ext cx="812373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0719" y="1297774"/>
            <a:ext cx="3551068" cy="2953816"/>
          </a:xfrm>
        </p:spPr>
        <p:txBody>
          <a:bodyPr anchor="t" anchorCtr="0">
            <a:normAutofit/>
          </a:bodyPr>
          <a:lstStyle>
            <a:lvl1pPr>
              <a:defRPr sz="4000" b="1" i="0">
                <a:solidFill>
                  <a:srgbClr val="FFFFFF"/>
                </a:solidFill>
                <a:latin typeface="KingsBureauGrot ThreeSeven" panose="02000506040000020004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719" y="4316239"/>
            <a:ext cx="3551067" cy="8917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>
                <a:solidFill>
                  <a:srgbClr val="FFFFFF"/>
                </a:solidFill>
                <a:latin typeface="Kings Caslon Text" panose="02000503000000020003" pitchFamily="2" charset="77"/>
                <a:cs typeface="Kings Caslon Text" panose="02000503000000020003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9" name="KCL-LOGO-UK-1.png">
            <a:extLst>
              <a:ext uri="{FF2B5EF4-FFF2-40B4-BE49-F238E27FC236}">
                <a16:creationId xmlns:a16="http://schemas.microsoft.com/office/drawing/2014/main" id="{6744B5CB-C36A-49F5-A000-C34D59625344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2000" y="736"/>
            <a:ext cx="1710000" cy="130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537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00" y="180000"/>
            <a:ext cx="11232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00" y="1089220"/>
            <a:ext cx="11232000" cy="53115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491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54" r:id="rId2"/>
    <p:sldLayoutId id="2147483758" r:id="rId3"/>
    <p:sldLayoutId id="2147483755" r:id="rId4"/>
    <p:sldLayoutId id="2147483759" r:id="rId5"/>
    <p:sldLayoutId id="2147483756" r:id="rId6"/>
    <p:sldLayoutId id="2147483760" r:id="rId7"/>
    <p:sldLayoutId id="2147483757" r:id="rId8"/>
    <p:sldLayoutId id="2147483761" r:id="rId9"/>
    <p:sldLayoutId id="2147483734" r:id="rId10"/>
    <p:sldLayoutId id="2147483725" r:id="rId11"/>
    <p:sldLayoutId id="2147483753" r:id="rId12"/>
    <p:sldLayoutId id="2147483732" r:id="rId13"/>
    <p:sldLayoutId id="2147483733" r:id="rId14"/>
    <p:sldLayoutId id="2147483751" r:id="rId15"/>
    <p:sldLayoutId id="2147483752" r:id="rId16"/>
    <p:sldLayoutId id="2147483750" r:id="rId17"/>
    <p:sldLayoutId id="2147483729" r:id="rId18"/>
    <p:sldLayoutId id="2147483728" r:id="rId19"/>
    <p:sldLayoutId id="2147483667" r:id="rId20"/>
    <p:sldLayoutId id="2147483668" r:id="rId21"/>
    <p:sldLayoutId id="2147483669" r:id="rId22"/>
    <p:sldLayoutId id="2147483670" r:id="rId23"/>
    <p:sldLayoutId id="2147483745" r:id="rId24"/>
  </p:sldLayoutIdLst>
  <p:transition>
    <p:fade/>
  </p:transition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rgbClr val="0A2D50"/>
          </a:solidFill>
          <a:latin typeface="KingsBureauGrot ThreeSeven" panose="02000506040000020004" pitchFamily="2" charset="0"/>
          <a:ea typeface="+mj-ea"/>
          <a:cs typeface="KingsBureauGrot ThreeSeven" panose="02000506040000020004" pitchFamily="2" charset="0"/>
        </a:defRPr>
      </a:lvl1pPr>
    </p:titleStyle>
    <p:bodyStyle>
      <a:lvl1pPr marL="269875" indent="-269875" algn="l" defTabSz="457200" rtl="0" eaLnBrk="1" latinLnBrk="0" hangingPunct="1">
        <a:lnSpc>
          <a:spcPct val="120000"/>
        </a:lnSpc>
        <a:spcBef>
          <a:spcPts val="0"/>
        </a:spcBef>
        <a:buClr>
          <a:srgbClr val="0A2D50"/>
        </a:buClr>
        <a:buFont typeface="Arial"/>
        <a:buChar char="•"/>
        <a:defRPr sz="2000" b="0" i="0" kern="1200">
          <a:solidFill>
            <a:schemeClr val="tx1"/>
          </a:solidFill>
          <a:latin typeface="Kings Caslon Text" panose="02000503000000020003" pitchFamily="2" charset="77"/>
          <a:ea typeface="+mn-ea"/>
          <a:cs typeface="Kings Caslon Text" panose="02000503000000020003" pitchFamily="2" charset="77"/>
        </a:defRPr>
      </a:lvl1pPr>
      <a:lvl2pPr marL="539750" indent="-269875" algn="l" defTabSz="457200" rtl="0" eaLnBrk="1" latinLnBrk="0" hangingPunct="1">
        <a:lnSpc>
          <a:spcPct val="120000"/>
        </a:lnSpc>
        <a:spcBef>
          <a:spcPts val="0"/>
        </a:spcBef>
        <a:buClr>
          <a:srgbClr val="0A2D50"/>
        </a:buClr>
        <a:buFont typeface="Arial"/>
        <a:buChar char="•"/>
        <a:defRPr sz="2000" b="0" i="0" kern="1200">
          <a:solidFill>
            <a:schemeClr val="tx1"/>
          </a:solidFill>
          <a:latin typeface="Kings Caslon Text" panose="02000503000000020003" pitchFamily="2" charset="77"/>
          <a:ea typeface="+mn-ea"/>
          <a:cs typeface="Kings Caslon Text" panose="02000503000000020003" pitchFamily="2" charset="77"/>
        </a:defRPr>
      </a:lvl2pPr>
      <a:lvl3pPr marL="809625" indent="-269875" algn="l" defTabSz="457200" rtl="0" eaLnBrk="1" latinLnBrk="0" hangingPunct="1">
        <a:lnSpc>
          <a:spcPct val="120000"/>
        </a:lnSpc>
        <a:spcBef>
          <a:spcPts val="0"/>
        </a:spcBef>
        <a:buClr>
          <a:srgbClr val="0A2D50"/>
        </a:buClr>
        <a:buFont typeface="Arial"/>
        <a:buChar char="•"/>
        <a:defRPr sz="2000" b="0" i="0" kern="1200">
          <a:solidFill>
            <a:schemeClr val="tx1"/>
          </a:solidFill>
          <a:latin typeface="Kings Caslon Text" panose="02000503000000020003" pitchFamily="2" charset="77"/>
          <a:ea typeface="+mn-ea"/>
          <a:cs typeface="Kings Caslon Text" panose="02000503000000020003" pitchFamily="2" charset="77"/>
        </a:defRPr>
      </a:lvl3pPr>
      <a:lvl4pPr marL="1079500" indent="-269875" algn="l" defTabSz="457200" rtl="0" eaLnBrk="1" latinLnBrk="0" hangingPunct="1">
        <a:lnSpc>
          <a:spcPct val="120000"/>
        </a:lnSpc>
        <a:spcBef>
          <a:spcPts val="0"/>
        </a:spcBef>
        <a:buClr>
          <a:srgbClr val="0A2D50"/>
        </a:buClr>
        <a:buFont typeface="Arial"/>
        <a:buChar char="•"/>
        <a:defRPr sz="2000" b="0" i="0" kern="1200">
          <a:solidFill>
            <a:schemeClr val="tx1"/>
          </a:solidFill>
          <a:latin typeface="Kings Caslon Text" panose="02000503000000020003" pitchFamily="2" charset="77"/>
          <a:ea typeface="+mn-ea"/>
          <a:cs typeface="Kings Caslon Text" panose="02000503000000020003" pitchFamily="2" charset="77"/>
        </a:defRPr>
      </a:lvl4pPr>
      <a:lvl5pPr marL="1341438" indent="-261938" algn="l" defTabSz="457200" rtl="0" eaLnBrk="1" latinLnBrk="0" hangingPunct="1">
        <a:lnSpc>
          <a:spcPct val="120000"/>
        </a:lnSpc>
        <a:spcBef>
          <a:spcPts val="0"/>
        </a:spcBef>
        <a:buClr>
          <a:srgbClr val="0A2D50"/>
        </a:buClr>
        <a:buFont typeface="Arial"/>
        <a:buChar char="•"/>
        <a:defRPr sz="2000" b="0" i="0" kern="1200">
          <a:solidFill>
            <a:schemeClr val="tx1"/>
          </a:solidFill>
          <a:latin typeface="Kings Caslon Text" panose="02000503000000020003" pitchFamily="2" charset="77"/>
          <a:ea typeface="+mn-ea"/>
          <a:cs typeface="Kings Caslon Text" panose="02000503000000020003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00428-19DD-1E44-A709-2564E61665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Investment Choice in Collective Funds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C1A242-6CC5-9C4F-B206-0E2C1F6315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John Armstrong</a:t>
            </a:r>
          </a:p>
          <a:p>
            <a:r>
              <a:rPr lang="en-US" dirty="0"/>
              <a:t>Cristin </a:t>
            </a:r>
            <a:r>
              <a:rPr lang="en-US" dirty="0" err="1"/>
              <a:t>Buescu</a:t>
            </a:r>
            <a:br>
              <a:rPr lang="en-US" dirty="0"/>
            </a:br>
            <a:r>
              <a:rPr lang="en-US" dirty="0"/>
              <a:t>King’s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201289776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35DDB-FF70-4B55-B6BB-9F045272F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large a fund is required?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599CE-1AA6-4318-8824-080FF5B00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Simulated a fund of 100 investors – varying wealth, preferences, mortality</a:t>
            </a:r>
          </a:p>
          <a:p>
            <a:r>
              <a:rPr lang="en-GB" dirty="0"/>
              <a:t>Each investor made decisions as they would if all investors were identical to them</a:t>
            </a:r>
          </a:p>
          <a:p>
            <a:r>
              <a:rPr lang="en-GB" dirty="0"/>
              <a:t>We plotted a histogram of the proportion of the maximum welfare benefit that they actually received.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FE108E75-016E-4732-91F5-261846A81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271" y="2410473"/>
            <a:ext cx="5401457" cy="387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4058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78F2C-124A-4225-BD1D-1980DD4AF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risk sharing?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EE92D-3E48-49B0-9526-A4AD4938B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Risk sharing by a central planner leads to perceived unfairness</a:t>
            </a:r>
          </a:p>
          <a:p>
            <a:r>
              <a:rPr lang="en-GB" dirty="0"/>
              <a:t>Investors might choose to exchange mutually beneficial insurance contracts</a:t>
            </a:r>
          </a:p>
          <a:p>
            <a:r>
              <a:rPr lang="en-GB" dirty="0"/>
              <a:t>These contracts could be priced by requiring the market clears</a:t>
            </a:r>
          </a:p>
        </p:txBody>
      </p:sp>
    </p:spTree>
    <p:extLst>
      <p:ext uri="{BB962C8B-B14F-4D97-AF65-F5344CB8AC3E}">
        <p14:creationId xmlns:p14="http://schemas.microsoft.com/office/powerpoint/2010/main" val="245352373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78F2C-124A-4225-BD1D-1980DD4AF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EE92D-3E48-49B0-9526-A4AD4938B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Investor choice can be implemented in collective funds</a:t>
            </a:r>
          </a:p>
          <a:p>
            <a:r>
              <a:rPr lang="en-GB" dirty="0"/>
              <a:t>Investors don’t have to follow any particular strategy</a:t>
            </a:r>
          </a:p>
          <a:p>
            <a:r>
              <a:rPr lang="en-GB" dirty="0"/>
              <a:t>We estimate a 20% benefit for a representative individual who invests optimally</a:t>
            </a:r>
          </a:p>
          <a:p>
            <a:r>
              <a:rPr lang="en-GB" dirty="0"/>
              <a:t>The funds do not need large numbers of members to achieve the potential benefit</a:t>
            </a:r>
          </a:p>
          <a:p>
            <a:r>
              <a:rPr lang="en-GB" dirty="0"/>
              <a:t>Further benefits may be possible by creating an internal insurance market</a:t>
            </a:r>
          </a:p>
        </p:txBody>
      </p:sp>
    </p:spTree>
    <p:extLst>
      <p:ext uri="{BB962C8B-B14F-4D97-AF65-F5344CB8AC3E}">
        <p14:creationId xmlns:p14="http://schemas.microsoft.com/office/powerpoint/2010/main" val="334154315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570B2-356C-1A40-B144-AB3B77A0F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potential benefits of choice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CC1CE-19B1-9F4C-830F-A727D9993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Can we combine the benefits of collective and individual funds? Can we quantify the benefits?</a:t>
            </a:r>
          </a:p>
        </p:txBody>
      </p:sp>
      <p:pic>
        <p:nvPicPr>
          <p:cNvPr id="20" name="Picture 19" descr="Diagram, venn diagram&#10;&#10;Description automatically generated">
            <a:extLst>
              <a:ext uri="{FF2B5EF4-FFF2-40B4-BE49-F238E27FC236}">
                <a16:creationId xmlns:a16="http://schemas.microsoft.com/office/drawing/2014/main" id="{AD42BFA4-A779-4341-8CB5-1355186E3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51" y="2207873"/>
            <a:ext cx="10867697" cy="338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90138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AA7E-4EB9-4811-8908-BF378B708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Survivor fund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214BD-85B8-413F-852C-184DD5FDC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00" y="3628102"/>
            <a:ext cx="11232000" cy="2772697"/>
          </a:xfrm>
        </p:spPr>
        <p:txBody>
          <a:bodyPr/>
          <a:lstStyle/>
          <a:p>
            <a:pPr marL="0" indent="0">
              <a:buNone/>
            </a:pPr>
            <a:endParaRPr lang="en-GB" b="1" dirty="0"/>
          </a:p>
          <a:p>
            <a:r>
              <a:rPr lang="en-GB" dirty="0"/>
              <a:t>Intuitively fair</a:t>
            </a:r>
          </a:p>
          <a:p>
            <a:pPr lvl="3"/>
            <a:r>
              <a:rPr lang="en-GB" i="1" dirty="0"/>
              <a:t>The more you are likely to leave behind, the more you receive</a:t>
            </a:r>
          </a:p>
          <a:p>
            <a:pPr lvl="3"/>
            <a:r>
              <a:rPr lang="en-GB" i="1" dirty="0"/>
              <a:t>The better investment decisions you make, the more you receive</a:t>
            </a:r>
          </a:p>
          <a:p>
            <a:r>
              <a:rPr lang="en-GB" dirty="0"/>
              <a:t>In the infinite fund limit it is equivalent to the optimal situation of investors pooling only with others just like them.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5238C2-87EA-4B5D-854A-6757B4101781}"/>
              </a:ext>
            </a:extLst>
          </p:cNvPr>
          <p:cNvSpPr txBox="1"/>
          <p:nvPr/>
        </p:nvSpPr>
        <p:spPr>
          <a:xfrm>
            <a:off x="1504336" y="2474893"/>
            <a:ext cx="8583561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n-GB" sz="2000" b="1" dirty="0"/>
              <a:t>Contribution</a:t>
            </a:r>
            <a:r>
              <a:rPr lang="en-GB" sz="2000" dirty="0"/>
              <a:t> := Wealth at end of period </a:t>
            </a:r>
            <a:r>
              <a:rPr lang="en-GB" sz="2000" b="0" i="0" dirty="0">
                <a:effectLst/>
                <a:latin typeface="arial" panose="020B0604020202020204" pitchFamily="34" charset="0"/>
              </a:rPr>
              <a:t>×</a:t>
            </a:r>
            <a:r>
              <a:rPr lang="en-GB" sz="2000" dirty="0"/>
              <a:t> Probability of dying over period</a:t>
            </a:r>
          </a:p>
          <a:p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C373FC3-505F-4BFD-AF99-9900FB4FAD06}"/>
              </a:ext>
            </a:extLst>
          </p:cNvPr>
          <p:cNvSpPr txBox="1">
            <a:spLocks/>
          </p:cNvSpPr>
          <p:nvPr/>
        </p:nvSpPr>
        <p:spPr>
          <a:xfrm>
            <a:off x="480000" y="855405"/>
            <a:ext cx="11232000" cy="27726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A2D50"/>
              </a:buClr>
              <a:buFont typeface="Arial"/>
              <a:buChar char="•"/>
              <a:defRPr lang="en-US" sz="2000" b="0" i="0" kern="1200" dirty="0" smtClean="0">
                <a:solidFill>
                  <a:schemeClr val="tx1"/>
                </a:solidFill>
                <a:latin typeface="Kings Caslon Text" panose="02000503000000020003" pitchFamily="2" charset="77"/>
                <a:ea typeface="+mn-ea"/>
                <a:cs typeface="Kings Caslon Text" panose="02000503000000020003" pitchFamily="2" charset="77"/>
              </a:defRPr>
            </a:lvl1pPr>
            <a:lvl2pPr marL="342900" indent="-3429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A2D50"/>
              </a:buClr>
              <a:buFont typeface="Arial"/>
              <a:buChar char="•"/>
              <a:defRPr lang="en-US" sz="2000" b="0" i="0" kern="1200" dirty="0" smtClean="0">
                <a:solidFill>
                  <a:schemeClr val="tx1"/>
                </a:solidFill>
                <a:latin typeface="Kings Caslon Text" panose="02000503000000020003" pitchFamily="2" charset="77"/>
                <a:ea typeface="+mn-ea"/>
                <a:cs typeface="Kings Caslon Text" panose="02000503000000020003" pitchFamily="2" charset="77"/>
              </a:defRPr>
            </a:lvl2pPr>
            <a:lvl3pPr marL="268715" indent="-268715" algn="l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A2D50"/>
              </a:buClr>
              <a:buFont typeface="Arial"/>
              <a:buChar char="•"/>
              <a:defRPr lang="en-US" sz="2000" b="0" i="0" kern="1200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537429" indent="-268715" algn="l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A2D50"/>
              </a:buClr>
              <a:buFont typeface="Arial"/>
              <a:buChar char="•"/>
              <a:defRPr lang="en-US" sz="2000" b="0" i="0" kern="1200" dirty="0" smtClean="0">
                <a:solidFill>
                  <a:schemeClr val="tx1"/>
                </a:solidFill>
                <a:latin typeface="Kings Caslon Text" panose="02000503000000020003" pitchFamily="2" charset="77"/>
                <a:ea typeface="+mn-ea"/>
                <a:cs typeface="Kings Caslon Text" panose="02000503000000020003" pitchFamily="2" charset="77"/>
              </a:defRPr>
            </a:lvl4pPr>
            <a:lvl5pPr marL="806144" indent="-268715" algn="l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A2D50"/>
              </a:buClr>
              <a:buFont typeface="Arial"/>
              <a:buChar char="•"/>
              <a:defRPr lang="en-US" sz="2000" b="0" i="0" kern="1200" dirty="0" smtClean="0">
                <a:solidFill>
                  <a:schemeClr val="tx1"/>
                </a:solidFill>
                <a:latin typeface="Kings Caslon Text" panose="02000503000000020003" pitchFamily="2" charset="77"/>
                <a:ea typeface="+mn-ea"/>
                <a:cs typeface="Kings Caslon Text" panose="02000503000000020003" pitchFamily="2" charset="77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GB" b="1" dirty="0"/>
          </a:p>
          <a:p>
            <a:r>
              <a:rPr lang="en-GB" dirty="0"/>
              <a:t>Maintain separate accounts for each investor at all times</a:t>
            </a:r>
          </a:p>
          <a:p>
            <a:r>
              <a:rPr lang="en-GB" dirty="0"/>
              <a:t>Distribute funds of deceased in proportion to their </a:t>
            </a:r>
            <a:r>
              <a:rPr lang="en-GB" b="1" u="sng" dirty="0"/>
              <a:t>contribution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435572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9F6E2-0C84-4289-9935-59E3F65F5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8779ADD-25B5-4783-978D-CB80C9B8D7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3207506"/>
              </p:ext>
            </p:extLst>
          </p:nvPr>
        </p:nvGraphicFramePr>
        <p:xfrm>
          <a:off x="478852" y="1132156"/>
          <a:ext cx="11233148" cy="410884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08287">
                  <a:extLst>
                    <a:ext uri="{9D8B030D-6E8A-4147-A177-3AD203B41FA5}">
                      <a16:colId xmlns:a16="http://schemas.microsoft.com/office/drawing/2014/main" val="2824846872"/>
                    </a:ext>
                  </a:extLst>
                </a:gridCol>
                <a:gridCol w="2808287">
                  <a:extLst>
                    <a:ext uri="{9D8B030D-6E8A-4147-A177-3AD203B41FA5}">
                      <a16:colId xmlns:a16="http://schemas.microsoft.com/office/drawing/2014/main" val="1443961945"/>
                    </a:ext>
                  </a:extLst>
                </a:gridCol>
                <a:gridCol w="2808287">
                  <a:extLst>
                    <a:ext uri="{9D8B030D-6E8A-4147-A177-3AD203B41FA5}">
                      <a16:colId xmlns:a16="http://schemas.microsoft.com/office/drawing/2014/main" val="1144232936"/>
                    </a:ext>
                  </a:extLst>
                </a:gridCol>
                <a:gridCol w="2808287">
                  <a:extLst>
                    <a:ext uri="{9D8B030D-6E8A-4147-A177-3AD203B41FA5}">
                      <a16:colId xmlns:a16="http://schemas.microsoft.com/office/drawing/2014/main" val="24481385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Investor 1 (Age 80)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Investor 2 (Age 70)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Investor 3 (Age 80)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05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Fund in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£200,000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£300,000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£250,000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336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Probability of dying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672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Pension for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£20,000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£15,000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£20,000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934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Investment strategy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High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Low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High risk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677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Return for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353340"/>
                  </a:ext>
                </a:extLst>
              </a:tr>
              <a:tr h="405528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800" kern="1200" dirty="0">
                          <a:solidFill>
                            <a:schemeClr val="dk1"/>
                          </a:solidFill>
                        </a:rPr>
                        <a:t>Survival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800" kern="1200" dirty="0">
                          <a:solidFill>
                            <a:schemeClr val="dk1"/>
                          </a:solidFill>
                        </a:rPr>
                        <a:t>Survived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800" kern="1200" dirty="0">
                          <a:solidFill>
                            <a:schemeClr val="dk1"/>
                          </a:solidFill>
                        </a:rPr>
                        <a:t>Survived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800" kern="1200" dirty="0">
                          <a:solidFill>
                            <a:schemeClr val="dk1"/>
                          </a:solidFill>
                        </a:rPr>
                        <a:t>Died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587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Funds before redistribution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£194,400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</a:rPr>
                        <a:t>£290,700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</a:rPr>
                        <a:t>£248,400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930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Contribution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0.2 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×</a:t>
                      </a:r>
                      <a:r>
                        <a:rPr lang="en-GB" dirty="0"/>
                        <a:t> £194,400 = £38,880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0.1 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×</a:t>
                      </a:r>
                      <a:r>
                        <a:rPr lang="en-GB" dirty="0"/>
                        <a:t> 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</a:rPr>
                        <a:t>£290,700= £29,070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153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Amount received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</a:rPr>
                        <a:t>£142,131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</a:rPr>
                        <a:t>106,269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555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Fund in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</a:rPr>
                        <a:t>336,531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</a:rPr>
                        <a:t>396,969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185690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69246EE-AC6E-43F1-BAC3-CF3942C3D507}"/>
              </a:ext>
            </a:extLst>
          </p:cNvPr>
          <p:cNvSpPr/>
          <p:nvPr/>
        </p:nvSpPr>
        <p:spPr>
          <a:xfrm>
            <a:off x="480000" y="2200759"/>
            <a:ext cx="11232000" cy="77661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GB" sz="1400" b="1" dirty="0">
              <a:solidFill>
                <a:schemeClr val="tx1"/>
              </a:solidFill>
              <a:cs typeface="Georgi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097047-06AB-434A-8732-9522F4FE9D21}"/>
              </a:ext>
            </a:extLst>
          </p:cNvPr>
          <p:cNvSpPr/>
          <p:nvPr/>
        </p:nvSpPr>
        <p:spPr>
          <a:xfrm>
            <a:off x="480000" y="2977376"/>
            <a:ext cx="11232000" cy="110792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GB" sz="1400" b="1" dirty="0">
              <a:solidFill>
                <a:schemeClr val="tx1"/>
              </a:solidFill>
              <a:cs typeface="Georgi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4721CD-4FCB-42DB-9D0D-8A138073C32A}"/>
              </a:ext>
            </a:extLst>
          </p:cNvPr>
          <p:cNvSpPr/>
          <p:nvPr/>
        </p:nvSpPr>
        <p:spPr>
          <a:xfrm>
            <a:off x="480000" y="4078987"/>
            <a:ext cx="11232000" cy="40002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GB" sz="1400" b="1" dirty="0">
              <a:solidFill>
                <a:schemeClr val="tx1"/>
              </a:solidFill>
              <a:cs typeface="Georgi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D6B245-01C6-480F-B658-4DB4336A3633}"/>
              </a:ext>
            </a:extLst>
          </p:cNvPr>
          <p:cNvSpPr/>
          <p:nvPr/>
        </p:nvSpPr>
        <p:spPr>
          <a:xfrm>
            <a:off x="480000" y="4479010"/>
            <a:ext cx="11232000" cy="40002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GB" sz="1400" b="1" dirty="0">
              <a:solidFill>
                <a:schemeClr val="tx1"/>
              </a:solidFill>
              <a:cs typeface="Georgi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6C30E2-D925-4E8F-A216-27B4D4393401}"/>
              </a:ext>
            </a:extLst>
          </p:cNvPr>
          <p:cNvSpPr/>
          <p:nvPr/>
        </p:nvSpPr>
        <p:spPr>
          <a:xfrm>
            <a:off x="480000" y="4840982"/>
            <a:ext cx="11232000" cy="40002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GB" sz="1400" b="1" dirty="0">
              <a:solidFill>
                <a:schemeClr val="tx1"/>
              </a:solidFill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5973094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5862C-6FC9-450D-A777-94F18F489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Mathematical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EFA44-2D5B-44D6-ACE7-FDE86534E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2" indent="0">
              <a:buNone/>
            </a:pPr>
            <a:r>
              <a:rPr lang="en-GB" dirty="0"/>
              <a:t>To estimate the benefits we assumed a rational optimal investor.</a:t>
            </a:r>
          </a:p>
          <a:p>
            <a:pPr marL="0" lvl="2" indent="0">
              <a:buNone/>
            </a:pPr>
            <a:endParaRPr lang="en-GB" b="1" dirty="0"/>
          </a:p>
          <a:p>
            <a:pPr lvl="2"/>
            <a:r>
              <a:rPr lang="en-GB" b="1" dirty="0"/>
              <a:t>Stochastic risk factors</a:t>
            </a:r>
          </a:p>
          <a:p>
            <a:pPr lvl="3"/>
            <a:r>
              <a:rPr lang="en-GB" dirty="0"/>
              <a:t>Individual mortality (matched to CMI data)</a:t>
            </a:r>
          </a:p>
          <a:p>
            <a:pPr lvl="3"/>
            <a:r>
              <a:rPr lang="en-GB" dirty="0"/>
              <a:t>Equity returns</a:t>
            </a:r>
          </a:p>
          <a:p>
            <a:pPr lvl="2"/>
            <a:r>
              <a:rPr lang="en-GB" b="1" dirty="0"/>
              <a:t>Deterministic risk factors</a:t>
            </a:r>
          </a:p>
          <a:p>
            <a:pPr lvl="3"/>
            <a:r>
              <a:rPr lang="en-GB" dirty="0"/>
              <a:t>Everything else: CPI, gilt returns, triple lock etc. chosen to match OBR figures in 2019</a:t>
            </a:r>
          </a:p>
          <a:p>
            <a:pPr lvl="2"/>
            <a:r>
              <a:rPr lang="en-GB" b="1" dirty="0"/>
              <a:t>Three parameter risk preference model</a:t>
            </a:r>
          </a:p>
          <a:p>
            <a:pPr lvl="3"/>
            <a:r>
              <a:rPr lang="en-GB" dirty="0"/>
              <a:t>Satiation parameter (matched to elasticity of intertemporal substitution evidence)</a:t>
            </a:r>
          </a:p>
          <a:p>
            <a:pPr lvl="3"/>
            <a:r>
              <a:rPr lang="en-GB" dirty="0"/>
              <a:t>Adequacy level (matched to DWP data)</a:t>
            </a:r>
          </a:p>
          <a:p>
            <a:pPr lvl="3"/>
            <a:r>
              <a:rPr lang="en-GB" dirty="0"/>
              <a:t>Risk parameter</a:t>
            </a:r>
          </a:p>
          <a:p>
            <a:pPr lvl="2"/>
            <a:r>
              <a:rPr lang="en-GB" b="1" dirty="0"/>
              <a:t>Individual finances</a:t>
            </a:r>
          </a:p>
          <a:p>
            <a:pPr lvl="3"/>
            <a:r>
              <a:rPr lang="en-GB" dirty="0"/>
              <a:t>Median earner at retirement</a:t>
            </a:r>
          </a:p>
          <a:p>
            <a:pPr lvl="3"/>
            <a:r>
              <a:rPr lang="en-GB" dirty="0"/>
              <a:t>Pension exactly sufficient to give an adequate pension</a:t>
            </a:r>
          </a:p>
        </p:txBody>
      </p:sp>
    </p:spTree>
    <p:extLst>
      <p:ext uri="{BB962C8B-B14F-4D97-AF65-F5344CB8AC3E}">
        <p14:creationId xmlns:p14="http://schemas.microsoft.com/office/powerpoint/2010/main" val="223544366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E1BBF-5F4D-45CC-BF28-B6D37B23E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Collective fund outcome</a:t>
            </a:r>
          </a:p>
        </p:txBody>
      </p:sp>
      <p:pic>
        <p:nvPicPr>
          <p:cNvPr id="5" name="Content Placeholder 4" descr="A picture containing line, night, colorful&#10;&#10;Description automatically generated">
            <a:extLst>
              <a:ext uri="{FF2B5EF4-FFF2-40B4-BE49-F238E27FC236}">
                <a16:creationId xmlns:a16="http://schemas.microsoft.com/office/drawing/2014/main" id="{EC9F22A0-2084-4CAE-B1A0-45D8612CC3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110" y="923660"/>
            <a:ext cx="7677807" cy="5934340"/>
          </a:xfrm>
        </p:spPr>
      </p:pic>
    </p:spTree>
    <p:extLst>
      <p:ext uri="{BB962C8B-B14F-4D97-AF65-F5344CB8AC3E}">
        <p14:creationId xmlns:p14="http://schemas.microsoft.com/office/powerpoint/2010/main" val="391514905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AD67C-D4F9-4B8B-A21C-AE0048193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Comparison with individual fund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DC13DF41-9FBC-4C2E-9CBA-8CF7722A9B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339" y="900000"/>
            <a:ext cx="7708418" cy="5958000"/>
          </a:xfrm>
        </p:spPr>
      </p:pic>
    </p:spTree>
    <p:extLst>
      <p:ext uri="{BB962C8B-B14F-4D97-AF65-F5344CB8AC3E}">
        <p14:creationId xmlns:p14="http://schemas.microsoft.com/office/powerpoint/2010/main" val="428808389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983AB-A710-4D2B-A97C-75814B0B9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Quantifying the benefit of choice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3B290-7046-47D7-BAB9-40D51CE28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GB" dirty="0"/>
              <a:t>Our representative investor is </a:t>
            </a:r>
            <a:r>
              <a:rPr lang="en-GB" b="1" u="sng" dirty="0"/>
              <a:t>20% better off </a:t>
            </a:r>
            <a:r>
              <a:rPr lang="en-GB" dirty="0"/>
              <a:t>in a collective fund with choice than either</a:t>
            </a:r>
          </a:p>
          <a:p>
            <a:pPr lvl="3"/>
            <a:r>
              <a:rPr lang="en-GB" dirty="0"/>
              <a:t>A collective fund targeting constant income (or equivalently an annuity)</a:t>
            </a:r>
          </a:p>
          <a:p>
            <a:pPr lvl="3"/>
            <a:r>
              <a:rPr lang="en-GB" dirty="0"/>
              <a:t>An individual fund without longevity pooling</a:t>
            </a:r>
          </a:p>
          <a:p>
            <a:pPr marL="268714" lvl="3" indent="0">
              <a:buNone/>
            </a:pPr>
            <a:endParaRPr lang="en-GB" dirty="0"/>
          </a:p>
          <a:p>
            <a:pPr lvl="2"/>
            <a:r>
              <a:rPr lang="en-GB" dirty="0"/>
              <a:t>This takes into account risk and is scaled in cash terms</a:t>
            </a:r>
          </a:p>
          <a:p>
            <a:pPr lvl="3"/>
            <a:r>
              <a:rPr lang="en-GB" dirty="0"/>
              <a:t>An annuity that provides the same risk-adjusted welfare as a collective fund would cost 20% more than you need to invest in the fund.</a:t>
            </a:r>
          </a:p>
        </p:txBody>
      </p:sp>
    </p:spTree>
    <p:extLst>
      <p:ext uri="{BB962C8B-B14F-4D97-AF65-F5344CB8AC3E}">
        <p14:creationId xmlns:p14="http://schemas.microsoft.com/office/powerpoint/2010/main" val="342830148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B83-F36D-4200-A38A-779DF2467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wealthy, highly risk-averse investor</a:t>
            </a:r>
          </a:p>
        </p:txBody>
      </p:sp>
      <p:pic>
        <p:nvPicPr>
          <p:cNvPr id="5" name="Content Placeholder 4" descr="A picture containing chart&#10;&#10;Description automatically generated">
            <a:extLst>
              <a:ext uri="{FF2B5EF4-FFF2-40B4-BE49-F238E27FC236}">
                <a16:creationId xmlns:a16="http://schemas.microsoft.com/office/drawing/2014/main" id="{9A21D41C-B57B-49E1-B465-BA7E41736B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491" y="868479"/>
            <a:ext cx="7506928" cy="5802263"/>
          </a:xfrm>
        </p:spPr>
      </p:pic>
    </p:spTree>
    <p:extLst>
      <p:ext uri="{BB962C8B-B14F-4D97-AF65-F5344CB8AC3E}">
        <p14:creationId xmlns:p14="http://schemas.microsoft.com/office/powerpoint/2010/main" val="330074819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KCL CTEL presentation template_180112">
  <a:themeElements>
    <a:clrScheme name="KCL">
      <a:dk1>
        <a:sysClr val="windowText" lastClr="000000"/>
      </a:dk1>
      <a:lt1>
        <a:sysClr val="window" lastClr="FFFFFF"/>
      </a:lt1>
      <a:dk2>
        <a:srgbClr val="0A2D50"/>
      </a:dk2>
      <a:lt2>
        <a:srgbClr val="CDD7DC"/>
      </a:lt2>
      <a:accent1>
        <a:srgbClr val="E2231A"/>
      </a:accent1>
      <a:accent2>
        <a:srgbClr val="FF5F05"/>
      </a:accent2>
      <a:accent3>
        <a:srgbClr val="F5B90F"/>
      </a:accent3>
      <a:accent4>
        <a:srgbClr val="C8E128"/>
      </a:accent4>
      <a:accent5>
        <a:srgbClr val="009EA0"/>
      </a:accent5>
      <a:accent6>
        <a:srgbClr val="005AD2"/>
      </a:accent6>
      <a:hlink>
        <a:srgbClr val="E2231A"/>
      </a:hlink>
      <a:folHlink>
        <a:srgbClr val="E2231A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t" anchorCtr="0"/>
      <a:lstStyle>
        <a:defPPr algn="l">
          <a:defRPr sz="1400" b="1" dirty="0" smtClean="0">
            <a:solidFill>
              <a:schemeClr val="tx1"/>
            </a:solidFill>
            <a:cs typeface="Georgia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2558F287BC8344AD539CDC4DA17FBC" ma:contentTypeVersion="10" ma:contentTypeDescription="Create a new document." ma:contentTypeScope="" ma:versionID="165e8038d85e89d0753c71c915416bd7">
  <xsd:schema xmlns:xsd="http://www.w3.org/2001/XMLSchema" xmlns:xs="http://www.w3.org/2001/XMLSchema" xmlns:p="http://schemas.microsoft.com/office/2006/metadata/properties" xmlns:ns2="a9a9e2ba-2d19-46fe-bf54-0255447a607c" xmlns:ns3="8e67869f-b319-4f8e-812d-d2b9322169ce" targetNamespace="http://schemas.microsoft.com/office/2006/metadata/properties" ma:root="true" ma:fieldsID="abf99e3026b4072fe3426938b59b700a" ns2:_="" ns3:_="">
    <xsd:import namespace="a9a9e2ba-2d19-46fe-bf54-0255447a607c"/>
    <xsd:import namespace="8e67869f-b319-4f8e-812d-d2b9322169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a9e2ba-2d19-46fe-bf54-0255447a60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67869f-b319-4f8e-812d-d2b9322169c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B4FFAB-A2D9-4FD5-855F-F65126373F7D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e67869f-b319-4f8e-812d-d2b9322169ce"/>
    <ds:schemaRef ds:uri="http://purl.org/dc/terms/"/>
    <ds:schemaRef ds:uri="a9a9e2ba-2d19-46fe-bf54-0255447a607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1B57E6C-04A0-4EB4-9DC4-971645A5D1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a9e2ba-2d19-46fe-bf54-0255447a607c"/>
    <ds:schemaRef ds:uri="8e67869f-b319-4f8e-812d-d2b9322169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A9C8777-C6EC-4528-A529-B1E15BCDF7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2310</TotalTime>
  <Words>535</Words>
  <Application>Microsoft Office PowerPoint</Application>
  <PresentationFormat>Widescreen</PresentationFormat>
  <Paragraphs>97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</vt:lpstr>
      <vt:lpstr>Calibri</vt:lpstr>
      <vt:lpstr>Georgia</vt:lpstr>
      <vt:lpstr>Kings Caslon Text</vt:lpstr>
      <vt:lpstr>KingsBureauGrot ThreeSeven</vt:lpstr>
      <vt:lpstr>KCL CTEL presentation template_180112</vt:lpstr>
      <vt:lpstr>Investment Choice in Collective Funds</vt:lpstr>
      <vt:lpstr>The potential benefits of choice</vt:lpstr>
      <vt:lpstr>Survivor fund structure</vt:lpstr>
      <vt:lpstr>Example</vt:lpstr>
      <vt:lpstr>Mathematical model</vt:lpstr>
      <vt:lpstr>Collective fund outcome</vt:lpstr>
      <vt:lpstr>Comparison with individual fund</vt:lpstr>
      <vt:lpstr>Quantifying the benefit of choice</vt:lpstr>
      <vt:lpstr>A wealthy, highly risk-averse investor</vt:lpstr>
      <vt:lpstr>How large a fund is required?</vt:lpstr>
      <vt:lpstr>Further risk sharing?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Harrison, Sue</dc:creator>
  <cp:lastModifiedBy>Armstrong, John</cp:lastModifiedBy>
  <cp:revision>104</cp:revision>
  <dcterms:created xsi:type="dcterms:W3CDTF">2018-06-13T12:38:06Z</dcterms:created>
  <dcterms:modified xsi:type="dcterms:W3CDTF">2022-06-13T14:42:49Z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0x010100B02558F287BC8344AD539CDC4DA17FBC</vt:lpwstr>
  </property>
</Properties>
</file>