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5" r:id="rId9"/>
    <p:sldId id="263" r:id="rId10"/>
    <p:sldId id="264" r:id="rId11"/>
    <p:sldId id="266" r:id="rId12"/>
    <p:sldId id="267" r:id="rId13"/>
    <p:sldId id="275" r:id="rId14"/>
    <p:sldId id="268" r:id="rId15"/>
    <p:sldId id="273" r:id="rId16"/>
    <p:sldId id="271" r:id="rId17"/>
    <p:sldId id="270" r:id="rId18"/>
    <p:sldId id="272" r:id="rId19"/>
    <p:sldId id="274" r:id="rId20"/>
    <p:sldId id="276" r:id="rId21"/>
    <p:sldId id="277" r:id="rId22"/>
    <p:sldId id="278" r:id="rId23"/>
    <p:sldId id="282" r:id="rId24"/>
    <p:sldId id="279" r:id="rId25"/>
    <p:sldId id="281" r:id="rId26"/>
    <p:sldId id="280" r:id="rId27"/>
    <p:sldId id="28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8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3" autoAdjust="0"/>
    <p:restoredTop sz="94660"/>
  </p:normalViewPr>
  <p:slideViewPr>
    <p:cSldViewPr snapToGrid="0">
      <p:cViewPr varScale="1">
        <p:scale>
          <a:sx n="39" d="100"/>
          <a:sy n="39" d="100"/>
        </p:scale>
        <p:origin x="72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nms-tier2.nms.kcl.ac.uk\k1197745\Documents\jarmstro\otherprojects\pensions-modelling\data\raw\s1pfa.txt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Force of Mortality (UK Males)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s1pfa!$C$5:$C$109</c:f>
              <c:numCache>
                <c:formatCode>General</c:formatCode>
                <c:ptCount val="105"/>
                <c:pt idx="0">
                  <c:v>16</c:v>
                </c:pt>
                <c:pt idx="1">
                  <c:v>17</c:v>
                </c:pt>
                <c:pt idx="2">
                  <c:v>18</c:v>
                </c:pt>
                <c:pt idx="3">
                  <c:v>19</c:v>
                </c:pt>
                <c:pt idx="4">
                  <c:v>20</c:v>
                </c:pt>
                <c:pt idx="5">
                  <c:v>21</c:v>
                </c:pt>
                <c:pt idx="6">
                  <c:v>22</c:v>
                </c:pt>
                <c:pt idx="7">
                  <c:v>23</c:v>
                </c:pt>
                <c:pt idx="8">
                  <c:v>24</c:v>
                </c:pt>
                <c:pt idx="9">
                  <c:v>25</c:v>
                </c:pt>
                <c:pt idx="10">
                  <c:v>26</c:v>
                </c:pt>
                <c:pt idx="11">
                  <c:v>27</c:v>
                </c:pt>
                <c:pt idx="12">
                  <c:v>28</c:v>
                </c:pt>
                <c:pt idx="13">
                  <c:v>29</c:v>
                </c:pt>
                <c:pt idx="14">
                  <c:v>30</c:v>
                </c:pt>
                <c:pt idx="15">
                  <c:v>31</c:v>
                </c:pt>
                <c:pt idx="16">
                  <c:v>32</c:v>
                </c:pt>
                <c:pt idx="17">
                  <c:v>33</c:v>
                </c:pt>
                <c:pt idx="18">
                  <c:v>34</c:v>
                </c:pt>
                <c:pt idx="19">
                  <c:v>35</c:v>
                </c:pt>
                <c:pt idx="20">
                  <c:v>36</c:v>
                </c:pt>
                <c:pt idx="21">
                  <c:v>37</c:v>
                </c:pt>
                <c:pt idx="22">
                  <c:v>38</c:v>
                </c:pt>
                <c:pt idx="23">
                  <c:v>39</c:v>
                </c:pt>
                <c:pt idx="24">
                  <c:v>40</c:v>
                </c:pt>
                <c:pt idx="25">
                  <c:v>41</c:v>
                </c:pt>
                <c:pt idx="26">
                  <c:v>42</c:v>
                </c:pt>
                <c:pt idx="27">
                  <c:v>43</c:v>
                </c:pt>
                <c:pt idx="28">
                  <c:v>44</c:v>
                </c:pt>
                <c:pt idx="29">
                  <c:v>45</c:v>
                </c:pt>
                <c:pt idx="30">
                  <c:v>46</c:v>
                </c:pt>
                <c:pt idx="31">
                  <c:v>47</c:v>
                </c:pt>
                <c:pt idx="32">
                  <c:v>48</c:v>
                </c:pt>
                <c:pt idx="33">
                  <c:v>49</c:v>
                </c:pt>
                <c:pt idx="34">
                  <c:v>50</c:v>
                </c:pt>
                <c:pt idx="35">
                  <c:v>51</c:v>
                </c:pt>
                <c:pt idx="36">
                  <c:v>52</c:v>
                </c:pt>
                <c:pt idx="37">
                  <c:v>53</c:v>
                </c:pt>
                <c:pt idx="38">
                  <c:v>54</c:v>
                </c:pt>
                <c:pt idx="39">
                  <c:v>55</c:v>
                </c:pt>
                <c:pt idx="40">
                  <c:v>56</c:v>
                </c:pt>
                <c:pt idx="41">
                  <c:v>57</c:v>
                </c:pt>
                <c:pt idx="42">
                  <c:v>58</c:v>
                </c:pt>
                <c:pt idx="43">
                  <c:v>59</c:v>
                </c:pt>
                <c:pt idx="44">
                  <c:v>60</c:v>
                </c:pt>
                <c:pt idx="45">
                  <c:v>61</c:v>
                </c:pt>
                <c:pt idx="46">
                  <c:v>62</c:v>
                </c:pt>
                <c:pt idx="47">
                  <c:v>63</c:v>
                </c:pt>
                <c:pt idx="48">
                  <c:v>64</c:v>
                </c:pt>
                <c:pt idx="49">
                  <c:v>65</c:v>
                </c:pt>
                <c:pt idx="50">
                  <c:v>66</c:v>
                </c:pt>
                <c:pt idx="51">
                  <c:v>67</c:v>
                </c:pt>
                <c:pt idx="52">
                  <c:v>68</c:v>
                </c:pt>
                <c:pt idx="53">
                  <c:v>69</c:v>
                </c:pt>
                <c:pt idx="54">
                  <c:v>70</c:v>
                </c:pt>
                <c:pt idx="55">
                  <c:v>71</c:v>
                </c:pt>
                <c:pt idx="56">
                  <c:v>72</c:v>
                </c:pt>
                <c:pt idx="57">
                  <c:v>73</c:v>
                </c:pt>
                <c:pt idx="58">
                  <c:v>74</c:v>
                </c:pt>
                <c:pt idx="59">
                  <c:v>75</c:v>
                </c:pt>
                <c:pt idx="60">
                  <c:v>76</c:v>
                </c:pt>
                <c:pt idx="61">
                  <c:v>77</c:v>
                </c:pt>
                <c:pt idx="62">
                  <c:v>78</c:v>
                </c:pt>
                <c:pt idx="63">
                  <c:v>79</c:v>
                </c:pt>
                <c:pt idx="64">
                  <c:v>80</c:v>
                </c:pt>
                <c:pt idx="65">
                  <c:v>81</c:v>
                </c:pt>
                <c:pt idx="66">
                  <c:v>82</c:v>
                </c:pt>
                <c:pt idx="67">
                  <c:v>83</c:v>
                </c:pt>
                <c:pt idx="68">
                  <c:v>84</c:v>
                </c:pt>
                <c:pt idx="69">
                  <c:v>85</c:v>
                </c:pt>
                <c:pt idx="70">
                  <c:v>86</c:v>
                </c:pt>
                <c:pt idx="71">
                  <c:v>87</c:v>
                </c:pt>
                <c:pt idx="72">
                  <c:v>88</c:v>
                </c:pt>
                <c:pt idx="73">
                  <c:v>89</c:v>
                </c:pt>
                <c:pt idx="74">
                  <c:v>90</c:v>
                </c:pt>
                <c:pt idx="75">
                  <c:v>91</c:v>
                </c:pt>
                <c:pt idx="76">
                  <c:v>92</c:v>
                </c:pt>
                <c:pt idx="77">
                  <c:v>93</c:v>
                </c:pt>
                <c:pt idx="78">
                  <c:v>94</c:v>
                </c:pt>
                <c:pt idx="79">
                  <c:v>95</c:v>
                </c:pt>
                <c:pt idx="80">
                  <c:v>96</c:v>
                </c:pt>
                <c:pt idx="81">
                  <c:v>97</c:v>
                </c:pt>
                <c:pt idx="82">
                  <c:v>98</c:v>
                </c:pt>
                <c:pt idx="83">
                  <c:v>99</c:v>
                </c:pt>
                <c:pt idx="84">
                  <c:v>100</c:v>
                </c:pt>
                <c:pt idx="85">
                  <c:v>101</c:v>
                </c:pt>
                <c:pt idx="86">
                  <c:v>102</c:v>
                </c:pt>
                <c:pt idx="87">
                  <c:v>103</c:v>
                </c:pt>
                <c:pt idx="88">
                  <c:v>104</c:v>
                </c:pt>
                <c:pt idx="89">
                  <c:v>105</c:v>
                </c:pt>
                <c:pt idx="90">
                  <c:v>106</c:v>
                </c:pt>
                <c:pt idx="91">
                  <c:v>107</c:v>
                </c:pt>
                <c:pt idx="92">
                  <c:v>108</c:v>
                </c:pt>
                <c:pt idx="93">
                  <c:v>109</c:v>
                </c:pt>
                <c:pt idx="94">
                  <c:v>110</c:v>
                </c:pt>
                <c:pt idx="95">
                  <c:v>111</c:v>
                </c:pt>
                <c:pt idx="96">
                  <c:v>112</c:v>
                </c:pt>
                <c:pt idx="97">
                  <c:v>113</c:v>
                </c:pt>
                <c:pt idx="98">
                  <c:v>114</c:v>
                </c:pt>
                <c:pt idx="99">
                  <c:v>115</c:v>
                </c:pt>
                <c:pt idx="100">
                  <c:v>116</c:v>
                </c:pt>
                <c:pt idx="101">
                  <c:v>117</c:v>
                </c:pt>
                <c:pt idx="102">
                  <c:v>118</c:v>
                </c:pt>
                <c:pt idx="103">
                  <c:v>119</c:v>
                </c:pt>
                <c:pt idx="104">
                  <c:v>120</c:v>
                </c:pt>
              </c:numCache>
            </c:numRef>
          </c:xVal>
          <c:yVal>
            <c:numRef>
              <c:f>s1pfa!$D$5:$D$109</c:f>
              <c:numCache>
                <c:formatCode>General</c:formatCode>
                <c:ptCount val="105"/>
                <c:pt idx="0">
                  <c:v>0.99982300000000002</c:v>
                </c:pt>
                <c:pt idx="1">
                  <c:v>0.99981500000000001</c:v>
                </c:pt>
                <c:pt idx="2">
                  <c:v>0.99980500000000005</c:v>
                </c:pt>
                <c:pt idx="3">
                  <c:v>0.99979300000000004</c:v>
                </c:pt>
                <c:pt idx="4">
                  <c:v>0.99977800000000006</c:v>
                </c:pt>
                <c:pt idx="5">
                  <c:v>0.99975999999999998</c:v>
                </c:pt>
                <c:pt idx="6">
                  <c:v>0.99973699999999999</c:v>
                </c:pt>
                <c:pt idx="7">
                  <c:v>0.99971100000000002</c:v>
                </c:pt>
                <c:pt idx="8">
                  <c:v>0.99967799999999996</c:v>
                </c:pt>
                <c:pt idx="9">
                  <c:v>0.99963999999999997</c:v>
                </c:pt>
                <c:pt idx="10">
                  <c:v>0.99959500000000001</c:v>
                </c:pt>
                <c:pt idx="11">
                  <c:v>0.99954200000000004</c:v>
                </c:pt>
                <c:pt idx="12">
                  <c:v>0.99948000000000004</c:v>
                </c:pt>
                <c:pt idx="13">
                  <c:v>0.99940899999999999</c:v>
                </c:pt>
                <c:pt idx="14">
                  <c:v>0.99932699999999997</c:v>
                </c:pt>
                <c:pt idx="15">
                  <c:v>0.99923399999999996</c:v>
                </c:pt>
                <c:pt idx="16">
                  <c:v>0.99912900000000004</c:v>
                </c:pt>
                <c:pt idx="17">
                  <c:v>0.99901099999999998</c:v>
                </c:pt>
                <c:pt idx="18">
                  <c:v>0.99887999999999999</c:v>
                </c:pt>
                <c:pt idx="19">
                  <c:v>0.99873500000000004</c:v>
                </c:pt>
                <c:pt idx="20">
                  <c:v>0.99857799999999997</c:v>
                </c:pt>
                <c:pt idx="21">
                  <c:v>0.99840600000000002</c:v>
                </c:pt>
                <c:pt idx="22">
                  <c:v>0.99822200000000005</c:v>
                </c:pt>
                <c:pt idx="23">
                  <c:v>0.99802599999999997</c:v>
                </c:pt>
                <c:pt idx="24">
                  <c:v>0.99781900000000001</c:v>
                </c:pt>
                <c:pt idx="25">
                  <c:v>0.99760300000000002</c:v>
                </c:pt>
                <c:pt idx="26">
                  <c:v>0.99737900000000002</c:v>
                </c:pt>
                <c:pt idx="27">
                  <c:v>0.99714899999999995</c:v>
                </c:pt>
                <c:pt idx="28">
                  <c:v>0.99691700000000005</c:v>
                </c:pt>
                <c:pt idx="29">
                  <c:v>0.99668500000000004</c:v>
                </c:pt>
                <c:pt idx="30">
                  <c:v>0.99645600000000001</c:v>
                </c:pt>
                <c:pt idx="31">
                  <c:v>0.99623200000000001</c:v>
                </c:pt>
                <c:pt idx="32">
                  <c:v>0.99601899999999999</c:v>
                </c:pt>
                <c:pt idx="33">
                  <c:v>0.99581699999999995</c:v>
                </c:pt>
                <c:pt idx="34">
                  <c:v>0.99563199999999996</c:v>
                </c:pt>
                <c:pt idx="35">
                  <c:v>0.99546500000000004</c:v>
                </c:pt>
                <c:pt idx="36">
                  <c:v>0.99532100000000001</c:v>
                </c:pt>
                <c:pt idx="37">
                  <c:v>0.99519999999999997</c:v>
                </c:pt>
                <c:pt idx="38">
                  <c:v>0.99510600000000005</c:v>
                </c:pt>
                <c:pt idx="39">
                  <c:v>0.99503299999999995</c:v>
                </c:pt>
                <c:pt idx="40">
                  <c:v>0.994946</c:v>
                </c:pt>
                <c:pt idx="41">
                  <c:v>0.994834</c:v>
                </c:pt>
                <c:pt idx="42">
                  <c:v>0.99469099999999999</c:v>
                </c:pt>
                <c:pt idx="43">
                  <c:v>0.99450899999999998</c:v>
                </c:pt>
                <c:pt idx="44">
                  <c:v>0.99428000000000005</c:v>
                </c:pt>
                <c:pt idx="45">
                  <c:v>0.99399400000000004</c:v>
                </c:pt>
                <c:pt idx="46">
                  <c:v>0.99364200000000003</c:v>
                </c:pt>
                <c:pt idx="47">
                  <c:v>0.99321099999999996</c:v>
                </c:pt>
                <c:pt idx="48">
                  <c:v>0.99268699999999999</c:v>
                </c:pt>
                <c:pt idx="49">
                  <c:v>0.99205600000000005</c:v>
                </c:pt>
                <c:pt idx="50">
                  <c:v>0.99130099999999999</c:v>
                </c:pt>
                <c:pt idx="51">
                  <c:v>0.99040600000000001</c:v>
                </c:pt>
                <c:pt idx="52">
                  <c:v>0.98935099999999998</c:v>
                </c:pt>
                <c:pt idx="53">
                  <c:v>0.98811599999999999</c:v>
                </c:pt>
                <c:pt idx="54">
                  <c:v>0.98667899999999997</c:v>
                </c:pt>
                <c:pt idx="55">
                  <c:v>0.98501899999999998</c:v>
                </c:pt>
                <c:pt idx="56">
                  <c:v>0.98311000000000004</c:v>
                </c:pt>
                <c:pt idx="57">
                  <c:v>0.98092699999999999</c:v>
                </c:pt>
                <c:pt idx="58">
                  <c:v>0.97844500000000001</c:v>
                </c:pt>
                <c:pt idx="59">
                  <c:v>0.975634</c:v>
                </c:pt>
                <c:pt idx="60">
                  <c:v>0.97246500000000002</c:v>
                </c:pt>
                <c:pt idx="61">
                  <c:v>0.96890699999999996</c:v>
                </c:pt>
                <c:pt idx="62">
                  <c:v>0.96492699999999998</c:v>
                </c:pt>
                <c:pt idx="63">
                  <c:v>0.96048900000000004</c:v>
                </c:pt>
                <c:pt idx="64">
                  <c:v>0.95555500000000004</c:v>
                </c:pt>
                <c:pt idx="65">
                  <c:v>0.95008400000000004</c:v>
                </c:pt>
                <c:pt idx="66">
                  <c:v>0.94403000000000004</c:v>
                </c:pt>
                <c:pt idx="67">
                  <c:v>0.93734399999999996</c:v>
                </c:pt>
                <c:pt idx="68">
                  <c:v>0.92997299999999994</c:v>
                </c:pt>
                <c:pt idx="69">
                  <c:v>0.92185499999999998</c:v>
                </c:pt>
                <c:pt idx="70">
                  <c:v>0.91292399999999996</c:v>
                </c:pt>
                <c:pt idx="71">
                  <c:v>0.90310500000000005</c:v>
                </c:pt>
                <c:pt idx="72">
                  <c:v>0.89231400000000005</c:v>
                </c:pt>
                <c:pt idx="73">
                  <c:v>0.88045700000000005</c:v>
                </c:pt>
                <c:pt idx="74">
                  <c:v>0.86742900000000001</c:v>
                </c:pt>
                <c:pt idx="75">
                  <c:v>0.85311400000000004</c:v>
                </c:pt>
                <c:pt idx="76">
                  <c:v>0.83738000000000001</c:v>
                </c:pt>
                <c:pt idx="77">
                  <c:v>0.82008300000000001</c:v>
                </c:pt>
                <c:pt idx="78">
                  <c:v>0.801064</c:v>
                </c:pt>
                <c:pt idx="79">
                  <c:v>0.780389</c:v>
                </c:pt>
                <c:pt idx="80">
                  <c:v>0.75895099999999993</c:v>
                </c:pt>
                <c:pt idx="81">
                  <c:v>0.73713699999999993</c:v>
                </c:pt>
                <c:pt idx="82">
                  <c:v>0.71511499999999995</c:v>
                </c:pt>
                <c:pt idx="83">
                  <c:v>0.69304100000000002</c:v>
                </c:pt>
                <c:pt idx="84">
                  <c:v>0.67105700000000001</c:v>
                </c:pt>
                <c:pt idx="85">
                  <c:v>0.64928900000000001</c:v>
                </c:pt>
                <c:pt idx="86">
                  <c:v>0.62785200000000008</c:v>
                </c:pt>
                <c:pt idx="87">
                  <c:v>0.60684700000000003</c:v>
                </c:pt>
                <c:pt idx="88">
                  <c:v>0.58636200000000005</c:v>
                </c:pt>
                <c:pt idx="89">
                  <c:v>0.56647099999999995</c:v>
                </c:pt>
                <c:pt idx="90">
                  <c:v>0.54723999999999995</c:v>
                </c:pt>
                <c:pt idx="91">
                  <c:v>0.52872200000000003</c:v>
                </c:pt>
                <c:pt idx="92">
                  <c:v>0.51096200000000003</c:v>
                </c:pt>
                <c:pt idx="93">
                  <c:v>0.49399599999999999</c:v>
                </c:pt>
                <c:pt idx="94">
                  <c:v>0.47785100000000003</c:v>
                </c:pt>
                <c:pt idx="95">
                  <c:v>0.46255000000000002</c:v>
                </c:pt>
                <c:pt idx="96">
                  <c:v>0.44810899999999998</c:v>
                </c:pt>
                <c:pt idx="97">
                  <c:v>0.43454000000000004</c:v>
                </c:pt>
                <c:pt idx="98">
                  <c:v>0.42184900000000003</c:v>
                </c:pt>
                <c:pt idx="99">
                  <c:v>0.41004300000000005</c:v>
                </c:pt>
                <c:pt idx="100">
                  <c:v>0.39912300000000001</c:v>
                </c:pt>
                <c:pt idx="101">
                  <c:v>0.38909199999999999</c:v>
                </c:pt>
                <c:pt idx="102">
                  <c:v>0.37995100000000004</c:v>
                </c:pt>
                <c:pt idx="103">
                  <c:v>0.37170099999999995</c:v>
                </c:pt>
                <c:pt idx="104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73436072"/>
        <c:axId val="873436464"/>
      </c:scatterChart>
      <c:valAx>
        <c:axId val="8734360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3436464"/>
        <c:crosses val="autoZero"/>
        <c:crossBetween val="midCat"/>
      </c:valAx>
      <c:valAx>
        <c:axId val="87343646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34360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B4F74-B448-484C-AE31-939EC41536C9}" type="datetimeFigureOut">
              <a:rPr lang="en-GB" smtClean="0"/>
              <a:t>24/02/2016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5952-76B5-41B7-8A48-01700BB917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4862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B4F74-B448-484C-AE31-939EC41536C9}" type="datetimeFigureOut">
              <a:rPr lang="en-GB" smtClean="0"/>
              <a:t>24/02/2016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5952-76B5-41B7-8A48-01700BB917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151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B4F74-B448-484C-AE31-939EC41536C9}" type="datetimeFigureOut">
              <a:rPr lang="en-GB" smtClean="0"/>
              <a:t>24/02/2016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5952-76B5-41B7-8A48-01700BB917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076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B4F74-B448-484C-AE31-939EC41536C9}" type="datetimeFigureOut">
              <a:rPr lang="en-GB" smtClean="0"/>
              <a:t>24/02/2016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5952-76B5-41B7-8A48-01700BB917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011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B4F74-B448-484C-AE31-939EC41536C9}" type="datetimeFigureOut">
              <a:rPr lang="en-GB" smtClean="0"/>
              <a:t>24/02/2016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5952-76B5-41B7-8A48-01700BB917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153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B4F74-B448-484C-AE31-939EC41536C9}" type="datetimeFigureOut">
              <a:rPr lang="en-GB" smtClean="0"/>
              <a:t>24/02/2016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5952-76B5-41B7-8A48-01700BB917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7747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B4F74-B448-484C-AE31-939EC41536C9}" type="datetimeFigureOut">
              <a:rPr lang="en-GB" smtClean="0"/>
              <a:t>24/02/2016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5952-76B5-41B7-8A48-01700BB917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944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B4F74-B448-484C-AE31-939EC41536C9}" type="datetimeFigureOut">
              <a:rPr lang="en-GB" smtClean="0"/>
              <a:t>24/02/2016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5952-76B5-41B7-8A48-01700BB917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915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B4F74-B448-484C-AE31-939EC41536C9}" type="datetimeFigureOut">
              <a:rPr lang="en-GB" smtClean="0"/>
              <a:t>24/02/2016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5952-76B5-41B7-8A48-01700BB917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414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B4F74-B448-484C-AE31-939EC41536C9}" type="datetimeFigureOut">
              <a:rPr lang="en-GB" smtClean="0"/>
              <a:t>24/02/2016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5952-76B5-41B7-8A48-01700BB917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828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B4F74-B448-484C-AE31-939EC41536C9}" type="datetimeFigureOut">
              <a:rPr lang="en-GB" smtClean="0"/>
              <a:t>24/02/2016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5952-76B5-41B7-8A48-01700BB917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653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B4F74-B448-484C-AE31-939EC41536C9}" type="datetimeFigureOut">
              <a:rPr lang="en-GB" smtClean="0"/>
              <a:t>24/02/2016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55952-76B5-41B7-8A48-01700BB917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052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heretroset.com/wp-content/uploads/2016/01/tumblr_mf313pvMzB1rodp90o1_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23" y="0"/>
            <a:ext cx="102053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500437"/>
          </a:xfrm>
        </p:spPr>
        <p:txBody>
          <a:bodyPr>
            <a:normAutofit/>
          </a:bodyPr>
          <a:lstStyle/>
          <a:p>
            <a:r>
              <a:rPr lang="en-GB" sz="7200" b="1" dirty="0" smtClean="0">
                <a:solidFill>
                  <a:srgbClr val="00B0F0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Rosencrantz and Guildenstern are Dead</a:t>
            </a:r>
            <a:endParaRPr lang="en-GB" sz="7200" b="1" dirty="0">
              <a:solidFill>
                <a:srgbClr val="00B0F0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032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6767" y="-4425"/>
            <a:ext cx="6919783" cy="6919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7170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8000" b="1" dirty="0" smtClean="0">
                <a:solidFill>
                  <a:schemeClr val="bg1"/>
                </a:solidFill>
              </a:rPr>
              <a:t>Two Facts</a:t>
            </a:r>
            <a:endParaRPr lang="en-GB" sz="8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 dirty="0" smtClean="0">
                <a:solidFill>
                  <a:srgbClr val="E385B6"/>
                </a:solidFill>
              </a:rPr>
              <a:t>A. Any closed physical system will eventually get back to a state close to where it started.</a:t>
            </a:r>
          </a:p>
          <a:p>
            <a:pPr marL="0" indent="0">
              <a:buNone/>
            </a:pPr>
            <a:endParaRPr lang="en-GB" sz="4800" dirty="0" smtClean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en-GB" sz="4800" dirty="0" smtClean="0">
                <a:solidFill>
                  <a:srgbClr val="FFFF00"/>
                </a:solidFill>
              </a:rPr>
              <a:t>B. The disorder of a system always increases</a:t>
            </a:r>
            <a:endParaRPr lang="en-GB" sz="4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83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0824" y="1995488"/>
            <a:ext cx="18144595" cy="267340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AutoShape 2" descr="Image result for roulet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Image result for roulette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7178" name="Picture 10" descr="https://upload.wikimedia.org/wikipedia/commons/thumb/5/5d/13-02-27-spielbank-wiesbaden-by-RalfR-094.jpg/220px-13-02-27-spielbank-wiesbaden-by-RalfR-0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9749"/>
            <a:ext cx="12192000" cy="809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53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68" y="0"/>
            <a:ext cx="11966832" cy="673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14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804"/>
            <a:ext cx="12247260" cy="682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96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268" name="Picture 4" descr="https://upload.wikimedia.org/wikipedia/commons/7/71/Lorenz_system_r28_s10_b2-666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359" y="109023"/>
            <a:ext cx="6467647" cy="646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9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42" name="Picture 2" descr="https://upload.wikimedia.org/wikipedia/commons/3/3c/Ilc_9yr_moll409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76" y="741406"/>
            <a:ext cx="11714201" cy="585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63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8" name="Picture 2" descr="https://upload.wikimedia.org/wikipedia/commons/b/b9/False_color_image_of_the_far_field_of_a_submerged_turbulent_je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953" y="0"/>
            <a:ext cx="6779047" cy="686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83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9236" y="2178050"/>
            <a:ext cx="15581641" cy="2404044"/>
          </a:xfrm>
        </p:spPr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2292" name="Picture 4" descr="Dr Deijman’s Anatomy Lesson (fragment), by Rembrand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685" y="0"/>
            <a:ext cx="90834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78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Factors affecting social destination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Parent’s social class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Parent’s qualifications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Cognitive test results age 5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Cognitive test results age 10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School type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Exam performance 16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Exam performance 18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Highest qualification</a:t>
            </a:r>
          </a:p>
          <a:p>
            <a:pPr marL="0" indent="0" algn="r">
              <a:buNone/>
            </a:pPr>
            <a:r>
              <a:rPr lang="en-GB" sz="6600" dirty="0" smtClean="0">
                <a:solidFill>
                  <a:srgbClr val="FF0000"/>
                </a:solidFill>
              </a:rPr>
              <a:t>83% of variance unexplained</a:t>
            </a:r>
            <a:endParaRPr lang="en-GB" sz="6600" dirty="0" smtClean="0">
              <a:solidFill>
                <a:srgbClr val="FF0000"/>
              </a:solidFill>
            </a:endParaRPr>
          </a:p>
          <a:p>
            <a:endParaRPr lang="en-GB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76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Hamlet (1948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106299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05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docfilms.uchicago.edu/dev/images/2015/fall/2015-10-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791" y="0"/>
            <a:ext cx="95464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8000" dirty="0" smtClean="0">
                <a:solidFill>
                  <a:srgbClr val="C00000"/>
                </a:solidFill>
              </a:rPr>
              <a:t>Destiny</a:t>
            </a:r>
          </a:p>
          <a:p>
            <a:pPr marL="0" indent="0" algn="ctr">
              <a:buNone/>
            </a:pPr>
            <a:r>
              <a:rPr lang="en-GB" sz="8000" b="1" i="1" u="sng" dirty="0" smtClean="0">
                <a:solidFill>
                  <a:srgbClr val="00B0F0"/>
                </a:solidFill>
              </a:rPr>
              <a:t>Chance</a:t>
            </a:r>
          </a:p>
          <a:p>
            <a:pPr marL="0" indent="0" algn="ctr">
              <a:buNone/>
            </a:pPr>
            <a:r>
              <a:rPr lang="en-GB" sz="8000" dirty="0" smtClean="0">
                <a:solidFill>
                  <a:srgbClr val="C00000"/>
                </a:solidFill>
              </a:rPr>
              <a:t>Free Will</a:t>
            </a:r>
            <a:endParaRPr lang="en-GB" sz="8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86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6767" y="-4425"/>
            <a:ext cx="6919783" cy="6919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9190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4338" name="Picture 2" descr="http://thewolfmancometh.files.wordpress.com/2011/01/total-recall-mars-quaid-eye-bulg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4176" y="0"/>
            <a:ext cx="12586176" cy="687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68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49533"/>
            <a:ext cx="18442356" cy="162039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9460" name="Picture 4" descr="http://images6.fanpop.com/image/photos/32900000/Wall-Street-michael-douglas-32936354-1500-1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76" y="0"/>
            <a:ext cx="10298324" cy="691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52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docfilms.uchicago.edu/dev/images/2015/fall/2015-10-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791" y="0"/>
            <a:ext cx="95464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8000" b="1" i="1" u="sng" dirty="0" smtClean="0">
                <a:solidFill>
                  <a:srgbClr val="00B0F0"/>
                </a:solidFill>
              </a:rPr>
              <a:t>Destiny</a:t>
            </a:r>
          </a:p>
          <a:p>
            <a:pPr marL="0" indent="0" algn="ctr">
              <a:buNone/>
            </a:pPr>
            <a:r>
              <a:rPr lang="en-GB" sz="8000" b="1" i="1" u="sng" dirty="0" smtClean="0">
                <a:solidFill>
                  <a:srgbClr val="00B0F0"/>
                </a:solidFill>
              </a:rPr>
              <a:t>Chance</a:t>
            </a:r>
          </a:p>
          <a:p>
            <a:pPr marL="0" indent="0" algn="ctr">
              <a:buNone/>
            </a:pPr>
            <a:r>
              <a:rPr lang="en-GB" sz="8000" dirty="0" smtClean="0">
                <a:solidFill>
                  <a:srgbClr val="C00000"/>
                </a:solidFill>
              </a:rPr>
              <a:t>Free Will</a:t>
            </a:r>
            <a:endParaRPr lang="en-GB" sz="8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21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6392" name="Picture 8" descr="File:Mark Zuckerberg - South by Southwest 2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84" y="0"/>
            <a:ext cx="102934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11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docfilms.uchicago.edu/dev/images/2015/fall/2015-10-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791" y="0"/>
            <a:ext cx="95464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8000" b="1" i="1" u="sng" dirty="0" smtClean="0">
                <a:solidFill>
                  <a:srgbClr val="00B0F0"/>
                </a:solidFill>
              </a:rPr>
              <a:t>Destiny</a:t>
            </a:r>
          </a:p>
          <a:p>
            <a:pPr marL="0" indent="0" algn="ctr">
              <a:buNone/>
            </a:pPr>
            <a:r>
              <a:rPr lang="en-GB" sz="8000" b="1" i="1" u="sng" dirty="0" smtClean="0">
                <a:solidFill>
                  <a:srgbClr val="00B0F0"/>
                </a:solidFill>
              </a:rPr>
              <a:t>Chance</a:t>
            </a:r>
          </a:p>
          <a:p>
            <a:pPr marL="0" indent="0" algn="ctr">
              <a:buNone/>
            </a:pPr>
            <a:r>
              <a:rPr lang="en-GB" sz="8000" b="1" i="1" u="sng" dirty="0" smtClean="0">
                <a:solidFill>
                  <a:srgbClr val="00B0F0"/>
                </a:solidFill>
              </a:rPr>
              <a:t>Free Will</a:t>
            </a:r>
            <a:endParaRPr lang="en-GB" sz="8000" b="1" i="1" u="sng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39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Stills from: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Rosencrantz and Guildenstern are Dead (Tom Stoppard, 1990)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Hamlet (Laurence Olivier, 1948)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The Seventh Seal (Ingmar Bergman, 1957)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Total Recall (Paul </a:t>
            </a:r>
            <a:r>
              <a:rPr lang="en-GB" dirty="0" err="1" smtClean="0">
                <a:solidFill>
                  <a:schemeClr val="bg1"/>
                </a:solidFill>
              </a:rPr>
              <a:t>Verhoeven</a:t>
            </a:r>
            <a:r>
              <a:rPr lang="en-GB" dirty="0" smtClean="0">
                <a:solidFill>
                  <a:schemeClr val="bg1"/>
                </a:solidFill>
              </a:rPr>
              <a:t>, 1990)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Wall Street (Oliver Stone, 1987)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Other images Wikimedia and John Armstrong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10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2770087"/>
              </p:ext>
            </p:extLst>
          </p:nvPr>
        </p:nvGraphicFramePr>
        <p:xfrm>
          <a:off x="1754659" y="0"/>
          <a:ext cx="8303741" cy="617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08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9600" dirty="0" smtClean="0">
                <a:solidFill>
                  <a:schemeClr val="bg1"/>
                </a:solidFill>
              </a:rPr>
              <a:t>7400000000</a:t>
            </a:r>
          </a:p>
          <a:p>
            <a:pPr marL="0" indent="0" algn="ctr">
              <a:buNone/>
            </a:pPr>
            <a:r>
              <a:rPr lang="en-GB" sz="9600" dirty="0" smtClean="0">
                <a:solidFill>
                  <a:schemeClr val="bg1"/>
                </a:solidFill>
              </a:rPr>
              <a:t>338</a:t>
            </a:r>
            <a:endParaRPr lang="en-GB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61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docfilms.uchicago.edu/dev/images/2015/fall/2015-10-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791" y="0"/>
            <a:ext cx="95464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8000" dirty="0" smtClean="0">
                <a:solidFill>
                  <a:srgbClr val="C00000"/>
                </a:solidFill>
              </a:rPr>
              <a:t>Destiny?</a:t>
            </a:r>
          </a:p>
          <a:p>
            <a:pPr marL="0" indent="0" algn="ctr">
              <a:buNone/>
            </a:pPr>
            <a:r>
              <a:rPr lang="en-GB" sz="8000" dirty="0" smtClean="0">
                <a:solidFill>
                  <a:srgbClr val="C00000"/>
                </a:solidFill>
              </a:rPr>
              <a:t>Chance?</a:t>
            </a:r>
          </a:p>
          <a:p>
            <a:pPr marL="0" indent="0" algn="ctr">
              <a:buNone/>
            </a:pPr>
            <a:r>
              <a:rPr lang="en-GB" sz="8000" dirty="0" smtClean="0">
                <a:solidFill>
                  <a:srgbClr val="C00000"/>
                </a:solidFill>
              </a:rPr>
              <a:t>Free Will?</a:t>
            </a:r>
            <a:endParaRPr lang="en-GB" sz="8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58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200px-Linnet_kineograph_18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5046133" cy="677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6132" y="192130"/>
            <a:ext cx="7260169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973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https://upload.wikimedia.org/wikipedia/commons/thumb/9/91/Schrodingers_cat.svg/2000px-Schrodingers_cat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90070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9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8" name="Picture 4" descr="Einstein 1921 by F Schmutzer - restor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191" y="0"/>
            <a:ext cx="52190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59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10000-balls-edited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74062" y="0"/>
            <a:ext cx="9199884" cy="6899284"/>
          </a:xfrm>
        </p:spPr>
      </p:pic>
    </p:spTree>
    <p:extLst>
      <p:ext uri="{BB962C8B-B14F-4D97-AF65-F5344CB8AC3E}">
        <p14:creationId xmlns:p14="http://schemas.microsoft.com/office/powerpoint/2010/main" val="317835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149</Words>
  <Application>Microsoft Office PowerPoint</Application>
  <PresentationFormat>Widescreen</PresentationFormat>
  <Paragraphs>37</Paragraphs>
  <Slides>27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Arimo</vt:lpstr>
      <vt:lpstr>Calibri</vt:lpstr>
      <vt:lpstr>Calibri Light</vt:lpstr>
      <vt:lpstr>Office Theme</vt:lpstr>
      <vt:lpstr>Rosencrantz and Guildenstern are Dead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Two Facts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Factors affecting social destination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Stills from:</vt:lpstr>
    </vt:vector>
  </TitlesOfParts>
  <Company>King's College London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Rosencrantz and Guildenstern are Dead</dc:title>
  <dc:creator>Armstrong, John</dc:creator>
  <cp:lastModifiedBy>Armstrong, John</cp:lastModifiedBy>
  <cp:revision>18</cp:revision>
  <dcterms:created xsi:type="dcterms:W3CDTF">2016-02-24T12:44:04Z</dcterms:created>
  <dcterms:modified xsi:type="dcterms:W3CDTF">2016-02-24T18:08:30Z</dcterms:modified>
</cp:coreProperties>
</file>