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28"/>
  </p:notesMasterIdLst>
  <p:sldIdLst>
    <p:sldId id="305" r:id="rId4"/>
    <p:sldId id="256" r:id="rId5"/>
    <p:sldId id="259" r:id="rId6"/>
    <p:sldId id="260" r:id="rId7"/>
    <p:sldId id="257" r:id="rId8"/>
    <p:sldId id="261" r:id="rId9"/>
    <p:sldId id="258" r:id="rId10"/>
    <p:sldId id="262" r:id="rId11"/>
    <p:sldId id="263" r:id="rId12"/>
    <p:sldId id="264" r:id="rId13"/>
    <p:sldId id="266" r:id="rId14"/>
    <p:sldId id="331" r:id="rId15"/>
    <p:sldId id="267" r:id="rId16"/>
    <p:sldId id="268" r:id="rId17"/>
    <p:sldId id="269" r:id="rId18"/>
    <p:sldId id="322" r:id="rId19"/>
    <p:sldId id="323" r:id="rId20"/>
    <p:sldId id="324" r:id="rId21"/>
    <p:sldId id="325" r:id="rId22"/>
    <p:sldId id="326" r:id="rId23"/>
    <p:sldId id="327" r:id="rId24"/>
    <p:sldId id="328" r:id="rId25"/>
    <p:sldId id="329"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959" autoAdjust="0"/>
  </p:normalViewPr>
  <p:slideViewPr>
    <p:cSldViewPr snapToGrid="0">
      <p:cViewPr varScale="1">
        <p:scale>
          <a:sx n="64" d="100"/>
          <a:sy n="64" d="100"/>
        </p:scale>
        <p:origin x="25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B6674-3931-4EFA-B03E-0F24A45D660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1D836A9-DB07-4F7A-AC64-6B6699FAB541}">
      <dgm:prSet/>
      <dgm:spPr/>
      <dgm:t>
        <a:bodyPr/>
        <a:lstStyle/>
        <a:p>
          <a:r>
            <a:rPr lang="en-GB" i="1"/>
            <a:t>Man</a:t>
          </a:r>
          <a:endParaRPr lang="en-US"/>
        </a:p>
      </dgm:t>
    </dgm:pt>
    <dgm:pt modelId="{6A3F4DBC-2F9D-4194-BDE3-D9C9B9A027C2}" type="parTrans" cxnId="{108EA1F8-16F3-4B13-86A6-4B8322565988}">
      <dgm:prSet/>
      <dgm:spPr/>
      <dgm:t>
        <a:bodyPr/>
        <a:lstStyle/>
        <a:p>
          <a:endParaRPr lang="en-US"/>
        </a:p>
      </dgm:t>
    </dgm:pt>
    <dgm:pt modelId="{A32F997C-6BB3-44BA-8D6F-A52881A9C3FA}" type="sibTrans" cxnId="{108EA1F8-16F3-4B13-86A6-4B8322565988}">
      <dgm:prSet/>
      <dgm:spPr/>
      <dgm:t>
        <a:bodyPr/>
        <a:lstStyle/>
        <a:p>
          <a:endParaRPr lang="en-US"/>
        </a:p>
      </dgm:t>
    </dgm:pt>
    <dgm:pt modelId="{CA2C3F7A-C4C8-4455-932E-E1443DA26FE2}">
      <dgm:prSet/>
      <dgm:spPr/>
      <dgm:t>
        <a:bodyPr/>
        <a:lstStyle/>
        <a:p>
          <a:r>
            <a:rPr lang="en-GB" i="1"/>
            <a:t>Non-binary</a:t>
          </a:r>
          <a:endParaRPr lang="en-US"/>
        </a:p>
      </dgm:t>
    </dgm:pt>
    <dgm:pt modelId="{456201FD-0EEB-4BF2-8F7A-918A7273E3BA}" type="parTrans" cxnId="{DBE35ACD-6934-4B58-B43E-2BC17B37D591}">
      <dgm:prSet/>
      <dgm:spPr/>
      <dgm:t>
        <a:bodyPr/>
        <a:lstStyle/>
        <a:p>
          <a:endParaRPr lang="en-US"/>
        </a:p>
      </dgm:t>
    </dgm:pt>
    <dgm:pt modelId="{F383ECC3-2C47-45F1-80DB-A758C149E112}" type="sibTrans" cxnId="{DBE35ACD-6934-4B58-B43E-2BC17B37D591}">
      <dgm:prSet/>
      <dgm:spPr/>
      <dgm:t>
        <a:bodyPr/>
        <a:lstStyle/>
        <a:p>
          <a:endParaRPr lang="en-US"/>
        </a:p>
      </dgm:t>
    </dgm:pt>
    <dgm:pt modelId="{DE6067C2-0B53-43EC-9F76-A75CFD1A8E46}">
      <dgm:prSet/>
      <dgm:spPr/>
      <dgm:t>
        <a:bodyPr/>
        <a:lstStyle/>
        <a:p>
          <a:r>
            <a:rPr lang="en-GB" i="1"/>
            <a:t>Woman</a:t>
          </a:r>
          <a:endParaRPr lang="en-US"/>
        </a:p>
      </dgm:t>
    </dgm:pt>
    <dgm:pt modelId="{D387B0B7-9FBA-43E0-96A1-2F6E795E783E}" type="parTrans" cxnId="{A4BB321A-1070-40EE-B214-3DCA29BDE13B}">
      <dgm:prSet/>
      <dgm:spPr/>
      <dgm:t>
        <a:bodyPr/>
        <a:lstStyle/>
        <a:p>
          <a:endParaRPr lang="en-US"/>
        </a:p>
      </dgm:t>
    </dgm:pt>
    <dgm:pt modelId="{E0E020A3-A91B-40E6-9B19-F5E2B384AB81}" type="sibTrans" cxnId="{A4BB321A-1070-40EE-B214-3DCA29BDE13B}">
      <dgm:prSet/>
      <dgm:spPr/>
      <dgm:t>
        <a:bodyPr/>
        <a:lstStyle/>
        <a:p>
          <a:endParaRPr lang="en-US"/>
        </a:p>
      </dgm:t>
    </dgm:pt>
    <dgm:pt modelId="{EB0682A2-F28A-4FA3-8013-AE592D3CA1CC}">
      <dgm:prSet/>
      <dgm:spPr/>
      <dgm:t>
        <a:bodyPr/>
        <a:lstStyle/>
        <a:p>
          <a:r>
            <a:rPr lang="en-GB" i="1"/>
            <a:t>In another way (specify, if you wish)</a:t>
          </a:r>
          <a:endParaRPr lang="en-US"/>
        </a:p>
      </dgm:t>
    </dgm:pt>
    <dgm:pt modelId="{1E5EB5B2-BB99-44D3-9F28-5010629A6971}" type="parTrans" cxnId="{974A41A2-82BC-40B1-9F17-1BD005BDE664}">
      <dgm:prSet/>
      <dgm:spPr/>
      <dgm:t>
        <a:bodyPr/>
        <a:lstStyle/>
        <a:p>
          <a:endParaRPr lang="en-US"/>
        </a:p>
      </dgm:t>
    </dgm:pt>
    <dgm:pt modelId="{6701C1E1-1BFE-4A33-A0FB-7B98B4E2A3E0}" type="sibTrans" cxnId="{974A41A2-82BC-40B1-9F17-1BD005BDE664}">
      <dgm:prSet/>
      <dgm:spPr/>
      <dgm:t>
        <a:bodyPr/>
        <a:lstStyle/>
        <a:p>
          <a:endParaRPr lang="en-US"/>
        </a:p>
      </dgm:t>
    </dgm:pt>
    <dgm:pt modelId="{4102A66D-D268-42DC-BBB4-5F3DC25632D4}">
      <dgm:prSet/>
      <dgm:spPr/>
      <dgm:t>
        <a:bodyPr/>
        <a:lstStyle/>
        <a:p>
          <a:r>
            <a:rPr lang="en-GB" i="1"/>
            <a:t>Prefer not to say</a:t>
          </a:r>
          <a:endParaRPr lang="en-US"/>
        </a:p>
      </dgm:t>
    </dgm:pt>
    <dgm:pt modelId="{2FB774EE-F260-4C2A-A01D-643EBA3C6D63}" type="parTrans" cxnId="{6764E9CC-71C6-47CA-800B-6D5013154DC1}">
      <dgm:prSet/>
      <dgm:spPr/>
      <dgm:t>
        <a:bodyPr/>
        <a:lstStyle/>
        <a:p>
          <a:endParaRPr lang="en-US"/>
        </a:p>
      </dgm:t>
    </dgm:pt>
    <dgm:pt modelId="{063C3414-ECAE-4080-A105-491B411C452D}" type="sibTrans" cxnId="{6764E9CC-71C6-47CA-800B-6D5013154DC1}">
      <dgm:prSet/>
      <dgm:spPr/>
      <dgm:t>
        <a:bodyPr/>
        <a:lstStyle/>
        <a:p>
          <a:endParaRPr lang="en-US"/>
        </a:p>
      </dgm:t>
    </dgm:pt>
    <dgm:pt modelId="{14A87975-09AB-4CC9-A9D1-526FDB97AF32}" type="pres">
      <dgm:prSet presAssocID="{4B1B6674-3931-4EFA-B03E-0F24A45D660C}" presName="linear" presStyleCnt="0">
        <dgm:presLayoutVars>
          <dgm:animLvl val="lvl"/>
          <dgm:resizeHandles val="exact"/>
        </dgm:presLayoutVars>
      </dgm:prSet>
      <dgm:spPr/>
    </dgm:pt>
    <dgm:pt modelId="{5F45EAD0-1F07-4936-B974-BDA21A7809D6}" type="pres">
      <dgm:prSet presAssocID="{F1D836A9-DB07-4F7A-AC64-6B6699FAB541}" presName="parentText" presStyleLbl="node1" presStyleIdx="0" presStyleCnt="5">
        <dgm:presLayoutVars>
          <dgm:chMax val="0"/>
          <dgm:bulletEnabled val="1"/>
        </dgm:presLayoutVars>
      </dgm:prSet>
      <dgm:spPr/>
    </dgm:pt>
    <dgm:pt modelId="{CC9D4B31-7A58-4B52-952B-DBD308E21D38}" type="pres">
      <dgm:prSet presAssocID="{A32F997C-6BB3-44BA-8D6F-A52881A9C3FA}" presName="spacer" presStyleCnt="0"/>
      <dgm:spPr/>
    </dgm:pt>
    <dgm:pt modelId="{A673D788-B28C-4540-BDCF-3CA6D5F8FB67}" type="pres">
      <dgm:prSet presAssocID="{CA2C3F7A-C4C8-4455-932E-E1443DA26FE2}" presName="parentText" presStyleLbl="node1" presStyleIdx="1" presStyleCnt="5">
        <dgm:presLayoutVars>
          <dgm:chMax val="0"/>
          <dgm:bulletEnabled val="1"/>
        </dgm:presLayoutVars>
      </dgm:prSet>
      <dgm:spPr/>
    </dgm:pt>
    <dgm:pt modelId="{1B275898-6343-43C8-A641-A9339DFC1C9B}" type="pres">
      <dgm:prSet presAssocID="{F383ECC3-2C47-45F1-80DB-A758C149E112}" presName="spacer" presStyleCnt="0"/>
      <dgm:spPr/>
    </dgm:pt>
    <dgm:pt modelId="{F3D982D7-6899-44EB-81B0-1BB892A6342A}" type="pres">
      <dgm:prSet presAssocID="{DE6067C2-0B53-43EC-9F76-A75CFD1A8E46}" presName="parentText" presStyleLbl="node1" presStyleIdx="2" presStyleCnt="5">
        <dgm:presLayoutVars>
          <dgm:chMax val="0"/>
          <dgm:bulletEnabled val="1"/>
        </dgm:presLayoutVars>
      </dgm:prSet>
      <dgm:spPr/>
    </dgm:pt>
    <dgm:pt modelId="{07DA884B-2706-4590-9826-DD1C71D62CCD}" type="pres">
      <dgm:prSet presAssocID="{E0E020A3-A91B-40E6-9B19-F5E2B384AB81}" presName="spacer" presStyleCnt="0"/>
      <dgm:spPr/>
    </dgm:pt>
    <dgm:pt modelId="{93D801BA-6B9F-454B-A0C9-56F28B248536}" type="pres">
      <dgm:prSet presAssocID="{EB0682A2-F28A-4FA3-8013-AE592D3CA1CC}" presName="parentText" presStyleLbl="node1" presStyleIdx="3" presStyleCnt="5">
        <dgm:presLayoutVars>
          <dgm:chMax val="0"/>
          <dgm:bulletEnabled val="1"/>
        </dgm:presLayoutVars>
      </dgm:prSet>
      <dgm:spPr/>
    </dgm:pt>
    <dgm:pt modelId="{B7616B61-1F13-4608-A03A-013E974993B4}" type="pres">
      <dgm:prSet presAssocID="{6701C1E1-1BFE-4A33-A0FB-7B98B4E2A3E0}" presName="spacer" presStyleCnt="0"/>
      <dgm:spPr/>
    </dgm:pt>
    <dgm:pt modelId="{8A494817-A53E-4A6C-B35A-770F73A6486D}" type="pres">
      <dgm:prSet presAssocID="{4102A66D-D268-42DC-BBB4-5F3DC25632D4}" presName="parentText" presStyleLbl="node1" presStyleIdx="4" presStyleCnt="5">
        <dgm:presLayoutVars>
          <dgm:chMax val="0"/>
          <dgm:bulletEnabled val="1"/>
        </dgm:presLayoutVars>
      </dgm:prSet>
      <dgm:spPr/>
    </dgm:pt>
  </dgm:ptLst>
  <dgm:cxnLst>
    <dgm:cxn modelId="{75C3F50A-BF90-4DD9-A71E-840434755894}" type="presOf" srcId="{4102A66D-D268-42DC-BBB4-5F3DC25632D4}" destId="{8A494817-A53E-4A6C-B35A-770F73A6486D}" srcOrd="0" destOrd="0" presId="urn:microsoft.com/office/officeart/2005/8/layout/vList2"/>
    <dgm:cxn modelId="{A4BB321A-1070-40EE-B214-3DCA29BDE13B}" srcId="{4B1B6674-3931-4EFA-B03E-0F24A45D660C}" destId="{DE6067C2-0B53-43EC-9F76-A75CFD1A8E46}" srcOrd="2" destOrd="0" parTransId="{D387B0B7-9FBA-43E0-96A1-2F6E795E783E}" sibTransId="{E0E020A3-A91B-40E6-9B19-F5E2B384AB81}"/>
    <dgm:cxn modelId="{BE925232-895B-4E00-A04F-1C3DDD1D7EAA}" type="presOf" srcId="{CA2C3F7A-C4C8-4455-932E-E1443DA26FE2}" destId="{A673D788-B28C-4540-BDCF-3CA6D5F8FB67}" srcOrd="0" destOrd="0" presId="urn:microsoft.com/office/officeart/2005/8/layout/vList2"/>
    <dgm:cxn modelId="{AAF6275B-15F4-4CCF-A18D-1CAD1BD21011}" type="presOf" srcId="{DE6067C2-0B53-43EC-9F76-A75CFD1A8E46}" destId="{F3D982D7-6899-44EB-81B0-1BB892A6342A}" srcOrd="0" destOrd="0" presId="urn:microsoft.com/office/officeart/2005/8/layout/vList2"/>
    <dgm:cxn modelId="{52323B47-7DF6-4753-9249-BC1934FA306E}" type="presOf" srcId="{F1D836A9-DB07-4F7A-AC64-6B6699FAB541}" destId="{5F45EAD0-1F07-4936-B974-BDA21A7809D6}" srcOrd="0" destOrd="0" presId="urn:microsoft.com/office/officeart/2005/8/layout/vList2"/>
    <dgm:cxn modelId="{974A41A2-82BC-40B1-9F17-1BD005BDE664}" srcId="{4B1B6674-3931-4EFA-B03E-0F24A45D660C}" destId="{EB0682A2-F28A-4FA3-8013-AE592D3CA1CC}" srcOrd="3" destOrd="0" parTransId="{1E5EB5B2-BB99-44D3-9F28-5010629A6971}" sibTransId="{6701C1E1-1BFE-4A33-A0FB-7B98B4E2A3E0}"/>
    <dgm:cxn modelId="{6764E9CC-71C6-47CA-800B-6D5013154DC1}" srcId="{4B1B6674-3931-4EFA-B03E-0F24A45D660C}" destId="{4102A66D-D268-42DC-BBB4-5F3DC25632D4}" srcOrd="4" destOrd="0" parTransId="{2FB774EE-F260-4C2A-A01D-643EBA3C6D63}" sibTransId="{063C3414-ECAE-4080-A105-491B411C452D}"/>
    <dgm:cxn modelId="{DBE35ACD-6934-4B58-B43E-2BC17B37D591}" srcId="{4B1B6674-3931-4EFA-B03E-0F24A45D660C}" destId="{CA2C3F7A-C4C8-4455-932E-E1443DA26FE2}" srcOrd="1" destOrd="0" parTransId="{456201FD-0EEB-4BF2-8F7A-918A7273E3BA}" sibTransId="{F383ECC3-2C47-45F1-80DB-A758C149E112}"/>
    <dgm:cxn modelId="{0DD523F1-061A-4AAE-BFE2-A3A9F5718AE3}" type="presOf" srcId="{4B1B6674-3931-4EFA-B03E-0F24A45D660C}" destId="{14A87975-09AB-4CC9-A9D1-526FDB97AF32}" srcOrd="0" destOrd="0" presId="urn:microsoft.com/office/officeart/2005/8/layout/vList2"/>
    <dgm:cxn modelId="{108EA1F8-16F3-4B13-86A6-4B8322565988}" srcId="{4B1B6674-3931-4EFA-B03E-0F24A45D660C}" destId="{F1D836A9-DB07-4F7A-AC64-6B6699FAB541}" srcOrd="0" destOrd="0" parTransId="{6A3F4DBC-2F9D-4194-BDE3-D9C9B9A027C2}" sibTransId="{A32F997C-6BB3-44BA-8D6F-A52881A9C3FA}"/>
    <dgm:cxn modelId="{5794F3FB-1853-45A1-B470-D668BE58B332}" type="presOf" srcId="{EB0682A2-F28A-4FA3-8013-AE592D3CA1CC}" destId="{93D801BA-6B9F-454B-A0C9-56F28B248536}" srcOrd="0" destOrd="0" presId="urn:microsoft.com/office/officeart/2005/8/layout/vList2"/>
    <dgm:cxn modelId="{866DC0DC-BF7D-4327-975D-645716FC7B9F}" type="presParOf" srcId="{14A87975-09AB-4CC9-A9D1-526FDB97AF32}" destId="{5F45EAD0-1F07-4936-B974-BDA21A7809D6}" srcOrd="0" destOrd="0" presId="urn:microsoft.com/office/officeart/2005/8/layout/vList2"/>
    <dgm:cxn modelId="{46710A6F-980A-4D40-958A-66C09EA8142A}" type="presParOf" srcId="{14A87975-09AB-4CC9-A9D1-526FDB97AF32}" destId="{CC9D4B31-7A58-4B52-952B-DBD308E21D38}" srcOrd="1" destOrd="0" presId="urn:microsoft.com/office/officeart/2005/8/layout/vList2"/>
    <dgm:cxn modelId="{D81F693E-A987-45E2-B3CE-8AAA0E1DEE95}" type="presParOf" srcId="{14A87975-09AB-4CC9-A9D1-526FDB97AF32}" destId="{A673D788-B28C-4540-BDCF-3CA6D5F8FB67}" srcOrd="2" destOrd="0" presId="urn:microsoft.com/office/officeart/2005/8/layout/vList2"/>
    <dgm:cxn modelId="{36D063FD-3D8A-4D3A-8B4C-C5AFAC16F5E6}" type="presParOf" srcId="{14A87975-09AB-4CC9-A9D1-526FDB97AF32}" destId="{1B275898-6343-43C8-A641-A9339DFC1C9B}" srcOrd="3" destOrd="0" presId="urn:microsoft.com/office/officeart/2005/8/layout/vList2"/>
    <dgm:cxn modelId="{71A63671-F0F8-4273-8D4E-9CD17EAB1573}" type="presParOf" srcId="{14A87975-09AB-4CC9-A9D1-526FDB97AF32}" destId="{F3D982D7-6899-44EB-81B0-1BB892A6342A}" srcOrd="4" destOrd="0" presId="urn:microsoft.com/office/officeart/2005/8/layout/vList2"/>
    <dgm:cxn modelId="{EFCA83E7-617D-4D17-817A-23774CC36C95}" type="presParOf" srcId="{14A87975-09AB-4CC9-A9D1-526FDB97AF32}" destId="{07DA884B-2706-4590-9826-DD1C71D62CCD}" srcOrd="5" destOrd="0" presId="urn:microsoft.com/office/officeart/2005/8/layout/vList2"/>
    <dgm:cxn modelId="{6B6AA60B-957E-4A88-AF16-0DEC07DA89E4}" type="presParOf" srcId="{14A87975-09AB-4CC9-A9D1-526FDB97AF32}" destId="{93D801BA-6B9F-454B-A0C9-56F28B248536}" srcOrd="6" destOrd="0" presId="urn:microsoft.com/office/officeart/2005/8/layout/vList2"/>
    <dgm:cxn modelId="{DB69C146-1CA4-4624-A64C-41A5AD8BC219}" type="presParOf" srcId="{14A87975-09AB-4CC9-A9D1-526FDB97AF32}" destId="{B7616B61-1F13-4608-A03A-013E974993B4}" srcOrd="7" destOrd="0" presId="urn:microsoft.com/office/officeart/2005/8/layout/vList2"/>
    <dgm:cxn modelId="{D532AF8C-AC65-4A55-ADF7-96120C72E00E}" type="presParOf" srcId="{14A87975-09AB-4CC9-A9D1-526FDB97AF32}" destId="{8A494817-A53E-4A6C-B35A-770F73A6486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5EAD0-1F07-4936-B974-BDA21A7809D6}">
      <dsp:nvSpPr>
        <dsp:cNvPr id="0" name=""/>
        <dsp:cNvSpPr/>
      </dsp:nvSpPr>
      <dsp:spPr>
        <a:xfrm>
          <a:off x="0" y="649223"/>
          <a:ext cx="6263640"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i="1" kern="1200"/>
            <a:t>Man</a:t>
          </a:r>
          <a:endParaRPr lang="en-US" sz="3200" kern="1200"/>
        </a:p>
      </dsp:txBody>
      <dsp:txXfrm>
        <a:off x="37467" y="686690"/>
        <a:ext cx="6188706" cy="692586"/>
      </dsp:txXfrm>
    </dsp:sp>
    <dsp:sp modelId="{A673D788-B28C-4540-BDCF-3CA6D5F8FB67}">
      <dsp:nvSpPr>
        <dsp:cNvPr id="0" name=""/>
        <dsp:cNvSpPr/>
      </dsp:nvSpPr>
      <dsp:spPr>
        <a:xfrm>
          <a:off x="0" y="1508903"/>
          <a:ext cx="6263640" cy="7675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i="1" kern="1200"/>
            <a:t>Non-binary</a:t>
          </a:r>
          <a:endParaRPr lang="en-US" sz="3200" kern="1200"/>
        </a:p>
      </dsp:txBody>
      <dsp:txXfrm>
        <a:off x="37467" y="1546370"/>
        <a:ext cx="6188706" cy="692586"/>
      </dsp:txXfrm>
    </dsp:sp>
    <dsp:sp modelId="{F3D982D7-6899-44EB-81B0-1BB892A6342A}">
      <dsp:nvSpPr>
        <dsp:cNvPr id="0" name=""/>
        <dsp:cNvSpPr/>
      </dsp:nvSpPr>
      <dsp:spPr>
        <a:xfrm>
          <a:off x="0" y="2368583"/>
          <a:ext cx="6263640"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i="1" kern="1200"/>
            <a:t>Woman</a:t>
          </a:r>
          <a:endParaRPr lang="en-US" sz="3200" kern="1200"/>
        </a:p>
      </dsp:txBody>
      <dsp:txXfrm>
        <a:off x="37467" y="2406050"/>
        <a:ext cx="6188706" cy="692586"/>
      </dsp:txXfrm>
    </dsp:sp>
    <dsp:sp modelId="{93D801BA-6B9F-454B-A0C9-56F28B248536}">
      <dsp:nvSpPr>
        <dsp:cNvPr id="0" name=""/>
        <dsp:cNvSpPr/>
      </dsp:nvSpPr>
      <dsp:spPr>
        <a:xfrm>
          <a:off x="0" y="3228263"/>
          <a:ext cx="6263640" cy="7675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i="1" kern="1200"/>
            <a:t>In another way (specify, if you wish)</a:t>
          </a:r>
          <a:endParaRPr lang="en-US" sz="3200" kern="1200"/>
        </a:p>
      </dsp:txBody>
      <dsp:txXfrm>
        <a:off x="37467" y="3265730"/>
        <a:ext cx="6188706" cy="692586"/>
      </dsp:txXfrm>
    </dsp:sp>
    <dsp:sp modelId="{8A494817-A53E-4A6C-B35A-770F73A6486D}">
      <dsp:nvSpPr>
        <dsp:cNvPr id="0" name=""/>
        <dsp:cNvSpPr/>
      </dsp:nvSpPr>
      <dsp:spPr>
        <a:xfrm>
          <a:off x="0" y="4087944"/>
          <a:ext cx="6263640"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i="1" kern="1200"/>
            <a:t>Prefer not to say</a:t>
          </a:r>
          <a:endParaRPr lang="en-US" sz="3200" kern="1200"/>
        </a:p>
      </dsp:txBody>
      <dsp:txXfrm>
        <a:off x="37467" y="4125411"/>
        <a:ext cx="618870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8E846-5D8D-4035-A62D-46BD64069D37}" type="datetimeFigureOut">
              <a:rPr lang="en-GB" smtClean="0"/>
              <a:t>07/02/2023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97CB1-EF32-4F1F-83ED-AD137B7489F1}" type="slidenum">
              <a:rPr lang="en-GB" smtClean="0"/>
              <a:t>‹#›</a:t>
            </a:fld>
            <a:endParaRPr lang="en-GB"/>
          </a:p>
        </p:txBody>
      </p:sp>
    </p:spTree>
    <p:extLst>
      <p:ext uri="{BB962C8B-B14F-4D97-AF65-F5344CB8AC3E}">
        <p14:creationId xmlns:p14="http://schemas.microsoft.com/office/powerpoint/2010/main" val="67793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E97CB1-EF32-4F1F-83ED-AD137B7489F1}" type="slidenum">
              <a:rPr lang="en-GB" smtClean="0"/>
              <a:t>1</a:t>
            </a:fld>
            <a:endParaRPr lang="en-GB"/>
          </a:p>
        </p:txBody>
      </p:sp>
    </p:spTree>
    <p:extLst>
      <p:ext uri="{BB962C8B-B14F-4D97-AF65-F5344CB8AC3E}">
        <p14:creationId xmlns:p14="http://schemas.microsoft.com/office/powerpoint/2010/main" val="18191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covers 2 papers</a:t>
            </a:r>
          </a:p>
        </p:txBody>
      </p:sp>
      <p:sp>
        <p:nvSpPr>
          <p:cNvPr id="4" name="Slide Number Placeholder 3"/>
          <p:cNvSpPr>
            <a:spLocks noGrp="1"/>
          </p:cNvSpPr>
          <p:nvPr>
            <p:ph type="sldNum" sz="quarter" idx="5"/>
          </p:nvPr>
        </p:nvSpPr>
        <p:spPr/>
        <p:txBody>
          <a:bodyPr/>
          <a:lstStyle/>
          <a:p>
            <a:fld id="{4CE97CB1-EF32-4F1F-83ED-AD137B7489F1}" type="slidenum">
              <a:rPr lang="en-GB" smtClean="0"/>
              <a:t>2</a:t>
            </a:fld>
            <a:endParaRPr lang="en-GB"/>
          </a:p>
        </p:txBody>
      </p:sp>
    </p:spTree>
    <p:extLst>
      <p:ext uri="{BB962C8B-B14F-4D97-AF65-F5344CB8AC3E}">
        <p14:creationId xmlns:p14="http://schemas.microsoft.com/office/powerpoint/2010/main" val="164493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UCL Bartlett</a:t>
            </a:r>
          </a:p>
          <a:p>
            <a:r>
              <a:rPr lang="en-GB" dirty="0"/>
              <a:t>Oxford History</a:t>
            </a:r>
          </a:p>
          <a:p>
            <a:r>
              <a:rPr lang="en-GB" dirty="0"/>
              <a:t>Imperial maths</a:t>
            </a:r>
          </a:p>
          <a:p>
            <a:r>
              <a:rPr lang="en-GB" dirty="0"/>
              <a:t>Leeds medicine</a:t>
            </a:r>
          </a:p>
        </p:txBody>
      </p:sp>
      <p:sp>
        <p:nvSpPr>
          <p:cNvPr id="4" name="Slide Number Placeholder 3"/>
          <p:cNvSpPr>
            <a:spLocks noGrp="1"/>
          </p:cNvSpPr>
          <p:nvPr>
            <p:ph type="sldNum" sz="quarter" idx="5"/>
          </p:nvPr>
        </p:nvSpPr>
        <p:spPr/>
        <p:txBody>
          <a:bodyPr/>
          <a:lstStyle/>
          <a:p>
            <a:fld id="{4CE97CB1-EF32-4F1F-83ED-AD137B7489F1}" type="slidenum">
              <a:rPr lang="en-GB" smtClean="0"/>
              <a:t>11</a:t>
            </a:fld>
            <a:endParaRPr lang="en-GB"/>
          </a:p>
        </p:txBody>
      </p:sp>
    </p:spTree>
    <p:extLst>
      <p:ext uri="{BB962C8B-B14F-4D97-AF65-F5344CB8AC3E}">
        <p14:creationId xmlns:p14="http://schemas.microsoft.com/office/powerpoint/2010/main" val="18359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Bartlett received Silver shortly after this story broke. AS submission did not raise these concerns.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History Faculty of Oxford (Bronze award) state on their website that “In lieu of our usual Athena Swan activity, we are focusing on the Faculty's harassment and complaints policy” (University of Oxford, 2022), suggesting that they did not find Athena Swan sufficiently helpful to wish to continue with the activity. However, their Athena Swan submission did prominently highlight the existence of problems in their effective handling of complaints of harassment. </a:t>
            </a:r>
            <a:endParaRPr lang="en-GB" dirty="0"/>
          </a:p>
          <a:p>
            <a:endParaRPr lang="en-GB" dirty="0"/>
          </a:p>
        </p:txBody>
      </p:sp>
      <p:sp>
        <p:nvSpPr>
          <p:cNvPr id="4" name="Slide Number Placeholder 3"/>
          <p:cNvSpPr>
            <a:spLocks noGrp="1"/>
          </p:cNvSpPr>
          <p:nvPr>
            <p:ph type="sldNum" sz="quarter" idx="5"/>
          </p:nvPr>
        </p:nvSpPr>
        <p:spPr/>
        <p:txBody>
          <a:bodyPr/>
          <a:lstStyle/>
          <a:p>
            <a:fld id="{4CE97CB1-EF32-4F1F-83ED-AD137B7489F1}" type="slidenum">
              <a:rPr lang="en-GB" smtClean="0"/>
              <a:t>23</a:t>
            </a:fld>
            <a:endParaRPr lang="en-GB"/>
          </a:p>
        </p:txBody>
      </p:sp>
    </p:spTree>
    <p:extLst>
      <p:ext uri="{BB962C8B-B14F-4D97-AF65-F5344CB8AC3E}">
        <p14:creationId xmlns:p14="http://schemas.microsoft.com/office/powerpoint/2010/main" val="305825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file://localhost/Users/mac1/Desktop/KCL_box_red_485_rgb.png"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file://localhost/Users/mac1/Desktop/KCL%20LOGO%20WOB.png" TargetMode="External"/><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file://localhost/Users/mac1/Desktop/KCL_box_red_485_rgb.png"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file://localhost/Users/mac1/Desktop/KCL_box_red_485_rgb.pn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file://localhost/Users/mac1/Desktop/KCL_box_red_485_rgb.png"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file://localhost/Users/mac1/Desktop/KCL_box_red_485_rgb.png"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file://localhost/Users/mac1/Desktop/KCL_box_red_485_rgb.png"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file://localhost/Users/mac1/Desktop/KCL_box_red_485_rgb.png"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file://localhost/Users/mac1/Desktop/KCL_box_red_485_rgb.png"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DCD4-0142-6F42-AF41-85393F82E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9EDC-ED52-9AE5-B113-BA0554C85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79B132-079A-7387-0E3A-B43800A74DF6}"/>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5" name="Footer Placeholder 4">
            <a:extLst>
              <a:ext uri="{FF2B5EF4-FFF2-40B4-BE49-F238E27FC236}">
                <a16:creationId xmlns:a16="http://schemas.microsoft.com/office/drawing/2014/main" id="{43C0831E-CB05-6C9E-48AE-DA382CADA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44D7C-BDA2-F31B-1C1A-997D5BC67579}"/>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217655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3FC0-6A2B-0DA9-0FFD-A9C7091311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8A2D85-950E-E9AD-8F79-A2F16F56A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E64BF-5C02-2870-653A-2CB12DE05B8A}"/>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5" name="Footer Placeholder 4">
            <a:extLst>
              <a:ext uri="{FF2B5EF4-FFF2-40B4-BE49-F238E27FC236}">
                <a16:creationId xmlns:a16="http://schemas.microsoft.com/office/drawing/2014/main" id="{3429C3E2-C37E-DB71-1FEA-B95FA7C9E9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43AB-8D82-53BE-864B-30407FB5F0B5}"/>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29618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6C4D82-6605-2299-65FD-BEB31B605F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B2B9AC-AC02-833F-0F7D-086BAA8FD6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9FADE1-9782-CF87-ADF9-59E154911111}"/>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5" name="Footer Placeholder 4">
            <a:extLst>
              <a:ext uri="{FF2B5EF4-FFF2-40B4-BE49-F238E27FC236}">
                <a16:creationId xmlns:a16="http://schemas.microsoft.com/office/drawing/2014/main" id="{2345F898-495F-A05A-19A7-7265147E1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BBD64-7BB8-45F2-E9C5-45388AAF8B13}"/>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296411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blue, black text">
    <p:bg>
      <p:bgPr>
        <a:solidFill>
          <a:schemeClr val="accent2">
            <a:lumMod val="75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25620"/>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328418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ink, white text">
    <p:bg>
      <p:bgPr>
        <a:solidFill>
          <a:schemeClr val="accent1">
            <a:alpha val="61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233846" y="2462642"/>
            <a:ext cx="8887394" cy="1325563"/>
          </a:xfrm>
          <a:prstGeom prst="rect">
            <a:avLst/>
          </a:prstGeom>
        </p:spPr>
        <p:txBody>
          <a:bodyPr lIns="0" tIns="0" rIns="0" bIns="0" anchor="b" anchorCtr="0"/>
          <a:lstStyle>
            <a:lvl1pPr>
              <a:defRPr sz="3800">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9" y="579645"/>
            <a:ext cx="12212051" cy="111997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892" y="312900"/>
            <a:ext cx="2971800" cy="4572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19" y="4854691"/>
            <a:ext cx="2769676" cy="2003309"/>
          </a:xfrm>
          <a:prstGeom prst="rect">
            <a:avLst/>
          </a:prstGeom>
        </p:spPr>
      </p:pic>
    </p:spTree>
    <p:extLst>
      <p:ext uri="{BB962C8B-B14F-4D97-AF65-F5344CB8AC3E}">
        <p14:creationId xmlns:p14="http://schemas.microsoft.com/office/powerpoint/2010/main" val="374902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ink, black text">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25620"/>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229703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green, white text">
    <p:bg>
      <p:bgPr>
        <a:solidFill>
          <a:schemeClr val="bg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233846" y="2508941"/>
            <a:ext cx="8887394" cy="1325563"/>
          </a:xfrm>
          <a:prstGeom prst="rect">
            <a:avLst/>
          </a:prstGeom>
        </p:spPr>
        <p:txBody>
          <a:bodyPr lIns="0" tIns="0" rIns="0" anchor="b" anchorCtr="0"/>
          <a:lstStyle>
            <a:lvl1pPr>
              <a:defRPr sz="3800">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9" y="579645"/>
            <a:ext cx="12212051" cy="111997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892" y="312900"/>
            <a:ext cx="2971800" cy="4572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19" y="4854691"/>
            <a:ext cx="2769676" cy="2003309"/>
          </a:xfrm>
          <a:prstGeom prst="rect">
            <a:avLst/>
          </a:prstGeom>
        </p:spPr>
      </p:pic>
    </p:spTree>
    <p:extLst>
      <p:ext uri="{BB962C8B-B14F-4D97-AF65-F5344CB8AC3E}">
        <p14:creationId xmlns:p14="http://schemas.microsoft.com/office/powerpoint/2010/main" val="2274967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green black text">
    <p:bg>
      <p:bgRef idx="1001">
        <a:schemeClr val="bg2"/>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85791"/>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8985361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ing, blank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Heading</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194702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blank (grey)">
    <p:bg>
      <p:bgPr>
        <a:solidFill>
          <a:srgbClr val="82776A">
            <a:alpha val="5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2282"/>
            <a:ext cx="1800385" cy="1302219"/>
          </a:xfrm>
          <a:prstGeom prst="rect">
            <a:avLst/>
          </a:prstGeom>
        </p:spPr>
      </p:pic>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Heading</a:t>
            </a:r>
            <a:endParaRPr lang="en-US" dirty="0"/>
          </a:p>
        </p:txBody>
      </p:sp>
    </p:spTree>
    <p:extLst>
      <p:ext uri="{BB962C8B-B14F-4D97-AF65-F5344CB8AC3E}">
        <p14:creationId xmlns:p14="http://schemas.microsoft.com/office/powerpoint/2010/main" val="590628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ing, bulleted lis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2069749" y="1502649"/>
            <a:ext cx="9276077" cy="3966391"/>
          </a:xfrm>
          <a:prstGeom prst="rect">
            <a:avLst/>
          </a:prstGeom>
        </p:spPr>
        <p:txBody>
          <a:bodyPr lIns="0" tIns="0" rIns="0" bIns="0"/>
          <a:lstStyle>
            <a:lvl1pPr marL="457200" indent="-457200">
              <a:lnSpc>
                <a:spcPct val="100000"/>
              </a:lnSpc>
              <a:spcBef>
                <a:spcPts val="1800"/>
              </a:spcBef>
              <a:buClr>
                <a:schemeClr val="accent3"/>
              </a:buClr>
              <a:buFont typeface="Wingdings" charset="2"/>
              <a:buChar char="§"/>
              <a:defRPr sz="2800" baseline="0">
                <a:solidFill>
                  <a:schemeClr val="tx2">
                    <a:lumMod val="50000"/>
                  </a:schemeClr>
                </a:solidFill>
              </a:defRPr>
            </a:lvl1pPr>
            <a:lvl2pPr marL="989013" indent="-266700">
              <a:spcBef>
                <a:spcPts val="1000"/>
              </a:spcBef>
              <a:buClr>
                <a:srgbClr val="0097A9"/>
              </a:buClr>
              <a:buFont typeface="Arial" panose="020B0604020202020204" pitchFamily="34" charset="0"/>
              <a:buChar char="̶"/>
              <a:defRPr sz="2400">
                <a:solidFill>
                  <a:schemeClr val="tx2">
                    <a:lumMod val="50000"/>
                  </a:schemeClr>
                </a:solidFill>
              </a:defRPr>
            </a:lvl2pPr>
            <a:lvl3pPr marL="914400" indent="0">
              <a:buFontTx/>
              <a:buNone/>
              <a:defRPr/>
            </a:lvl3pPr>
            <a:lvl4pPr marL="1371600" indent="0">
              <a:buFontTx/>
              <a:buNone/>
              <a:defRPr/>
            </a:lvl4pPr>
            <a:lvl5pPr marL="1828800" indent="0">
              <a:buFontTx/>
              <a:buNone/>
              <a:defRPr/>
            </a:lvl5pPr>
          </a:lstStyle>
          <a:p>
            <a:pPr lvl="0"/>
            <a:r>
              <a:rPr lang="en-GB" dirty="0"/>
              <a:t>Click to add a list of bullet points here</a:t>
            </a:r>
          </a:p>
          <a:p>
            <a:pPr lvl="1"/>
            <a:r>
              <a:rPr lang="en-GB" dirty="0"/>
              <a:t>A sub-point</a:t>
            </a:r>
          </a:p>
          <a:p>
            <a:pPr lvl="0"/>
            <a:r>
              <a:rPr lang="en-GB" dirty="0"/>
              <a:t>Another point </a:t>
            </a:r>
          </a:p>
          <a:p>
            <a:pPr lvl="0"/>
            <a:r>
              <a:rPr lang="en-GB" dirty="0"/>
              <a:t>One more point</a:t>
            </a:r>
          </a:p>
        </p:txBody>
      </p:sp>
      <p:sp>
        <p:nvSpPr>
          <p:cNvPr id="22" name="Title 21"/>
          <p:cNvSpPr>
            <a:spLocks noGrp="1"/>
          </p:cNvSpPr>
          <p:nvPr>
            <p:ph type="title"/>
          </p:nvPr>
        </p:nvSpPr>
        <p:spPr>
          <a:xfrm>
            <a:off x="838200" y="492450"/>
            <a:ext cx="10515600" cy="796410"/>
          </a:xfrm>
          <a:prstGeom prst="rect">
            <a:avLst/>
          </a:prstGeom>
        </p:spPr>
        <p:txBody>
          <a:bodyPr lIns="0" tIns="0" rIns="0" bIns="0"/>
          <a:lstStyle>
            <a:lvl1pPr>
              <a:defRPr sz="3000">
                <a:solidFill>
                  <a:schemeClr val="accent3"/>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3" y="5480911"/>
            <a:ext cx="1780224" cy="1287638"/>
          </a:xfrm>
          <a:prstGeom prst="rect">
            <a:avLst/>
          </a:prstGeom>
        </p:spPr>
      </p:pic>
    </p:spTree>
    <p:extLst>
      <p:ext uri="{BB962C8B-B14F-4D97-AF65-F5344CB8AC3E}">
        <p14:creationId xmlns:p14="http://schemas.microsoft.com/office/powerpoint/2010/main" val="152318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1B52-6C51-DB57-99E4-DF9BC996EE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7237A3-61B7-A339-A70A-769610DDF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81909-F637-E764-F420-8EA8A54F08CC}"/>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5" name="Footer Placeholder 4">
            <a:extLst>
              <a:ext uri="{FF2B5EF4-FFF2-40B4-BE49-F238E27FC236}">
                <a16:creationId xmlns:a16="http://schemas.microsoft.com/office/drawing/2014/main" id="{0BBF55A9-1FE9-936B-F174-44201038E9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69AF1A-C916-9525-1A6C-83CBDCF07C61}"/>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414322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wid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Title of chart or table</a:t>
            </a:r>
            <a:endParaRPr lang="en-US" dirty="0"/>
          </a:p>
        </p:txBody>
      </p:sp>
      <p:sp>
        <p:nvSpPr>
          <p:cNvPr id="7" name="Chart Placeholder 6"/>
          <p:cNvSpPr>
            <a:spLocks noGrp="1"/>
          </p:cNvSpPr>
          <p:nvPr>
            <p:ph type="chart" sz="quarter" idx="10" hasCustomPrompt="1"/>
          </p:nvPr>
        </p:nvSpPr>
        <p:spPr>
          <a:xfrm>
            <a:off x="833881" y="1433513"/>
            <a:ext cx="10867582" cy="4892675"/>
          </a:xfrm>
          <a:prstGeom prst="rect">
            <a:avLst/>
          </a:prstGeom>
        </p:spPr>
        <p:txBody>
          <a:bodyPr/>
          <a:lstStyle>
            <a:lvl1pPr marL="0" indent="0">
              <a:buFontTx/>
              <a:buNone/>
              <a:defRPr/>
            </a:lvl1pPr>
          </a:lstStyle>
          <a:p>
            <a:r>
              <a:rPr lang="en-US" dirty="0"/>
              <a:t>Chart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100540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tandalone quote">
    <p:bg>
      <p:bgPr>
        <a:solidFill>
          <a:schemeClr val="bg1"/>
        </a:solid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2171700" y="1961528"/>
            <a:ext cx="8238516" cy="3463088"/>
          </a:xfrm>
          <a:prstGeom prst="rect">
            <a:avLst/>
          </a:prstGeom>
        </p:spPr>
        <p:txBody>
          <a:bodyPr lIns="0" tIns="0" rIns="0" bIns="0"/>
          <a:lstStyle>
            <a:lvl1pPr>
              <a:defRPr sz="3000" baseline="0">
                <a:solidFill>
                  <a:schemeClr val="tx1">
                    <a:lumMod val="75000"/>
                    <a:lumOff val="25000"/>
                    <a:alpha val="90000"/>
                  </a:schemeClr>
                </a:solidFill>
              </a:defRPr>
            </a:lvl1pPr>
          </a:lstStyle>
          <a:p>
            <a:r>
              <a:rPr lang="en-GB" dirty="0"/>
              <a:t>Click to edit Master title text</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3" y="5480911"/>
            <a:ext cx="1780224" cy="1287638"/>
          </a:xfrm>
          <a:prstGeom prst="rect">
            <a:avLst/>
          </a:prstGeom>
        </p:spPr>
      </p:pic>
    </p:spTree>
    <p:extLst>
      <p:ext uri="{BB962C8B-B14F-4D97-AF65-F5344CB8AC3E}">
        <p14:creationId xmlns:p14="http://schemas.microsoft.com/office/powerpoint/2010/main" val="2426381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section title, white, high">
    <p:bg>
      <p:bgPr>
        <a:solidFill>
          <a:schemeClr val="bg1">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1" y="747653"/>
            <a:ext cx="10434575" cy="1325563"/>
          </a:xfrm>
          <a:prstGeom prst="rect">
            <a:avLst/>
          </a:prstGeom>
        </p:spPr>
        <p:txBody>
          <a:bodyPr lIns="0" tIns="0" rIns="0" bIns="0" anchor="b" anchorCtr="0"/>
          <a:lstStyle>
            <a:lvl1pPr>
              <a:defRPr b="1">
                <a:solidFill>
                  <a:schemeClr val="bg1"/>
                </a:solidFill>
                <a:effectLst>
                  <a:outerShdw blurRad="25400" dist="50800" dir="3300000" algn="ctr" rotWithShape="0">
                    <a:srgbClr val="000000">
                      <a:alpha val="60000"/>
                    </a:srgbClr>
                  </a:outerShdw>
                </a:effectLst>
              </a:defRPr>
            </a:lvl1pPr>
          </a:lstStyle>
          <a:p>
            <a:r>
              <a:rPr lang="en-GB" dirty="0"/>
              <a:t>Click to edit image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111" y="4848538"/>
            <a:ext cx="2682165" cy="1940012"/>
          </a:xfrm>
          <a:prstGeom prst="rect">
            <a:avLst/>
          </a:prstGeom>
        </p:spPr>
      </p:pic>
    </p:spTree>
    <p:extLst>
      <p:ext uri="{BB962C8B-B14F-4D97-AF65-F5344CB8AC3E}">
        <p14:creationId xmlns:p14="http://schemas.microsoft.com/office/powerpoint/2010/main" val="13587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section title, white, low">
    <p:bg>
      <p:bgPr>
        <a:solidFill>
          <a:schemeClr val="bg1">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0" y="3102015"/>
            <a:ext cx="10434575" cy="1815973"/>
          </a:xfrm>
          <a:prstGeom prst="rect">
            <a:avLst/>
          </a:prstGeom>
        </p:spPr>
        <p:txBody>
          <a:bodyPr lIns="0" tIns="0" rIns="0" bIns="0" anchor="b" anchorCtr="0"/>
          <a:lstStyle>
            <a:lvl1pPr>
              <a:defRPr b="1">
                <a:solidFill>
                  <a:schemeClr val="bg1"/>
                </a:solidFill>
                <a:effectLst>
                  <a:outerShdw blurRad="25400" dist="50800" dir="3300000" algn="ctr" rotWithShape="0">
                    <a:srgbClr val="000000">
                      <a:alpha val="60000"/>
                    </a:srgbClr>
                  </a:outerShdw>
                </a:effectLst>
              </a:defRPr>
            </a:lvl1pPr>
          </a:lstStyle>
          <a:p>
            <a:r>
              <a:rPr lang="en-GB" dirty="0"/>
              <a:t>Click to edit image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834" y="4917988"/>
            <a:ext cx="2682165" cy="1940012"/>
          </a:xfrm>
          <a:prstGeom prst="rect">
            <a:avLst/>
          </a:prstGeom>
        </p:spPr>
      </p:pic>
    </p:spTree>
    <p:extLst>
      <p:ext uri="{BB962C8B-B14F-4D97-AF65-F5344CB8AC3E}">
        <p14:creationId xmlns:p14="http://schemas.microsoft.com/office/powerpoint/2010/main" val="1694639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ection title, black, high">
    <p:bg>
      <p:bgRef idx="1001">
        <a:schemeClr val="bg1"/>
      </p:bgRef>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1" y="747653"/>
            <a:ext cx="10434574" cy="1325563"/>
          </a:xfrm>
          <a:prstGeom prst="rect">
            <a:avLst/>
          </a:prstGeom>
        </p:spPr>
        <p:txBody>
          <a:bodyPr lIns="0" tIns="0" rIns="0" bIns="0" anchor="b" anchorCtr="0"/>
          <a:lstStyle>
            <a:lvl1pPr>
              <a:defRPr b="1">
                <a:solidFill>
                  <a:schemeClr val="tx1"/>
                </a:solidFill>
                <a:effectLst/>
              </a:defRPr>
            </a:lvl1pPr>
          </a:lstStyle>
          <a:p>
            <a:r>
              <a:rPr lang="en-GB" dirty="0"/>
              <a:t>Click to edit image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664" y="4848538"/>
            <a:ext cx="2682165" cy="1940012"/>
          </a:xfrm>
          <a:prstGeom prst="rect">
            <a:avLst/>
          </a:prstGeom>
        </p:spPr>
      </p:pic>
    </p:spTree>
    <p:extLst>
      <p:ext uri="{BB962C8B-B14F-4D97-AF65-F5344CB8AC3E}">
        <p14:creationId xmlns:p14="http://schemas.microsoft.com/office/powerpoint/2010/main" val="33017627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ection title, black, low">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61" y="4917988"/>
            <a:ext cx="2682165" cy="1940012"/>
          </a:xfrm>
          <a:prstGeom prst="rect">
            <a:avLst/>
          </a:prstGeom>
        </p:spPr>
      </p:pic>
      <p:sp>
        <p:nvSpPr>
          <p:cNvPr id="11" name="Title 10"/>
          <p:cNvSpPr>
            <a:spLocks noGrp="1"/>
          </p:cNvSpPr>
          <p:nvPr>
            <p:ph type="title" hasCustomPrompt="1"/>
          </p:nvPr>
        </p:nvSpPr>
        <p:spPr>
          <a:xfrm>
            <a:off x="833880" y="3240911"/>
            <a:ext cx="10434575" cy="1677077"/>
          </a:xfrm>
          <a:prstGeom prst="rect">
            <a:avLst/>
          </a:prstGeom>
          <a:effectLst/>
        </p:spPr>
        <p:txBody>
          <a:bodyPr lIns="0" tIns="0" rIns="0" bIns="0" anchor="b" anchorCtr="0"/>
          <a:lstStyle>
            <a:lvl1pPr>
              <a:defRPr b="1">
                <a:solidFill>
                  <a:schemeClr val="tx1"/>
                </a:solidFill>
                <a:effectLst/>
              </a:defRPr>
            </a:lvl1pPr>
          </a:lstStyle>
          <a:p>
            <a:r>
              <a:rPr lang="en-GB" dirty="0"/>
              <a:t>Click to edit image title style</a:t>
            </a:r>
            <a:endParaRPr lang="en-US" dirty="0"/>
          </a:p>
        </p:txBody>
      </p:sp>
    </p:spTree>
    <p:extLst>
      <p:ext uri="{BB962C8B-B14F-4D97-AF65-F5344CB8AC3E}">
        <p14:creationId xmlns:p14="http://schemas.microsoft.com/office/powerpoint/2010/main" val="28798470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section 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73350"/>
            <a:ext cx="9144000" cy="4107559"/>
          </a:xfrm>
          <a:prstGeom prst="rect">
            <a:avLst/>
          </a:prstGeom>
        </p:spPr>
        <p:txBody>
          <a:bodyPr lIns="0" tIns="0" rIns="0" bIns="0" anchor="ctr" anchorCtr="0"/>
          <a:lstStyle>
            <a:lvl1pPr algn="l">
              <a:defRPr sz="4000"/>
            </a:lvl1pPr>
          </a:lstStyle>
          <a:p>
            <a:r>
              <a:rPr lang="en-GB" dirty="0"/>
              <a:t>Click to edit text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3385124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in section title (grey)">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73350"/>
            <a:ext cx="9144000" cy="4107559"/>
          </a:xfrm>
          <a:prstGeom prst="rect">
            <a:avLst/>
          </a:prstGeom>
        </p:spPr>
        <p:txBody>
          <a:bodyPr lIns="0" tIns="0" rIns="0" bIns="0" anchor="ctr" anchorCtr="0"/>
          <a:lstStyle>
            <a:lvl1pPr algn="l">
              <a:defRPr sz="4000"/>
            </a:lvl1pPr>
          </a:lstStyle>
          <a:p>
            <a:r>
              <a:rPr lang="en-GB" dirty="0"/>
              <a:t>Click to edit text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2282"/>
            <a:ext cx="1800385" cy="1302219"/>
          </a:xfrm>
          <a:prstGeom prst="rect">
            <a:avLst/>
          </a:prstGeom>
        </p:spPr>
      </p:pic>
    </p:spTree>
    <p:extLst>
      <p:ext uri="{BB962C8B-B14F-4D97-AF65-F5344CB8AC3E}">
        <p14:creationId xmlns:p14="http://schemas.microsoft.com/office/powerpoint/2010/main" val="40797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fographic, 4 number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1986218"/>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1986218"/>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3076830"/>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9" name="Picture Placeholder 18"/>
          <p:cNvSpPr>
            <a:spLocks noGrp="1"/>
          </p:cNvSpPr>
          <p:nvPr>
            <p:ph type="pic" sz="quarter" idx="13" hasCustomPrompt="1"/>
          </p:nvPr>
        </p:nvSpPr>
        <p:spPr>
          <a:xfrm>
            <a:off x="1321397" y="4064871"/>
            <a:ext cx="976313" cy="828675"/>
          </a:xfrm>
          <a:prstGeom prst="rect">
            <a:avLst/>
          </a:prstGeom>
        </p:spPr>
        <p:txBody>
          <a:bodyPr/>
          <a:lstStyle>
            <a:lvl1pPr marL="0" indent="0">
              <a:buFontTx/>
              <a:buNone/>
              <a:defRPr sz="1800"/>
            </a:lvl1pPr>
          </a:lstStyle>
          <a:p>
            <a:r>
              <a:rPr lang="en-US" dirty="0"/>
              <a:t>icon</a:t>
            </a:r>
          </a:p>
        </p:txBody>
      </p:sp>
      <p:sp>
        <p:nvSpPr>
          <p:cNvPr id="22" name="Text Placeholder 21"/>
          <p:cNvSpPr>
            <a:spLocks noGrp="1"/>
          </p:cNvSpPr>
          <p:nvPr>
            <p:ph type="body" sz="quarter" idx="14" hasCustomPrompt="1"/>
          </p:nvPr>
        </p:nvSpPr>
        <p:spPr>
          <a:xfrm>
            <a:off x="2397125" y="4065589"/>
            <a:ext cx="3038475" cy="1071166"/>
          </a:xfrm>
          <a:prstGeom prst="rect">
            <a:avLst/>
          </a:prstGeom>
        </p:spPr>
        <p:txBody>
          <a:bodyPr lIns="0" tIns="0" rIns="0" bIns="0"/>
          <a:lstStyle>
            <a:lvl1pPr marL="0" indent="0">
              <a:buFontTx/>
              <a:buNone/>
              <a:defRPr sz="8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2345</a:t>
            </a:r>
          </a:p>
        </p:txBody>
      </p:sp>
      <p:sp>
        <p:nvSpPr>
          <p:cNvPr id="24" name="Text Placeholder 23"/>
          <p:cNvSpPr>
            <a:spLocks noGrp="1"/>
          </p:cNvSpPr>
          <p:nvPr>
            <p:ph type="body" sz="quarter" idx="15"/>
          </p:nvPr>
        </p:nvSpPr>
        <p:spPr>
          <a:xfrm>
            <a:off x="2397125" y="5245719"/>
            <a:ext cx="3038475" cy="666750"/>
          </a:xfrm>
          <a:prstGeom prst="rect">
            <a:avLst/>
          </a:prstGeom>
        </p:spPr>
        <p:txBody>
          <a:bodyPr lIns="0" tIns="0" rIns="0" bIns="0"/>
          <a:lstStyle>
            <a:lvl1pPr marL="0" indent="0">
              <a:buFontTx/>
              <a:buNone/>
              <a:defRPr sz="20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Edit Master text styles</a:t>
            </a:r>
          </a:p>
        </p:txBody>
      </p:sp>
      <p:sp>
        <p:nvSpPr>
          <p:cNvPr id="28" name="Text Placeholder 27"/>
          <p:cNvSpPr>
            <a:spLocks noGrp="1"/>
          </p:cNvSpPr>
          <p:nvPr>
            <p:ph type="body" sz="quarter" idx="16" hasCustomPrompt="1"/>
          </p:nvPr>
        </p:nvSpPr>
        <p:spPr>
          <a:xfrm>
            <a:off x="6548438" y="2000781"/>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327309" y="2109745"/>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sp>
        <p:nvSpPr>
          <p:cNvPr id="32" name="Picture Placeholder 31"/>
          <p:cNvSpPr>
            <a:spLocks noGrp="1"/>
          </p:cNvSpPr>
          <p:nvPr>
            <p:ph type="pic" sz="quarter" idx="18" hasCustomPrompt="1"/>
          </p:nvPr>
        </p:nvSpPr>
        <p:spPr>
          <a:xfrm>
            <a:off x="9638271" y="2766573"/>
            <a:ext cx="790832" cy="606822"/>
          </a:xfrm>
          <a:prstGeom prst="rect">
            <a:avLst/>
          </a:prstGeom>
        </p:spPr>
        <p:txBody>
          <a:bodyPr/>
          <a:lstStyle>
            <a:lvl1pPr marL="0" indent="0">
              <a:buFontTx/>
              <a:buNone/>
              <a:defRPr sz="1800"/>
            </a:lvl1pPr>
          </a:lstStyle>
          <a:p>
            <a:r>
              <a:rPr lang="en-US" dirty="0"/>
              <a:t>icon</a:t>
            </a:r>
          </a:p>
        </p:txBody>
      </p:sp>
      <p:sp>
        <p:nvSpPr>
          <p:cNvPr id="34" name="Text Placeholder 33"/>
          <p:cNvSpPr>
            <a:spLocks noGrp="1"/>
          </p:cNvSpPr>
          <p:nvPr>
            <p:ph type="body" sz="quarter" idx="19" hasCustomPrompt="1"/>
          </p:nvPr>
        </p:nvSpPr>
        <p:spPr>
          <a:xfrm>
            <a:off x="6548438" y="4065588"/>
            <a:ext cx="2347912" cy="1071562"/>
          </a:xfrm>
          <a:prstGeom prst="rect">
            <a:avLst/>
          </a:prstGeom>
        </p:spPr>
        <p:txBody>
          <a:bodyPr lIns="0" tIns="0" rIns="0" bIns="0"/>
          <a:lstStyle>
            <a:lvl1pPr marL="0" indent="0">
              <a:buFontTx/>
              <a:buNone/>
              <a:defRPr sz="9600" b="1">
                <a:solidFill>
                  <a:schemeClr val="bg1"/>
                </a:solidFill>
              </a:defRPr>
            </a:lvl1pPr>
          </a:lstStyle>
          <a:p>
            <a:pPr lvl="0"/>
            <a:r>
              <a:rPr lang="en-US" sz="8000" dirty="0"/>
              <a:t>123</a:t>
            </a:r>
            <a:endParaRPr lang="en-US" dirty="0"/>
          </a:p>
        </p:txBody>
      </p:sp>
      <p:sp>
        <p:nvSpPr>
          <p:cNvPr id="36" name="Picture Placeholder 35"/>
          <p:cNvSpPr>
            <a:spLocks noGrp="1"/>
          </p:cNvSpPr>
          <p:nvPr>
            <p:ph type="pic" sz="quarter" idx="20" hasCustomPrompt="1"/>
          </p:nvPr>
        </p:nvSpPr>
        <p:spPr>
          <a:xfrm>
            <a:off x="9280525" y="4479925"/>
            <a:ext cx="1025525" cy="993775"/>
          </a:xfrm>
          <a:prstGeom prst="rect">
            <a:avLst/>
          </a:prstGeom>
        </p:spPr>
        <p:txBody>
          <a:bodyPr/>
          <a:lstStyle>
            <a:lvl1pPr marL="0" indent="0">
              <a:buFontTx/>
              <a:buNone/>
              <a:defRPr sz="1800"/>
            </a:lvl1pPr>
          </a:lstStyle>
          <a:p>
            <a:r>
              <a:rPr lang="en-US" sz="1800" dirty="0"/>
              <a:t>icon</a:t>
            </a:r>
            <a:endParaRPr lang="en-US" dirty="0"/>
          </a:p>
        </p:txBody>
      </p:sp>
      <p:sp>
        <p:nvSpPr>
          <p:cNvPr id="38" name="Text Placeholder 37"/>
          <p:cNvSpPr>
            <a:spLocks noGrp="1"/>
          </p:cNvSpPr>
          <p:nvPr>
            <p:ph type="body" sz="quarter" idx="21"/>
          </p:nvPr>
        </p:nvSpPr>
        <p:spPr>
          <a:xfrm>
            <a:off x="6548438" y="5273675"/>
            <a:ext cx="2644775" cy="638175"/>
          </a:xfrm>
          <a:prstGeom prst="rect">
            <a:avLst/>
          </a:prstGeom>
        </p:spPr>
        <p:txBody>
          <a:bodyPr lIns="0" tIns="0" rIns="0" bIns="0"/>
          <a:lstStyle>
            <a:lvl1pPr marL="0" indent="0">
              <a:buFontTx/>
              <a:buNone/>
              <a:defRPr sz="2000"/>
            </a:lvl1pPr>
          </a:lstStyle>
          <a:p>
            <a:pPr lvl="0"/>
            <a:r>
              <a:rPr lang="en-US"/>
              <a:t>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20" name="Straight Connector 19"/>
          <p:cNvCxnSpPr/>
          <p:nvPr userDrawn="1"/>
        </p:nvCxnSpPr>
        <p:spPr>
          <a:xfrm>
            <a:off x="1046329" y="3623249"/>
            <a:ext cx="96066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849663" y="2109745"/>
            <a:ext cx="0" cy="357835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43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numbers">
    <p:bg>
      <p:bgPr>
        <a:solidFill>
          <a:srgbClr val="82776A">
            <a:alpha val="6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1986218"/>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1986218"/>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3076830"/>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9" name="Picture Placeholder 18"/>
          <p:cNvSpPr>
            <a:spLocks noGrp="1"/>
          </p:cNvSpPr>
          <p:nvPr>
            <p:ph type="pic" sz="quarter" idx="13" hasCustomPrompt="1"/>
          </p:nvPr>
        </p:nvSpPr>
        <p:spPr>
          <a:xfrm>
            <a:off x="5935892" y="4065589"/>
            <a:ext cx="2157784" cy="1831484"/>
          </a:xfrm>
          <a:prstGeom prst="rect">
            <a:avLst/>
          </a:prstGeom>
        </p:spPr>
        <p:txBody>
          <a:bodyPr/>
          <a:lstStyle>
            <a:lvl1pPr marL="0" indent="0">
              <a:buFontTx/>
              <a:buNone/>
              <a:defRPr sz="1800"/>
            </a:lvl1pPr>
          </a:lstStyle>
          <a:p>
            <a:r>
              <a:rPr lang="en-US" dirty="0"/>
              <a:t>icon</a:t>
            </a:r>
          </a:p>
        </p:txBody>
      </p:sp>
      <p:sp>
        <p:nvSpPr>
          <p:cNvPr id="22" name="Text Placeholder 21"/>
          <p:cNvSpPr>
            <a:spLocks noGrp="1"/>
          </p:cNvSpPr>
          <p:nvPr>
            <p:ph type="body" sz="quarter" idx="14" hasCustomPrompt="1"/>
          </p:nvPr>
        </p:nvSpPr>
        <p:spPr>
          <a:xfrm>
            <a:off x="2734758" y="4065589"/>
            <a:ext cx="3038475" cy="1071166"/>
          </a:xfrm>
          <a:prstGeom prst="rect">
            <a:avLst/>
          </a:prstGeom>
        </p:spPr>
        <p:txBody>
          <a:bodyPr lIns="0" tIns="0" rIns="0" bIns="0"/>
          <a:lstStyle>
            <a:lvl1pPr marL="0" indent="0">
              <a:buFontTx/>
              <a:buNone/>
              <a:defRPr sz="8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2345</a:t>
            </a:r>
          </a:p>
        </p:txBody>
      </p:sp>
      <p:sp>
        <p:nvSpPr>
          <p:cNvPr id="24" name="Text Placeholder 23"/>
          <p:cNvSpPr>
            <a:spLocks noGrp="1"/>
          </p:cNvSpPr>
          <p:nvPr>
            <p:ph type="body" sz="quarter" idx="15"/>
          </p:nvPr>
        </p:nvSpPr>
        <p:spPr>
          <a:xfrm>
            <a:off x="2734758" y="5245719"/>
            <a:ext cx="3038475" cy="666750"/>
          </a:xfrm>
          <a:prstGeom prst="rect">
            <a:avLst/>
          </a:prstGeom>
        </p:spPr>
        <p:txBody>
          <a:bodyPr lIns="0" tIns="0" rIns="0" bIns="0"/>
          <a:lstStyle>
            <a:lvl1pPr marL="0" indent="0">
              <a:buFontTx/>
              <a:buNone/>
              <a:defRPr sz="20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Edit Master text styles</a:t>
            </a:r>
          </a:p>
        </p:txBody>
      </p:sp>
      <p:sp>
        <p:nvSpPr>
          <p:cNvPr id="28" name="Text Placeholder 27"/>
          <p:cNvSpPr>
            <a:spLocks noGrp="1"/>
          </p:cNvSpPr>
          <p:nvPr>
            <p:ph type="body" sz="quarter" idx="16" hasCustomPrompt="1"/>
          </p:nvPr>
        </p:nvSpPr>
        <p:spPr>
          <a:xfrm>
            <a:off x="6548438" y="2000781"/>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327309" y="2109745"/>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sp>
        <p:nvSpPr>
          <p:cNvPr id="32" name="Picture Placeholder 31"/>
          <p:cNvSpPr>
            <a:spLocks noGrp="1"/>
          </p:cNvSpPr>
          <p:nvPr>
            <p:ph type="pic" sz="quarter" idx="18" hasCustomPrompt="1"/>
          </p:nvPr>
        </p:nvSpPr>
        <p:spPr>
          <a:xfrm>
            <a:off x="9638271" y="2766573"/>
            <a:ext cx="790832" cy="606822"/>
          </a:xfrm>
          <a:prstGeom prst="rect">
            <a:avLst/>
          </a:prstGeom>
        </p:spPr>
        <p:txBody>
          <a:bodyPr/>
          <a:lstStyle>
            <a:lvl1pPr marL="0" indent="0">
              <a:buFontTx/>
              <a:buNone/>
              <a:defRPr sz="1800"/>
            </a:lvl1pPr>
          </a:lstStyle>
          <a:p>
            <a:r>
              <a:rPr lang="en-US" dirty="0"/>
              <a:t>icon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20" name="Straight Connector 19"/>
          <p:cNvCxnSpPr/>
          <p:nvPr userDrawn="1"/>
        </p:nvCxnSpPr>
        <p:spPr>
          <a:xfrm>
            <a:off x="1046329" y="3623249"/>
            <a:ext cx="96066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31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D6E9-7F2C-6FCC-9FCA-022D727B31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B19B84-B687-0DE5-A60B-875CB782F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3A875B-C179-76C3-3568-6891057ACDC1}"/>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5" name="Footer Placeholder 4">
            <a:extLst>
              <a:ext uri="{FF2B5EF4-FFF2-40B4-BE49-F238E27FC236}">
                <a16:creationId xmlns:a16="http://schemas.microsoft.com/office/drawing/2014/main" id="{68E5ADFB-83C8-2B62-2DD3-36C6E24192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7336E-4855-84FF-3E81-675E373D0961}"/>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411279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numbers">
    <p:bg>
      <p:bgPr>
        <a:solidFill>
          <a:schemeClr val="accent1">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3068901"/>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3068901"/>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4159513"/>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28" name="Text Placeholder 27"/>
          <p:cNvSpPr>
            <a:spLocks noGrp="1"/>
          </p:cNvSpPr>
          <p:nvPr>
            <p:ph type="body" sz="quarter" idx="16" hasCustomPrompt="1"/>
          </p:nvPr>
        </p:nvSpPr>
        <p:spPr>
          <a:xfrm>
            <a:off x="6425777" y="3075824"/>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204648" y="3184788"/>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sp>
        <p:nvSpPr>
          <p:cNvPr id="32" name="Picture Placeholder 31"/>
          <p:cNvSpPr>
            <a:spLocks noGrp="1"/>
          </p:cNvSpPr>
          <p:nvPr>
            <p:ph type="pic" sz="quarter" idx="18" hasCustomPrompt="1"/>
          </p:nvPr>
        </p:nvSpPr>
        <p:spPr>
          <a:xfrm>
            <a:off x="9515610" y="3841616"/>
            <a:ext cx="790832" cy="606822"/>
          </a:xfrm>
          <a:prstGeom prst="rect">
            <a:avLst/>
          </a:prstGeom>
        </p:spPr>
        <p:txBody>
          <a:bodyPr/>
          <a:lstStyle>
            <a:lvl1pPr marL="0" indent="0">
              <a:buFontTx/>
              <a:buNone/>
              <a:defRPr sz="1800"/>
            </a:lvl1pPr>
          </a:lstStyle>
          <a:p>
            <a:r>
              <a:rPr lang="en-US" dirty="0"/>
              <a:t>icon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15" name="Straight Connector 14"/>
          <p:cNvCxnSpPr/>
          <p:nvPr userDrawn="1"/>
        </p:nvCxnSpPr>
        <p:spPr>
          <a:xfrm>
            <a:off x="5849663" y="2109745"/>
            <a:ext cx="0" cy="357835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713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map and key">
    <p:bg>
      <p:bgPr>
        <a:solidFill>
          <a:schemeClr val="bg1">
            <a:alpha val="61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264" y="-3564101"/>
            <a:ext cx="7770708" cy="10996532"/>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1" name="Title 20"/>
          <p:cNvSpPr>
            <a:spLocks noGrp="1"/>
          </p:cNvSpPr>
          <p:nvPr>
            <p:ph type="title" hasCustomPrompt="1"/>
          </p:nvPr>
        </p:nvSpPr>
        <p:spPr>
          <a:xfrm>
            <a:off x="838200" y="482757"/>
            <a:ext cx="6131011" cy="598702"/>
          </a:xfrm>
          <a:prstGeom prst="rect">
            <a:avLst/>
          </a:prstGeom>
        </p:spPr>
        <p:txBody>
          <a:bodyPr lIns="0" tIns="0" rIns="0" bIns="0"/>
          <a:lstStyle>
            <a:lvl1pPr>
              <a:defRPr sz="3000">
                <a:solidFill>
                  <a:schemeClr val="tx1">
                    <a:lumMod val="75000"/>
                    <a:lumOff val="25000"/>
                  </a:schemeClr>
                </a:solidFill>
              </a:defRPr>
            </a:lvl1pPr>
          </a:lstStyle>
          <a:p>
            <a:r>
              <a:rPr lang="en-GB" dirty="0"/>
              <a:t>Click to add map title</a:t>
            </a:r>
            <a:endParaRPr lang="en-US" dirty="0"/>
          </a:p>
        </p:txBody>
      </p:sp>
      <p:sp>
        <p:nvSpPr>
          <p:cNvPr id="23" name="Text Placeholder 22"/>
          <p:cNvSpPr>
            <a:spLocks noGrp="1"/>
          </p:cNvSpPr>
          <p:nvPr>
            <p:ph type="body" sz="quarter" idx="10" hasCustomPrompt="1"/>
          </p:nvPr>
        </p:nvSpPr>
        <p:spPr>
          <a:xfrm>
            <a:off x="1288850" y="1473950"/>
            <a:ext cx="3941763" cy="4967288"/>
          </a:xfrm>
          <a:prstGeom prst="rect">
            <a:avLst/>
          </a:prstGeom>
        </p:spPr>
        <p:txBody>
          <a:bodyPr lIns="0" tIns="0" rIns="0" bIns="0"/>
          <a:lstStyle>
            <a:lvl1pPr marL="342900" indent="-342900" hangingPunct="0">
              <a:lnSpc>
                <a:spcPct val="100000"/>
              </a:lnSpc>
              <a:spcBef>
                <a:spcPts val="1000"/>
              </a:spcBef>
              <a:spcAft>
                <a:spcPts val="1000"/>
              </a:spcAft>
              <a:buClr>
                <a:schemeClr val="accent2">
                  <a:lumMod val="50000"/>
                </a:schemeClr>
              </a:buClr>
              <a:buFont typeface="Wingdings" panose="05000000000000000000" pitchFamily="2" charset="2"/>
              <a:buChar char="§"/>
              <a:defRPr sz="2200" baseline="0">
                <a:solidFill>
                  <a:schemeClr val="tx2">
                    <a:lumMod val="50000"/>
                    <a:alpha val="90000"/>
                  </a:schemeClr>
                </a:solidFill>
              </a:defRPr>
            </a:lvl1pPr>
            <a:lvl2pPr marL="685800" indent="-228600">
              <a:spcBef>
                <a:spcPts val="1000"/>
              </a:spcBef>
              <a:spcAft>
                <a:spcPts val="1000"/>
              </a:spcAft>
              <a:buClr>
                <a:schemeClr val="accent2">
                  <a:lumMod val="50000"/>
                </a:schemeClr>
              </a:buClr>
              <a:buFont typeface="Arial" panose="020B0604020202020204" pitchFamily="34" charset="0"/>
              <a:buChar char="̶"/>
              <a:defRPr sz="2000">
                <a:solidFill>
                  <a:schemeClr val="tx2">
                    <a:lumMod val="50000"/>
                  </a:schemeClr>
                </a:solidFill>
              </a:defRPr>
            </a:lvl2pPr>
          </a:lstStyle>
          <a:p>
            <a:pPr lvl="0"/>
            <a:r>
              <a:rPr lang="en-GB" dirty="0"/>
              <a:t>Click to add to the list</a:t>
            </a:r>
          </a:p>
          <a:p>
            <a:pPr lvl="1"/>
            <a:r>
              <a:rPr lang="en-GB" dirty="0"/>
              <a:t>This is a bullet</a:t>
            </a:r>
          </a:p>
          <a:p>
            <a:pPr lvl="0"/>
            <a:r>
              <a:rPr lang="en-GB" dirty="0"/>
              <a:t>This is a sub-bullet</a:t>
            </a:r>
          </a:p>
          <a:p>
            <a:pPr lvl="0"/>
            <a:endParaRPr lang="en-GB" dirty="0"/>
          </a:p>
        </p:txBody>
      </p:sp>
    </p:spTree>
    <p:extLst>
      <p:ext uri="{BB962C8B-B14F-4D97-AF65-F5344CB8AC3E}">
        <p14:creationId xmlns:p14="http://schemas.microsoft.com/office/powerpoint/2010/main" val="15106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lumMod val="40000"/>
            <a:lumOff val="60000"/>
            <a:alpha val="80000"/>
          </a:schemeClr>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205" y="-10447580"/>
            <a:ext cx="11360543" cy="17305580"/>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3" name="Title 22"/>
          <p:cNvSpPr>
            <a:spLocks noGrp="1"/>
          </p:cNvSpPr>
          <p:nvPr>
            <p:ph type="title"/>
          </p:nvPr>
        </p:nvSpPr>
        <p:spPr>
          <a:xfrm>
            <a:off x="838200" y="480876"/>
            <a:ext cx="9347600" cy="502972"/>
          </a:xfrm>
          <a:prstGeom prst="rect">
            <a:avLst/>
          </a:prstGeom>
        </p:spPr>
        <p:txBody>
          <a:bodyPr lIns="0" tIns="0" rIns="0" bIns="0"/>
          <a:lstStyle>
            <a:lvl1pPr>
              <a:defRPr sz="3000">
                <a:solidFill>
                  <a:schemeClr val="tx1">
                    <a:lumMod val="75000"/>
                    <a:lumOff val="25000"/>
                  </a:schemeClr>
                </a:solidFill>
              </a:defRPr>
            </a:lvl1pPr>
          </a:lstStyle>
          <a:p>
            <a:r>
              <a:rPr lang="en-US"/>
              <a:t>Click to edit Master title style</a:t>
            </a:r>
            <a:endParaRPr lang="en-US" dirty="0"/>
          </a:p>
        </p:txBody>
      </p:sp>
      <p:sp>
        <p:nvSpPr>
          <p:cNvPr id="25" name="Text Placeholder 24"/>
          <p:cNvSpPr>
            <a:spLocks noGrp="1"/>
          </p:cNvSpPr>
          <p:nvPr>
            <p:ph type="body" sz="quarter" idx="10" hasCustomPrompt="1"/>
          </p:nvPr>
        </p:nvSpPr>
        <p:spPr>
          <a:xfrm>
            <a:off x="1312201" y="1473350"/>
            <a:ext cx="4683726" cy="4436075"/>
          </a:xfrm>
          <a:prstGeom prst="rect">
            <a:avLst/>
          </a:prstGeom>
        </p:spPr>
        <p:txBody>
          <a:bodyPr lIns="0" tIns="0" rIns="0"/>
          <a:lstStyle>
            <a:lvl1pPr marL="0" indent="0" defTabSz="0">
              <a:spcBef>
                <a:spcPts val="0"/>
              </a:spcBef>
              <a:spcAft>
                <a:spcPts val="2200"/>
              </a:spcAft>
              <a:buFontTx/>
              <a:buNone/>
              <a:tabLst>
                <a:tab pos="0" algn="l"/>
                <a:tab pos="72000" algn="l"/>
              </a:tabLst>
              <a:defRPr sz="2200" b="0" baseline="0">
                <a:solidFill>
                  <a:schemeClr val="tx1">
                    <a:lumMod val="75000"/>
                    <a:lumOff val="25000"/>
                  </a:schemeClr>
                </a:solidFill>
              </a:defRPr>
            </a:lvl1pPr>
            <a:lvl2pPr marL="457200" indent="0">
              <a:buFontTx/>
              <a:buNone/>
              <a:defRPr sz="2200" b="0"/>
            </a:lvl2pPr>
            <a:lvl3pPr marL="914400" indent="0">
              <a:buFontTx/>
              <a:buNone/>
              <a:defRPr sz="2200"/>
            </a:lvl3pPr>
            <a:lvl4pPr marL="1371600" indent="0">
              <a:buFontTx/>
              <a:buNone/>
              <a:defRPr sz="2200"/>
            </a:lvl4pPr>
            <a:lvl5pPr marL="1828800" indent="0">
              <a:buFontTx/>
              <a:buNone/>
              <a:defRPr sz="2200"/>
            </a:lvl5pPr>
          </a:lstStyle>
          <a:p>
            <a:pPr lvl="0"/>
            <a:r>
              <a:rPr lang="en-GB" dirty="0"/>
              <a:t>Click to add a key point on map</a:t>
            </a:r>
          </a:p>
          <a:p>
            <a:pPr lvl="0"/>
            <a:r>
              <a:rPr lang="en-GB" dirty="0"/>
              <a:t>Click to add a second key point on the map</a:t>
            </a:r>
          </a:p>
        </p:txBody>
      </p:sp>
    </p:spTree>
    <p:extLst>
      <p:ext uri="{BB962C8B-B14F-4D97-AF65-F5344CB8AC3E}">
        <p14:creationId xmlns:p14="http://schemas.microsoft.com/office/powerpoint/2010/main" val="1271954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logo,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Heading</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1628743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chart or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Title of chart or table</a:t>
            </a:r>
            <a:endParaRPr lang="en-US" dirty="0"/>
          </a:p>
        </p:txBody>
      </p:sp>
      <p:sp>
        <p:nvSpPr>
          <p:cNvPr id="7" name="Chart Placeholder 6"/>
          <p:cNvSpPr>
            <a:spLocks noGrp="1"/>
          </p:cNvSpPr>
          <p:nvPr>
            <p:ph type="chart" sz="quarter" idx="10" hasCustomPrompt="1"/>
          </p:nvPr>
        </p:nvSpPr>
        <p:spPr>
          <a:xfrm>
            <a:off x="833881" y="1433513"/>
            <a:ext cx="10867582" cy="4892675"/>
          </a:xfrm>
          <a:prstGeom prst="rect">
            <a:avLst/>
          </a:prstGeom>
        </p:spPr>
        <p:txBody>
          <a:bodyPr/>
          <a:lstStyle>
            <a:lvl1pPr marL="0" indent="0">
              <a:buFontTx/>
              <a:buNone/>
              <a:defRPr/>
            </a:lvl1pPr>
          </a:lstStyle>
          <a:p>
            <a:r>
              <a:rPr lang="en-US" dirty="0"/>
              <a:t>Chart or table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2717590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slide - joint - alt 3">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hasCustomPrompt="1"/>
          </p:nvPr>
        </p:nvSpPr>
        <p:spPr>
          <a:xfrm>
            <a:off x="310718" y="5733981"/>
            <a:ext cx="3551067" cy="944280"/>
          </a:xfrm>
        </p:spPr>
        <p:txBody>
          <a:bodyPr>
            <a:noAutofit/>
          </a:bodyPr>
          <a:lstStyle>
            <a:lvl1pPr>
              <a:defRPr sz="2000" b="0" i="0">
                <a:latin typeface="Kings Caslon Text" panose="02000503000000020003" pitchFamily="2" charset="77"/>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8350841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UK Cover slide">
    <p:bg>
      <p:bgPr>
        <a:solidFill>
          <a:srgbClr val="CDD7D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5DBA87-7AB9-4144-A17F-43A9C30380F1}"/>
              </a:ext>
            </a:extLst>
          </p:cNvPr>
          <p:cNvGrpSpPr/>
          <p:nvPr userDrawn="1"/>
        </p:nvGrpSpPr>
        <p:grpSpPr>
          <a:xfrm>
            <a:off x="2744511" y="869793"/>
            <a:ext cx="6692677" cy="5118415"/>
            <a:chOff x="1211282" y="869792"/>
            <a:chExt cx="6721435" cy="5118415"/>
          </a:xfrm>
        </p:grpSpPr>
        <p:sp>
          <p:nvSpPr>
            <p:cNvPr id="4" name="Rectangle 3">
              <a:extLst>
                <a:ext uri="{FF2B5EF4-FFF2-40B4-BE49-F238E27FC236}">
                  <a16:creationId xmlns:a16="http://schemas.microsoft.com/office/drawing/2014/main" id="{7ECAA9C9-0BE4-5F43-B408-44CF4ECDD428}"/>
                </a:ext>
              </a:extLst>
            </p:cNvPr>
            <p:cNvSpPr/>
            <p:nvPr userDrawn="1"/>
          </p:nvSpPr>
          <p:spPr>
            <a:xfrm>
              <a:off x="1211282" y="869792"/>
              <a:ext cx="6721435" cy="5118415"/>
            </a:xfrm>
            <a:prstGeom prst="rect">
              <a:avLst/>
            </a:prstGeom>
            <a:solidFill>
              <a:srgbClr val="E223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5" name="KCL-LOGO-INTERNATIONAL.png">
              <a:extLst>
                <a:ext uri="{FF2B5EF4-FFF2-40B4-BE49-F238E27FC236}">
                  <a16:creationId xmlns:a16="http://schemas.microsoft.com/office/drawing/2014/main" id="{B036F538-478A-B641-903C-F7985F6DF1D7}"/>
                </a:ext>
              </a:extLst>
            </p:cNvPr>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2024655" y="1671090"/>
              <a:ext cx="5127602" cy="3554053"/>
            </a:xfrm>
            <a:prstGeom prst="rect">
              <a:avLst/>
            </a:prstGeom>
          </p:spPr>
        </p:pic>
      </p:grpSp>
    </p:spTree>
    <p:extLst>
      <p:ext uri="{BB962C8B-B14F-4D97-AF65-F5344CB8AC3E}">
        <p14:creationId xmlns:p14="http://schemas.microsoft.com/office/powerpoint/2010/main" val="15185790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5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slide - joint - alt 3">
    <p:spTree>
      <p:nvGrpSpPr>
        <p:cNvPr id="1" name=""/>
        <p:cNvGrpSpPr/>
        <p:nvPr/>
      </p:nvGrpSpPr>
      <p:grpSpPr>
        <a:xfrm>
          <a:off x="0" y="0"/>
          <a:ext cx="0" cy="0"/>
          <a:chOff x="0" y="0"/>
          <a:chExt cx="0" cy="0"/>
        </a:xfrm>
      </p:grpSpPr>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cs typeface="Calibri" panose="020F0502020204030204" pitchFamily="34" charset="0"/>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pic>
        <p:nvPicPr>
          <p:cNvPr id="5" name="Picture 4" descr="Crystollagraphy image of the double helix">
            <a:extLst>
              <a:ext uri="{FF2B5EF4-FFF2-40B4-BE49-F238E27FC236}">
                <a16:creationId xmlns:a16="http://schemas.microsoft.com/office/drawing/2014/main" id="{20F3E27B-D3B9-41C7-9D87-92186CBD35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4143" y="8583"/>
            <a:ext cx="7184571" cy="6681651"/>
          </a:xfrm>
          <a:prstGeom prst="rect">
            <a:avLst/>
          </a:prstGeom>
        </p:spPr>
      </p:pic>
    </p:spTree>
    <p:extLst>
      <p:ext uri="{BB962C8B-B14F-4D97-AF65-F5344CB8AC3E}">
        <p14:creationId xmlns:p14="http://schemas.microsoft.com/office/powerpoint/2010/main" val="172351608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C3145-1251-46DD-83B5-2CAD6D9E1F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0680" y="-60434"/>
            <a:ext cx="7510601" cy="6984859"/>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5844927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slide - joint - alt 3">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hasCustomPrompt="1"/>
          </p:nvPr>
        </p:nvSpPr>
        <p:spPr>
          <a:xfrm>
            <a:off x="310718" y="5733981"/>
            <a:ext cx="3551067" cy="944280"/>
          </a:xfrm>
        </p:spPr>
        <p:txBody>
          <a:bodyPr>
            <a:noAutofit/>
          </a:bodyPr>
          <a:lstStyle>
            <a:lvl1pPr>
              <a:defRPr sz="2000" b="0" i="0">
                <a:latin typeface="Kings Caslon Text" panose="02000503000000020003" pitchFamily="2" charset="77"/>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4656941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0564-29DA-632C-6047-EAEE0D97A7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B94CC3-67CE-A4D0-426A-8AEFFED4BE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2B487C-0701-C4C5-69F5-606C96E931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A65E6F-EB42-C085-77BA-370D7377A80B}"/>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6" name="Footer Placeholder 5">
            <a:extLst>
              <a:ext uri="{FF2B5EF4-FFF2-40B4-BE49-F238E27FC236}">
                <a16:creationId xmlns:a16="http://schemas.microsoft.com/office/drawing/2014/main" id="{82446826-F56D-7B29-3828-E559A18216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44E4C3-15FD-9947-CD0D-0ECDBB48506C}"/>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363409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slide - joint - alt 3">
    <p:bg>
      <p:bgPr>
        <a:solidFill>
          <a:srgbClr val="5A6469"/>
        </a:solidFill>
        <a:effectLst/>
      </p:bgPr>
    </p:bg>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93458328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Title slide - joint - alt 3">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24378704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21443995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_Title slide - joint - alt 3">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3171296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82235764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KingsBureauGrot ThreeSeven" panose="02000506040000020004" pitchFamily="2"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normAutofit/>
          </a:bodyPr>
          <a:lstStyle>
            <a:lvl1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2pPr>
            <a:lvl3pPr marL="268715"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Georgia"/>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4pPr>
            <a:lvl5pPr marL="806144"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5pPr>
            <a:lvl6pPr marL="2286000" indent="0">
              <a:buNone/>
              <a:defRPr/>
            </a:lvl6pPr>
          </a:lstStyle>
          <a:p>
            <a:r>
              <a:rPr lang="en-US" dirty="0"/>
              <a:t>First level bullet point (indent x0)</a:t>
            </a:r>
          </a:p>
          <a:p>
            <a:pPr lvl="3"/>
            <a:r>
              <a:rPr lang="en-US" dirty="0"/>
              <a:t>Second level bullet point (indent x1)</a:t>
            </a:r>
          </a:p>
          <a:p>
            <a:pPr lvl="4"/>
            <a:r>
              <a:rPr lang="en-US" dirty="0"/>
              <a:t>Third level bullet point (indent x2)</a:t>
            </a:r>
          </a:p>
          <a:p>
            <a:pPr lvl="1"/>
            <a:endParaRPr lang="en-US" dirty="0"/>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59317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dirty="0"/>
              <a:t>Two columns – text and bullets</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pPr marL="0" indent="0">
              <a:buNone/>
            </a:pPr>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a:p>
            <a:pPr lvl="3"/>
            <a:r>
              <a:rPr lang="en-US" dirty="0"/>
              <a:t>Second level bullet point (indent x3)</a:t>
            </a:r>
          </a:p>
          <a:p>
            <a:pPr lvl="4"/>
            <a:r>
              <a:rPr lang="en-US" dirty="0"/>
              <a:t>Third level bullet point (indent x4)</a:t>
            </a:r>
          </a:p>
          <a:p>
            <a:endParaRPr lang="en-US" dirty="0"/>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a:p>
            <a:pPr lvl="3"/>
            <a:r>
              <a:rPr lang="en-US" dirty="0"/>
              <a:t>Second level bullet point (indent x3)</a:t>
            </a:r>
          </a:p>
          <a:p>
            <a:pPr lvl="4"/>
            <a:r>
              <a:rPr lang="en-US" dirty="0"/>
              <a:t>Third level bullet point (indent x4)</a:t>
            </a:r>
          </a:p>
          <a:p>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50872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GB" dirty="0"/>
              <a:t>Two columns – bullets only</a:t>
            </a:r>
            <a:endParaRPr lang="en-US" dirty="0"/>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pPr lvl="0"/>
            <a:endParaRPr lang="en-US" dirty="0"/>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15135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dirty="0"/>
              <a:t>Two columns – text/bullets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1991"/>
            </a:lvl4pPr>
            <a:lvl5pPr marL="806144" indent="-268715">
              <a:defRPr sz="1991"/>
            </a:lvl5pPr>
            <a:lvl6pPr>
              <a:defRPr sz="1792"/>
            </a:lvl6pPr>
            <a:lvl7pPr>
              <a:defRPr sz="1792"/>
            </a:lvl7pPr>
            <a:lvl8pPr>
              <a:defRPr sz="1792"/>
            </a:lvl8pPr>
            <a:lvl9pPr>
              <a:defRPr sz="1792"/>
            </a:lvl9pPr>
          </a:lstStyle>
          <a:p>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hasCustomPrompt="1"/>
          </p:nvPr>
        </p:nvSpPr>
        <p:spPr>
          <a:xfrm>
            <a:off x="6335667" y="1089025"/>
            <a:ext cx="5376333" cy="4860925"/>
          </a:xfrm>
        </p:spPr>
        <p:txBody>
          <a:bodyPr/>
          <a:lstStyle>
            <a:lvl1pPr>
              <a:defRPr b="0" i="0">
                <a:latin typeface="Kings Caslon Text" panose="02000503000000020003" pitchFamily="2" charset="77"/>
              </a:defRPr>
            </a:lvl1pPr>
          </a:lstStyle>
          <a:p>
            <a:r>
              <a:rPr lang="en-GB" dirty="0"/>
              <a:t>Drag picture to placeholder or click icon to add</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8841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dirty="0"/>
              <a:t>Two columns – text/bullets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a:p>
            <a:pPr lvl="3"/>
            <a:r>
              <a:rPr lang="en-US" dirty="0"/>
              <a:t>Second level bullet point (indent x3)</a:t>
            </a:r>
          </a:p>
          <a:p>
            <a:pPr lvl="4"/>
            <a:r>
              <a:rPr lang="en-US" dirty="0"/>
              <a:t>Third level bullet point (indent x4)</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hasCustomPrompt="1"/>
          </p:nvPr>
        </p:nvSpPr>
        <p:spPr>
          <a:xfrm>
            <a:off x="480001" y="1088356"/>
            <a:ext cx="5376333" cy="4860925"/>
          </a:xfrm>
        </p:spPr>
        <p:txBody>
          <a:bodyPr/>
          <a:lstStyle>
            <a:lvl1pPr>
              <a:defRPr b="0" i="0">
                <a:latin typeface="Kings Caslon Text" panose="02000503000000020003" pitchFamily="2" charset="77"/>
              </a:defRPr>
            </a:lvl1pPr>
          </a:lstStyle>
          <a:p>
            <a:r>
              <a:rPr lang="en-GB" dirty="0"/>
              <a:t>Drag picture to placeholder or click icon to add</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1737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EBDF-352B-134B-D1B4-9B466418BE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DA38C6-8C24-A00B-27F8-0C8579287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5810A-B713-E41E-64CE-938031D2E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B6520F-FFF5-46B2-5C79-496AE3CC3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4BAFF0-5ABF-0871-EAEB-0BF4BCFB0A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DC7A6D-1993-55D1-2479-0CAFD0D8BB07}"/>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8" name="Footer Placeholder 7">
            <a:extLst>
              <a:ext uri="{FF2B5EF4-FFF2-40B4-BE49-F238E27FC236}">
                <a16:creationId xmlns:a16="http://schemas.microsoft.com/office/drawing/2014/main" id="{CEAA3C01-9D8A-9C63-22EB-581BA1EC43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E254C8-9E0B-C16E-3B4A-CE9A7E428722}"/>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26153013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lumns – 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dirty="0"/>
              <a:t>Two columns – 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lgn="l" defTabSz="457200" rtl="0" eaLnBrk="1" latinLnBrk="0" hangingPunct="1">
              <a:lnSpc>
                <a:spcPct val="120000"/>
              </a:lnSpc>
              <a:spcBef>
                <a:spcPts val="0"/>
              </a:spcBef>
              <a:buClr>
                <a:srgbClr val="0A2D50"/>
              </a:buClr>
              <a:buFont typeface="Arial"/>
              <a:buNone/>
              <a:defRPr lang="en-GB"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pPr lvl="0"/>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p:nvPr>
        </p:nvSpPr>
        <p:spPr>
          <a:xfrm>
            <a:off x="6335667" y="1089025"/>
            <a:ext cx="5376333" cy="4860925"/>
          </a:xfrm>
        </p:spPr>
        <p:txBody>
          <a:bodyPr/>
          <a:lstStyle/>
          <a:p>
            <a:r>
              <a:rPr lang="en-US"/>
              <a:t>Click icon to add picture</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1725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lumns – 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Two columns – 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Font typeface="Arial" panose="020B0604020202020204" pitchFamily="34" charse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buFont typeface="Arial" panose="020B0604020202020204" pitchFamily="34" charset="0"/>
              <a:buChar char="•"/>
              <a:defRPr sz="2000" b="0" i="0">
                <a:latin typeface="Kings Caslon Text" panose="02000503000000020003" pitchFamily="2" charset="77"/>
              </a:defRPr>
            </a:lvl2pPr>
            <a:lvl3pPr marL="342900" indent="-342900">
              <a:buFont typeface="Arial" panose="020B0604020202020204" pitchFamily="34" charset="0"/>
              <a:buChar char="•"/>
              <a:defRPr sz="2000" b="0" i="0">
                <a:latin typeface="Kings Caslon Text" panose="02000503000000020003" pitchFamily="2" charset="77"/>
              </a:defRPr>
            </a:lvl3pPr>
            <a:lvl4pPr marL="268714" indent="0">
              <a:buFont typeface="Arial" panose="020B0604020202020204" pitchFamily="34" charset="0"/>
              <a:buNone/>
              <a:defRPr sz="2000" b="0" i="0">
                <a:latin typeface="Kings Caslon Text" panose="02000503000000020003" pitchFamily="2" charset="77"/>
              </a:defRPr>
            </a:lvl4pPr>
            <a:lvl5pPr marL="537429" indent="0">
              <a:buFont typeface="Arial" panose="020B0604020202020204" pitchFamily="34" charset="0"/>
              <a:buNone/>
              <a:defRPr sz="2000" b="0" i="0">
                <a:latin typeface="Kings Caslon Text" panose="02000503000000020003" pitchFamily="2" charset="77"/>
              </a:defRPr>
            </a:lvl5pPr>
            <a:lvl6pPr marL="2286000" indent="0">
              <a:buNone/>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p:nvPr>
        </p:nvSpPr>
        <p:spPr>
          <a:xfrm>
            <a:off x="480001" y="1088356"/>
            <a:ext cx="5376333" cy="4860925"/>
          </a:xfrm>
        </p:spPr>
        <p:txBody>
          <a:bodyPr/>
          <a:lstStyle/>
          <a:p>
            <a:r>
              <a:rPr lang="en-US"/>
              <a:t>Click icon to add picture</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70865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x1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Picture x1</a:t>
            </a:r>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B134C904-740B-E84D-B324-36B6DE7B233C}"/>
              </a:ext>
            </a:extLst>
          </p:cNvPr>
          <p:cNvSpPr>
            <a:spLocks noGrp="1"/>
          </p:cNvSpPr>
          <p:nvPr>
            <p:ph type="pic" sz="quarter" idx="13"/>
          </p:nvPr>
        </p:nvSpPr>
        <p:spPr>
          <a:xfrm>
            <a:off x="479425" y="1049338"/>
            <a:ext cx="11233150" cy="4758792"/>
          </a:xfrm>
        </p:spPr>
        <p:txBody>
          <a:bodyPr/>
          <a:lstStyle/>
          <a:p>
            <a:r>
              <a:rPr lang="en-US"/>
              <a:t>Click icon to add picture</a:t>
            </a:r>
            <a:endParaRPr lang="en-US" dirty="0"/>
          </a:p>
        </p:txBody>
      </p:sp>
      <p:sp>
        <p:nvSpPr>
          <p:cNvPr id="11" name="Text Placeholder 3">
            <a:extLst>
              <a:ext uri="{FF2B5EF4-FFF2-40B4-BE49-F238E27FC236}">
                <a16:creationId xmlns:a16="http://schemas.microsoft.com/office/drawing/2014/main" id="{3029D345-CF89-564D-B6D0-39BB56CBE9BE}"/>
              </a:ext>
            </a:extLst>
          </p:cNvPr>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84319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2" y="1088720"/>
            <a:ext cx="5496000"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endParaRPr lang="en-US" dirty="0"/>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US"/>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7" name="Picture Placeholder 2"/>
          <p:cNvSpPr>
            <a:spLocks noGrp="1"/>
          </p:cNvSpPr>
          <p:nvPr>
            <p:ph type="pic" idx="13"/>
          </p:nvPr>
        </p:nvSpPr>
        <p:spPr>
          <a:xfrm>
            <a:off x="480002" y="3519000"/>
            <a:ext cx="5496000"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p>
        </p:txBody>
      </p:sp>
      <p:sp>
        <p:nvSpPr>
          <p:cNvPr id="18" name="Picture Placeholder 2"/>
          <p:cNvSpPr>
            <a:spLocks noGrp="1"/>
          </p:cNvSpPr>
          <p:nvPr>
            <p:ph type="pic" idx="14"/>
          </p:nvPr>
        </p:nvSpPr>
        <p:spPr>
          <a:xfrm>
            <a:off x="6215999" y="1088720"/>
            <a:ext cx="5499043"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p>
        </p:txBody>
      </p:sp>
      <p:sp>
        <p:nvSpPr>
          <p:cNvPr id="19" name="Picture Placeholder 2"/>
          <p:cNvSpPr>
            <a:spLocks noGrp="1"/>
          </p:cNvSpPr>
          <p:nvPr>
            <p:ph type="pic" idx="15"/>
          </p:nvPr>
        </p:nvSpPr>
        <p:spPr>
          <a:xfrm>
            <a:off x="6215999" y="3519000"/>
            <a:ext cx="5499043"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Picture x4</a:t>
            </a:r>
          </a:p>
        </p:txBody>
      </p:sp>
      <p:cxnSp>
        <p:nvCxnSpPr>
          <p:cNvPr id="14" name="Straight Connector 13"/>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18633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3" y="1088720"/>
            <a:ext cx="3600028"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US"/>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2/7/2023</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7" name="Picture Placeholder 2"/>
          <p:cNvSpPr>
            <a:spLocks noGrp="1"/>
          </p:cNvSpPr>
          <p:nvPr>
            <p:ph type="pic" idx="13"/>
          </p:nvPr>
        </p:nvSpPr>
        <p:spPr>
          <a:xfrm>
            <a:off x="480003" y="3519000"/>
            <a:ext cx="3600028"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endParaRPr lang="en-US" dirty="0"/>
          </a:p>
        </p:txBody>
      </p:sp>
      <p:sp>
        <p:nvSpPr>
          <p:cNvPr id="18" name="Picture Placeholder 2"/>
          <p:cNvSpPr>
            <a:spLocks noGrp="1"/>
          </p:cNvSpPr>
          <p:nvPr>
            <p:ph type="pic" idx="14"/>
          </p:nvPr>
        </p:nvSpPr>
        <p:spPr>
          <a:xfrm>
            <a:off x="8111970"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p>
        </p:txBody>
      </p:sp>
      <p:sp>
        <p:nvSpPr>
          <p:cNvPr id="19" name="Picture Placeholder 2"/>
          <p:cNvSpPr>
            <a:spLocks noGrp="1"/>
          </p:cNvSpPr>
          <p:nvPr>
            <p:ph type="pic" idx="15"/>
          </p:nvPr>
        </p:nvSpPr>
        <p:spPr>
          <a:xfrm>
            <a:off x="8111970"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Picture x6</a:t>
            </a:r>
          </a:p>
        </p:txBody>
      </p:sp>
      <p:sp>
        <p:nvSpPr>
          <p:cNvPr id="24" name="Picture Placeholder 2"/>
          <p:cNvSpPr>
            <a:spLocks noGrp="1"/>
          </p:cNvSpPr>
          <p:nvPr>
            <p:ph type="pic" idx="16"/>
          </p:nvPr>
        </p:nvSpPr>
        <p:spPr>
          <a:xfrm>
            <a:off x="4295986"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endParaRPr lang="en-US" dirty="0"/>
          </a:p>
        </p:txBody>
      </p:sp>
      <p:sp>
        <p:nvSpPr>
          <p:cNvPr id="25" name="Picture Placeholder 2"/>
          <p:cNvSpPr>
            <a:spLocks noGrp="1"/>
          </p:cNvSpPr>
          <p:nvPr>
            <p:ph type="pic" idx="17"/>
          </p:nvPr>
        </p:nvSpPr>
        <p:spPr>
          <a:xfrm>
            <a:off x="4295986"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US"/>
              <a:t>Click icon to add picture</a:t>
            </a:r>
            <a:endParaRPr lang="en-US" dirty="0"/>
          </a:p>
        </p:txBody>
      </p:sp>
      <p:cxnSp>
        <p:nvCxnSpPr>
          <p:cNvPr id="20" name="Straight Connector 19"/>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48775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88997980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89409111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10800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19749733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vider - sky blue">
    <p:bg>
      <p:bgPr>
        <a:solidFill>
          <a:srgbClr val="999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137543429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5A6469"/>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D64C56-7BE9-5D41-824D-0319FFA616DD}"/>
              </a:ext>
            </a:extLst>
          </p:cNvPr>
          <p:cNvSpPr>
            <a:spLocks noGrp="1"/>
          </p:cNvSpPr>
          <p:nvPr>
            <p:ph type="body" sz="quarter" idx="10" hasCustomPrompt="1"/>
          </p:nvPr>
        </p:nvSpPr>
        <p:spPr>
          <a:xfrm>
            <a:off x="489623" y="3420000"/>
            <a:ext cx="11231999" cy="2520000"/>
          </a:xfrm>
        </p:spPr>
        <p:txBody>
          <a:bodyPr>
            <a:noAutofit/>
          </a:bodyPr>
          <a:lstStyle>
            <a:lvl1pPr marL="0" indent="0">
              <a:buNone/>
              <a:defRPr sz="2000">
                <a:solidFill>
                  <a:schemeClr val="bg1"/>
                </a:solidFill>
              </a:defRPr>
            </a:lvl1pPr>
          </a:lstStyle>
          <a:p>
            <a:pPr lvl="0"/>
            <a:r>
              <a:rPr lang="en-GB" b="1" dirty="0">
                <a:solidFill>
                  <a:schemeClr val="bg1"/>
                </a:solidFill>
              </a:rPr>
              <a:t>Contact details/for more information</a:t>
            </a:r>
            <a:br>
              <a:rPr lang="en-GB" dirty="0">
                <a:solidFill>
                  <a:schemeClr val="bg1"/>
                </a:solidFill>
              </a:rPr>
            </a:br>
            <a:r>
              <a:rPr lang="en-GB" dirty="0">
                <a:solidFill>
                  <a:schemeClr val="bg1"/>
                </a:solidFill>
              </a:rPr>
              <a:t>Contact details 1</a:t>
            </a:r>
            <a:br>
              <a:rPr lang="en-GB" dirty="0">
                <a:solidFill>
                  <a:schemeClr val="bg1"/>
                </a:solidFill>
              </a:rPr>
            </a:br>
            <a:r>
              <a:rPr lang="en-GB" dirty="0">
                <a:solidFill>
                  <a:schemeClr val="bg1"/>
                </a:solidFill>
              </a:rPr>
              <a:t>Contact details 2</a:t>
            </a:r>
            <a:br>
              <a:rPr lang="en-GB" dirty="0">
                <a:solidFill>
                  <a:schemeClr val="bg1"/>
                </a:solidFill>
              </a:rPr>
            </a:br>
            <a:r>
              <a:rPr lang="en-GB" dirty="0">
                <a:solidFill>
                  <a:schemeClr val="bg1"/>
                </a:solidFill>
              </a:rPr>
              <a:t>Contact details 3</a:t>
            </a:r>
            <a:br>
              <a:rPr lang="en-GB" dirty="0">
                <a:solidFill>
                  <a:schemeClr val="bg1"/>
                </a:solidFill>
              </a:rPr>
            </a:br>
            <a:r>
              <a:rPr lang="en-GB" dirty="0">
                <a:solidFill>
                  <a:schemeClr val="bg1"/>
                </a:solidFill>
              </a:rPr>
              <a:t>+44 (0)20 7848 XXXX</a:t>
            </a:r>
            <a:br>
              <a:rPr lang="en-GB" dirty="0">
                <a:solidFill>
                  <a:schemeClr val="bg1"/>
                </a:solidFill>
              </a:rPr>
            </a:br>
            <a:r>
              <a:rPr lang="en-GB" dirty="0" err="1">
                <a:solidFill>
                  <a:schemeClr val="bg1"/>
                </a:solidFill>
              </a:rPr>
              <a:t>xxxx@kcl.ac.uk</a:t>
            </a:r>
            <a:br>
              <a:rPr lang="en-GB" dirty="0">
                <a:solidFill>
                  <a:schemeClr val="bg1"/>
                </a:solidFill>
              </a:rPr>
            </a:br>
            <a:r>
              <a:rPr lang="en-GB" dirty="0" err="1">
                <a:solidFill>
                  <a:schemeClr val="bg1"/>
                </a:solidFill>
              </a:rPr>
              <a:t>www.kcl.ac.uk</a:t>
            </a:r>
            <a:r>
              <a:rPr lang="en-GB" dirty="0">
                <a:solidFill>
                  <a:schemeClr val="bg1"/>
                </a:solidFill>
              </a:rPr>
              <a:t>/</a:t>
            </a:r>
            <a:r>
              <a:rPr lang="en-GB" dirty="0" err="1">
                <a:solidFill>
                  <a:schemeClr val="bg1"/>
                </a:solidFill>
              </a:rPr>
              <a:t>xxxx</a:t>
            </a:r>
            <a:endParaRPr lang="en-US" dirty="0"/>
          </a:p>
        </p:txBody>
      </p:sp>
      <p:sp>
        <p:nvSpPr>
          <p:cNvPr id="2" name="Title 1"/>
          <p:cNvSpPr>
            <a:spLocks noGrp="1"/>
          </p:cNvSpPr>
          <p:nvPr>
            <p:ph type="ctrTitle" hasCustomPrompt="1"/>
          </p:nvPr>
        </p:nvSpPr>
        <p:spPr>
          <a:xfrm>
            <a:off x="489623" y="2184934"/>
            <a:ext cx="7662972" cy="1053665"/>
          </a:xfrm>
        </p:spPr>
        <p:txBody>
          <a:bodyPr anchor="b" anchorCtr="0">
            <a:normAutofit/>
          </a:bodyPr>
          <a:lstStyle>
            <a:lvl1pPr>
              <a:defRPr sz="4500" b="1" i="0">
                <a:solidFill>
                  <a:srgbClr val="FFFFFF"/>
                </a:solidFill>
                <a:latin typeface="KingsBureauGrot ThreeSeven" panose="02000506040000020004" pitchFamily="2" charset="0"/>
              </a:defRPr>
            </a:lvl1pPr>
          </a:lstStyle>
          <a:p>
            <a:r>
              <a:rPr lang="en-GB" dirty="0"/>
              <a:t>Thank you</a:t>
            </a:r>
            <a:endParaRPr lang="en-US" dirty="0"/>
          </a:p>
        </p:txBody>
      </p:sp>
      <p:grpSp>
        <p:nvGrpSpPr>
          <p:cNvPr id="7" name="Group 6"/>
          <p:cNvGrpSpPr>
            <a:grpSpLocks noChangeAspect="1"/>
          </p:cNvGrpSpPr>
          <p:nvPr userDrawn="1"/>
        </p:nvGrpSpPr>
        <p:grpSpPr>
          <a:xfrm>
            <a:off x="10489316" y="1"/>
            <a:ext cx="1702684" cy="1303021"/>
            <a:chOff x="7949775" y="1"/>
            <a:chExt cx="1194225" cy="910000"/>
          </a:xfrm>
        </p:grpSpPr>
        <p:sp>
          <p:nvSpPr>
            <p:cNvPr id="8" name="Rectangle 7"/>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9" name="KCL-LOGO-UK-1.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949775" y="258"/>
              <a:ext cx="1194225" cy="909486"/>
            </a:xfrm>
            <a:prstGeom prst="rect">
              <a:avLst/>
            </a:prstGeom>
          </p:spPr>
        </p:pic>
      </p:grpSp>
      <p:sp>
        <p:nvSpPr>
          <p:cNvPr id="18" name="Text Placeholder 9">
            <a:extLst>
              <a:ext uri="{FF2B5EF4-FFF2-40B4-BE49-F238E27FC236}">
                <a16:creationId xmlns:a16="http://schemas.microsoft.com/office/drawing/2014/main" id="{62F5BC61-7D93-C442-AAE8-F327F7EC1854}"/>
              </a:ext>
            </a:extLst>
          </p:cNvPr>
          <p:cNvSpPr>
            <a:spLocks noGrp="1"/>
          </p:cNvSpPr>
          <p:nvPr>
            <p:ph type="body" sz="quarter" idx="11" hasCustomPrompt="1"/>
          </p:nvPr>
        </p:nvSpPr>
        <p:spPr>
          <a:xfrm>
            <a:off x="489623" y="6121401"/>
            <a:ext cx="11231999" cy="380749"/>
          </a:xfrm>
        </p:spPr>
        <p:txBody>
          <a:bodyPr wrap="square">
            <a:noAutofit/>
          </a:bodyPr>
          <a:lstStyle>
            <a:lvl1pPr marL="0" marR="0" indent="0" algn="l" defTabSz="457200" rtl="0" eaLnBrk="1" fontAlgn="auto" latinLnBrk="0" hangingPunct="1">
              <a:lnSpc>
                <a:spcPct val="120000"/>
              </a:lnSpc>
              <a:spcBef>
                <a:spcPts val="0"/>
              </a:spcBef>
              <a:spcAft>
                <a:spcPts val="0"/>
              </a:spcAft>
              <a:buClr>
                <a:srgbClr val="0A2D50"/>
              </a:buClr>
              <a:buSzTx/>
              <a:buFont typeface="Arial"/>
              <a:buNone/>
              <a:tabLst/>
              <a:defRPr sz="1200" b="0" i="0">
                <a:solidFill>
                  <a:schemeClr val="bg1"/>
                </a:solidFill>
                <a:latin typeface="Kings Caslon Text" panose="02000503000000020003" pitchFamily="2" charset="77"/>
              </a:defRPr>
            </a:lvl1pPr>
          </a:lstStyle>
          <a:p>
            <a:pPr marL="0" marR="0" lvl="0" indent="0" algn="l" defTabSz="457200" rtl="0" eaLnBrk="1" fontAlgn="auto" latinLnBrk="0" hangingPunct="1">
              <a:lnSpc>
                <a:spcPct val="120000"/>
              </a:lnSpc>
              <a:spcBef>
                <a:spcPts val="0"/>
              </a:spcBef>
              <a:spcAft>
                <a:spcPts val="0"/>
              </a:spcAft>
              <a:buClr>
                <a:srgbClr val="0A2D50"/>
              </a:buClr>
              <a:buSzTx/>
              <a:buFont typeface="Arial"/>
              <a:buNone/>
              <a:tabLst/>
              <a:defRPr/>
            </a:pPr>
            <a:r>
              <a:rPr lang="en-US" sz="1600" dirty="0">
                <a:latin typeface="Georgia" panose="02040502050405020303" pitchFamily="18" charset="0"/>
              </a:rPr>
              <a:t>© 2020 King’s College London. All rights reserved</a:t>
            </a:r>
          </a:p>
          <a:p>
            <a:pPr lvl="0"/>
            <a:endParaRPr lang="en-US" dirty="0"/>
          </a:p>
        </p:txBody>
      </p:sp>
    </p:spTree>
    <p:extLst>
      <p:ext uri="{BB962C8B-B14F-4D97-AF65-F5344CB8AC3E}">
        <p14:creationId xmlns:p14="http://schemas.microsoft.com/office/powerpoint/2010/main" val="25818399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23E9-499E-613A-8DA9-EE268C0018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E0C77-9487-E638-AFF4-E5D1BBE1EEEB}"/>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4" name="Footer Placeholder 3">
            <a:extLst>
              <a:ext uri="{FF2B5EF4-FFF2-40B4-BE49-F238E27FC236}">
                <a16:creationId xmlns:a16="http://schemas.microsoft.com/office/drawing/2014/main" id="{222E9086-56E7-0464-D5B0-37DEC993EE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F1FC6A-0A79-5574-EEE4-07E672D61E3D}"/>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357811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59735-ED23-96E9-F348-CA26DEF17A02}"/>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3" name="Footer Placeholder 2">
            <a:extLst>
              <a:ext uri="{FF2B5EF4-FFF2-40B4-BE49-F238E27FC236}">
                <a16:creationId xmlns:a16="http://schemas.microsoft.com/office/drawing/2014/main" id="{54008943-EB0E-C397-5F1D-DA7E454ABD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D47CFE-5921-F984-D3FD-294F65015BE2}"/>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157470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D132-6772-61F3-0FF4-DC2E09638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383ACA-4AFF-6A7C-FB9E-BD1446817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EA7948-DCA4-CD0E-0529-74AC494AB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57D80-585C-26E4-0C36-EFD991D5CB1D}"/>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6" name="Footer Placeholder 5">
            <a:extLst>
              <a:ext uri="{FF2B5EF4-FFF2-40B4-BE49-F238E27FC236}">
                <a16:creationId xmlns:a16="http://schemas.microsoft.com/office/drawing/2014/main" id="{80970751-BD62-90EF-4255-071D44BCB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DAEC7E-9251-8942-DF86-27915EDF44AF}"/>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11242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9D13-444E-4800-511E-224EEB471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D27D99-6886-6AE5-DE0B-28C0FB60A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FFB7F1-9CF2-B7D5-DACB-2C6B54BEC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DE092-9175-4CBF-68AB-3B4D856D92E0}"/>
              </a:ext>
            </a:extLst>
          </p:cNvPr>
          <p:cNvSpPr>
            <a:spLocks noGrp="1"/>
          </p:cNvSpPr>
          <p:nvPr>
            <p:ph type="dt" sz="half" idx="10"/>
          </p:nvPr>
        </p:nvSpPr>
        <p:spPr/>
        <p:txBody>
          <a:bodyPr/>
          <a:lstStyle/>
          <a:p>
            <a:fld id="{F2EB1DEE-9A88-4105-9744-583559A38718}" type="datetimeFigureOut">
              <a:rPr lang="en-GB" smtClean="0"/>
              <a:t>07/02/2023</a:t>
            </a:fld>
            <a:endParaRPr lang="en-GB"/>
          </a:p>
        </p:txBody>
      </p:sp>
      <p:sp>
        <p:nvSpPr>
          <p:cNvPr id="6" name="Footer Placeholder 5">
            <a:extLst>
              <a:ext uri="{FF2B5EF4-FFF2-40B4-BE49-F238E27FC236}">
                <a16:creationId xmlns:a16="http://schemas.microsoft.com/office/drawing/2014/main" id="{5BB80A22-BE4B-E2D5-2D50-A2B71EB263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B73575-8B9B-1D04-48CE-47A99CD120AC}"/>
              </a:ext>
            </a:extLst>
          </p:cNvPr>
          <p:cNvSpPr>
            <a:spLocks noGrp="1"/>
          </p:cNvSpPr>
          <p:nvPr>
            <p:ph type="sldNum" sz="quarter" idx="12"/>
          </p:nvPr>
        </p:nvSpPr>
        <p:spPr/>
        <p:txBody>
          <a:bodyPr/>
          <a:lstStyle/>
          <a:p>
            <a:fld id="{D02A2AF4-40B1-4E62-880E-7F2B2911B3E6}" type="slidenum">
              <a:rPr lang="en-GB" smtClean="0"/>
              <a:t>‹#›</a:t>
            </a:fld>
            <a:endParaRPr lang="en-GB"/>
          </a:p>
        </p:txBody>
      </p:sp>
    </p:spTree>
    <p:extLst>
      <p:ext uri="{BB962C8B-B14F-4D97-AF65-F5344CB8AC3E}">
        <p14:creationId xmlns:p14="http://schemas.microsoft.com/office/powerpoint/2010/main" val="287268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EB5D8-1B1E-B01D-0096-EAB06214D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0B4647-D140-96E9-4BE9-96024FD6D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28D16C-50FE-1FD7-2288-7E6340908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B1DEE-9A88-4105-9744-583559A38718}" type="datetimeFigureOut">
              <a:rPr lang="en-GB" smtClean="0"/>
              <a:t>07/02/2023</a:t>
            </a:fld>
            <a:endParaRPr lang="en-GB"/>
          </a:p>
        </p:txBody>
      </p:sp>
      <p:sp>
        <p:nvSpPr>
          <p:cNvPr id="5" name="Footer Placeholder 4">
            <a:extLst>
              <a:ext uri="{FF2B5EF4-FFF2-40B4-BE49-F238E27FC236}">
                <a16:creationId xmlns:a16="http://schemas.microsoft.com/office/drawing/2014/main" id="{BB31FA0E-5EE2-2DF4-E88B-A6F0F15B4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1CE426-6FF2-A6EA-038C-40441C7C6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A2AF4-40B1-4E62-880E-7F2B2911B3E6}" type="slidenum">
              <a:rPr lang="en-GB" smtClean="0"/>
              <a:t>‹#›</a:t>
            </a:fld>
            <a:endParaRPr lang="en-GB"/>
          </a:p>
        </p:txBody>
      </p:sp>
    </p:spTree>
    <p:extLst>
      <p:ext uri="{BB962C8B-B14F-4D97-AF65-F5344CB8AC3E}">
        <p14:creationId xmlns:p14="http://schemas.microsoft.com/office/powerpoint/2010/main" val="328966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29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71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80000"/>
            <a:ext cx="11232000" cy="720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0000" y="1089220"/>
            <a:ext cx="11232000" cy="53115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2346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ransition>
    <p:fade/>
  </p:transition>
  <p:txStyles>
    <p:titleStyle>
      <a:lvl1pPr algn="l" defTabSz="457200" rtl="0" eaLnBrk="1" latinLnBrk="0" hangingPunct="1">
        <a:spcBef>
          <a:spcPct val="0"/>
        </a:spcBef>
        <a:buNone/>
        <a:defRPr sz="3200" b="1" i="0" kern="1200">
          <a:solidFill>
            <a:srgbClr val="0A2D50"/>
          </a:solidFill>
          <a:latin typeface="KingsBureauGrot ThreeSeven" panose="02000506040000020004" pitchFamily="2" charset="0"/>
          <a:ea typeface="+mj-ea"/>
          <a:cs typeface="KingsBureauGrot ThreeSeven" panose="02000506040000020004" pitchFamily="2" charset="0"/>
        </a:defRPr>
      </a:lvl1pPr>
    </p:titleStyle>
    <p:bodyStyle>
      <a:lvl1pPr marL="26987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1pPr>
      <a:lvl2pPr marL="53975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2pPr>
      <a:lvl3pPr marL="80962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3pPr>
      <a:lvl4pPr marL="107950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4pPr>
      <a:lvl5pPr marL="1341438" indent="-261938"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hyperlink" Target="https://www.bera.ac.uk/blog/has-athena-swan-lost-its-wa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hyperlink" Target="https://thecritic.co.uk/the-subversion-of-athena-swan/" TargetMode="Externa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B39C-2EA9-F34E-BEDE-64ABAF92FFA2}"/>
              </a:ext>
            </a:extLst>
          </p:cNvPr>
          <p:cNvSpPr>
            <a:spLocks noGrp="1"/>
          </p:cNvSpPr>
          <p:nvPr>
            <p:ph type="ctrTitle"/>
          </p:nvPr>
        </p:nvSpPr>
        <p:spPr/>
        <p:txBody>
          <a:bodyPr>
            <a:normAutofit/>
          </a:bodyPr>
          <a:lstStyle/>
          <a:p>
            <a:r>
              <a:rPr lang="en-GB" sz="3600" dirty="0">
                <a:solidFill>
                  <a:schemeClr val="bg1"/>
                </a:solidFill>
              </a:rPr>
              <a:t>An analysis of Athena Swan as a policy- scoring scheme</a:t>
            </a:r>
          </a:p>
        </p:txBody>
      </p:sp>
      <p:sp>
        <p:nvSpPr>
          <p:cNvPr id="3" name="Subtitle 2">
            <a:extLst>
              <a:ext uri="{FF2B5EF4-FFF2-40B4-BE49-F238E27FC236}">
                <a16:creationId xmlns:a16="http://schemas.microsoft.com/office/drawing/2014/main" id="{781A7F14-D903-644B-9DCA-DB13FB0F806A}"/>
              </a:ext>
            </a:extLst>
          </p:cNvPr>
          <p:cNvSpPr>
            <a:spLocks noGrp="1"/>
          </p:cNvSpPr>
          <p:nvPr>
            <p:ph type="subTitle" idx="1"/>
          </p:nvPr>
        </p:nvSpPr>
        <p:spPr/>
        <p:txBody>
          <a:bodyPr>
            <a:noAutofit/>
          </a:bodyPr>
          <a:lstStyle/>
          <a:p>
            <a:br>
              <a:rPr lang="en-GB" sz="1600" dirty="0"/>
            </a:br>
            <a:r>
              <a:rPr lang="en-GB" sz="1800" dirty="0"/>
              <a:t>Dr John Armstrong,</a:t>
            </a:r>
          </a:p>
          <a:p>
            <a:r>
              <a:rPr lang="en-GB" sz="1800" dirty="0"/>
              <a:t>KCL Department of Mathematics</a:t>
            </a:r>
            <a:br>
              <a:rPr lang="en-GB" sz="1800" dirty="0"/>
            </a:br>
            <a:br>
              <a:rPr lang="en-GB" sz="1800" dirty="0"/>
            </a:br>
            <a:r>
              <a:rPr lang="en-GB" sz="1800" dirty="0"/>
              <a:t>Professor Alice Sullivan,</a:t>
            </a:r>
          </a:p>
          <a:p>
            <a:r>
              <a:rPr lang="en-GB" sz="1800" dirty="0"/>
              <a:t>UCL Social Research Institute</a:t>
            </a:r>
            <a:endParaRPr lang="en-US" sz="1800" dirty="0"/>
          </a:p>
        </p:txBody>
      </p:sp>
      <p:sp>
        <p:nvSpPr>
          <p:cNvPr id="5" name="TextBox 4">
            <a:extLst>
              <a:ext uri="{FF2B5EF4-FFF2-40B4-BE49-F238E27FC236}">
                <a16:creationId xmlns:a16="http://schemas.microsoft.com/office/drawing/2014/main" id="{E06F37CC-10DB-B3AF-369E-29CA68A638FF}"/>
              </a:ext>
            </a:extLst>
          </p:cNvPr>
          <p:cNvSpPr txBox="1"/>
          <p:nvPr/>
        </p:nvSpPr>
        <p:spPr>
          <a:xfrm>
            <a:off x="310719" y="5606321"/>
            <a:ext cx="3406842" cy="1109272"/>
          </a:xfrm>
          <a:prstGeom prst="rect">
            <a:avLst/>
          </a:prstGeom>
        </p:spPr>
        <p:txBody>
          <a:bodyPr wrap="square" rtlCol="0">
            <a:normAutofit/>
          </a:bodyPr>
          <a:lstStyle/>
          <a:p>
            <a:pPr marL="0" indent="0">
              <a:buFont typeface="Arial" panose="020B0604020202020204" pitchFamily="34" charset="0"/>
              <a:buNone/>
            </a:pPr>
            <a:endParaRPr lang="en-GB" sz="2400" b="1" dirty="0"/>
          </a:p>
        </p:txBody>
      </p:sp>
      <p:sp>
        <p:nvSpPr>
          <p:cNvPr id="6" name="TextBox 5">
            <a:extLst>
              <a:ext uri="{FF2B5EF4-FFF2-40B4-BE49-F238E27FC236}">
                <a16:creationId xmlns:a16="http://schemas.microsoft.com/office/drawing/2014/main" id="{1BCFE5A3-F579-1F9E-798F-E975360504AB}"/>
              </a:ext>
            </a:extLst>
          </p:cNvPr>
          <p:cNvSpPr txBox="1"/>
          <p:nvPr/>
        </p:nvSpPr>
        <p:spPr>
          <a:xfrm>
            <a:off x="310719" y="5606321"/>
            <a:ext cx="3406842" cy="1109272"/>
          </a:xfrm>
          <a:prstGeom prst="rect">
            <a:avLst/>
          </a:prstGeom>
        </p:spPr>
        <p:txBody>
          <a:bodyPr wrap="square" rtlCol="0">
            <a:normAutofit/>
          </a:bodyPr>
          <a:lstStyle/>
          <a:p>
            <a:pPr marL="0" indent="0">
              <a:buFont typeface="Arial" panose="020B0604020202020204" pitchFamily="34" charset="0"/>
              <a:buNone/>
            </a:pPr>
            <a:r>
              <a:rPr lang="en-GB" sz="2400" dirty="0">
                <a:latin typeface="Kings Caslon Text" panose="02000503000000020003" pitchFamily="2" charset="0"/>
              </a:rPr>
              <a:t>University of Lancaster 8th February 2023</a:t>
            </a:r>
          </a:p>
        </p:txBody>
      </p:sp>
    </p:spTree>
    <p:extLst>
      <p:ext uri="{BB962C8B-B14F-4D97-AF65-F5344CB8AC3E}">
        <p14:creationId xmlns:p14="http://schemas.microsoft.com/office/powerpoint/2010/main" val="449679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3D47-A5ED-EC5D-B816-15D8D2BD3707}"/>
              </a:ext>
            </a:extLst>
          </p:cNvPr>
          <p:cNvSpPr>
            <a:spLocks noGrp="1"/>
          </p:cNvSpPr>
          <p:nvPr>
            <p:ph type="title"/>
          </p:nvPr>
        </p:nvSpPr>
        <p:spPr/>
        <p:txBody>
          <a:bodyPr/>
          <a:lstStyle/>
          <a:p>
            <a:r>
              <a:rPr lang="en-US" dirty="0"/>
              <a:t>Conclusions from the data</a:t>
            </a:r>
            <a:endParaRPr lang="en-GB" dirty="0"/>
          </a:p>
        </p:txBody>
      </p:sp>
      <p:sp>
        <p:nvSpPr>
          <p:cNvPr id="3" name="Content Placeholder 2">
            <a:extLst>
              <a:ext uri="{FF2B5EF4-FFF2-40B4-BE49-F238E27FC236}">
                <a16:creationId xmlns:a16="http://schemas.microsoft.com/office/drawing/2014/main" id="{8009426A-BA06-1CF4-9D20-121253E5AB56}"/>
              </a:ext>
            </a:extLst>
          </p:cNvPr>
          <p:cNvSpPr>
            <a:spLocks noGrp="1"/>
          </p:cNvSpPr>
          <p:nvPr>
            <p:ph idx="1"/>
          </p:nvPr>
        </p:nvSpPr>
        <p:spPr/>
        <p:txBody>
          <a:bodyPr>
            <a:normAutofit/>
          </a:bodyPr>
          <a:lstStyle/>
          <a:p>
            <a:pPr lvl="1"/>
            <a:r>
              <a:rPr lang="en-GB" sz="2800" dirty="0">
                <a:solidFill>
                  <a:srgbClr val="000000"/>
                </a:solidFill>
                <a:effectLst/>
                <a:ea typeface="Calibri" panose="020F0502020204030204" pitchFamily="34" charset="0"/>
              </a:rPr>
              <a:t>“</a:t>
            </a:r>
            <a:r>
              <a:rPr lang="en-GB" sz="2800" dirty="0">
                <a:effectLst/>
                <a:ea typeface="Calibri" panose="020F0502020204030204" pitchFamily="34" charset="0"/>
                <a:cs typeface="Times New Roman" panose="02020603050405020304" pitchFamily="18" charset="0"/>
              </a:rPr>
              <a:t>the link between Athena SWAN and research funding is a controversial issue particularly because Athena SWAN is not a standard-based award” (Munir et al 2014)</a:t>
            </a:r>
            <a:br>
              <a:rPr lang="en-GB" sz="2800" dirty="0">
                <a:effectLst/>
                <a:ea typeface="Calibri" panose="020F0502020204030204" pitchFamily="34" charset="0"/>
                <a:cs typeface="Times New Roman" panose="02020603050405020304" pitchFamily="18" charset="0"/>
              </a:rPr>
            </a:br>
            <a:r>
              <a:rPr lang="en-GB" sz="2800" dirty="0">
                <a:effectLst/>
                <a:ea typeface="Calibri" panose="020F0502020204030204" pitchFamily="34" charset="0"/>
                <a:cs typeface="Times New Roman" panose="02020603050405020304" pitchFamily="18" charset="0"/>
              </a:rPr>
              <a:t>We would go further and argue that the awards are likely to mislead.</a:t>
            </a:r>
          </a:p>
          <a:p>
            <a:pPr lvl="1"/>
            <a:r>
              <a:rPr lang="en-GB" sz="2800" dirty="0">
                <a:ea typeface="Calibri" panose="020F0502020204030204" pitchFamily="34" charset="0"/>
                <a:cs typeface="Times New Roman" panose="02020603050405020304" pitchFamily="18" charset="0"/>
              </a:rPr>
              <a:t>There is no evidence that Athena SWAN leads to improved female representation in senior roles.</a:t>
            </a:r>
          </a:p>
          <a:p>
            <a:pPr lvl="1"/>
            <a:r>
              <a:rPr lang="en-GB" sz="2800" dirty="0">
                <a:ea typeface="Calibri" panose="020F0502020204030204" pitchFamily="34" charset="0"/>
                <a:cs typeface="Times New Roman" panose="02020603050405020304" pitchFamily="18" charset="0"/>
              </a:rPr>
              <a:t>In some reasonable models, there would be sufficient statistical power to detect the impact of Athena Swan</a:t>
            </a:r>
            <a:endParaRPr lang="en-US" sz="2800" dirty="0"/>
          </a:p>
        </p:txBody>
      </p:sp>
    </p:spTree>
    <p:extLst>
      <p:ext uri="{BB962C8B-B14F-4D97-AF65-F5344CB8AC3E}">
        <p14:creationId xmlns:p14="http://schemas.microsoft.com/office/powerpoint/2010/main" val="105571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82A-38FC-0BE0-C2A6-F28FC0C20522}"/>
              </a:ext>
            </a:extLst>
          </p:cNvPr>
          <p:cNvSpPr>
            <a:spLocks noGrp="1"/>
          </p:cNvSpPr>
          <p:nvPr>
            <p:ph type="title"/>
          </p:nvPr>
        </p:nvSpPr>
        <p:spPr/>
        <p:txBody>
          <a:bodyPr/>
          <a:lstStyle/>
          <a:p>
            <a:r>
              <a:rPr lang="en-US" dirty="0"/>
              <a:t>Policy Analysis</a:t>
            </a:r>
            <a:endParaRPr lang="en-GB" dirty="0"/>
          </a:p>
        </p:txBody>
      </p:sp>
      <p:sp>
        <p:nvSpPr>
          <p:cNvPr id="3" name="Content Placeholder 2">
            <a:extLst>
              <a:ext uri="{FF2B5EF4-FFF2-40B4-BE49-F238E27FC236}">
                <a16:creationId xmlns:a16="http://schemas.microsoft.com/office/drawing/2014/main" id="{44F196A4-D84A-FD64-568F-CAFBD4346278}"/>
              </a:ext>
            </a:extLst>
          </p:cNvPr>
          <p:cNvSpPr>
            <a:spLocks noGrp="1"/>
          </p:cNvSpPr>
          <p:nvPr>
            <p:ph idx="1"/>
          </p:nvPr>
        </p:nvSpPr>
        <p:spPr/>
        <p:txBody>
          <a:bodyPr/>
          <a:lstStyle/>
          <a:p>
            <a:r>
              <a:rPr lang="en-US" dirty="0"/>
              <a:t>How does Athena Swan influence HEIs? And how has Athena Swan itself been influenced?</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We reviewed the Athena Swan guidance provided on its website, the historical development of this guidance.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We looked at four departmental Athena Swan submissions and two institutional action plans and held one interview with staff at Advance HE. </a:t>
            </a:r>
            <a:endParaRPr lang="en-GB" dirty="0"/>
          </a:p>
        </p:txBody>
      </p:sp>
    </p:spTree>
    <p:extLst>
      <p:ext uri="{BB962C8B-B14F-4D97-AF65-F5344CB8AC3E}">
        <p14:creationId xmlns:p14="http://schemas.microsoft.com/office/powerpoint/2010/main" val="250115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CD2F-E6A0-E481-7DD4-7DB57F7593BD}"/>
              </a:ext>
            </a:extLst>
          </p:cNvPr>
          <p:cNvSpPr>
            <a:spLocks noGrp="1"/>
          </p:cNvSpPr>
          <p:nvPr>
            <p:ph type="title"/>
          </p:nvPr>
        </p:nvSpPr>
        <p:spPr/>
        <p:txBody>
          <a:bodyPr>
            <a:normAutofit/>
          </a:bodyPr>
          <a:lstStyle/>
          <a:p>
            <a:r>
              <a:rPr lang="en-GB" dirty="0">
                <a:latin typeface="Calibri" panose="020F0502020204030204" pitchFamily="34" charset="0"/>
                <a:cs typeface="Times New Roman" panose="02020603050405020304" pitchFamily="18" charset="0"/>
              </a:rPr>
              <a:t>Key Issues</a:t>
            </a:r>
            <a:br>
              <a:rPr lang="en-GB" dirty="0"/>
            </a:br>
            <a:endParaRPr lang="en-GB" dirty="0"/>
          </a:p>
        </p:txBody>
      </p:sp>
      <p:sp>
        <p:nvSpPr>
          <p:cNvPr id="3" name="Content Placeholder 2">
            <a:extLst>
              <a:ext uri="{FF2B5EF4-FFF2-40B4-BE49-F238E27FC236}">
                <a16:creationId xmlns:a16="http://schemas.microsoft.com/office/drawing/2014/main" id="{CB17B781-94B1-F69B-E766-ADE9A3AFF9A0}"/>
              </a:ext>
            </a:extLst>
          </p:cNvPr>
          <p:cNvSpPr>
            <a:spLocks noGrp="1"/>
          </p:cNvSpPr>
          <p:nvPr>
            <p:ph idx="1"/>
          </p:nvPr>
        </p:nvSpPr>
        <p:spPr/>
        <p:txBody>
          <a:bodyPr/>
          <a:lstStyle/>
          <a:p>
            <a:r>
              <a:rPr lang="en-GB" dirty="0"/>
              <a:t>Awards are misleading</a:t>
            </a:r>
          </a:p>
          <a:p>
            <a:r>
              <a:rPr lang="en-GB" dirty="0"/>
              <a:t>Data collection on sex dropped from 2016-2022</a:t>
            </a:r>
          </a:p>
          <a:p>
            <a:r>
              <a:rPr lang="en-GB" dirty="0"/>
              <a:t>Policy capture</a:t>
            </a:r>
          </a:p>
          <a:p>
            <a:r>
              <a:rPr lang="en-GB" dirty="0"/>
              <a:t>Groupthink</a:t>
            </a:r>
          </a:p>
          <a:p>
            <a:r>
              <a:rPr lang="en-GB" dirty="0"/>
              <a:t>Compromising academic freedom</a:t>
            </a:r>
          </a:p>
          <a:p>
            <a:r>
              <a:rPr lang="en-GB" dirty="0"/>
              <a:t>Does not promote rational prioritisation</a:t>
            </a:r>
          </a:p>
          <a:p>
            <a:r>
              <a:rPr lang="en-GB" dirty="0"/>
              <a:t>Sexual harassment</a:t>
            </a:r>
          </a:p>
        </p:txBody>
      </p:sp>
    </p:spTree>
    <p:extLst>
      <p:ext uri="{BB962C8B-B14F-4D97-AF65-F5344CB8AC3E}">
        <p14:creationId xmlns:p14="http://schemas.microsoft.com/office/powerpoint/2010/main" val="262444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39D2-ED48-6D03-FA7E-DEF98EA8E3D3}"/>
              </a:ext>
            </a:extLst>
          </p:cNvPr>
          <p:cNvSpPr>
            <a:spLocks noGrp="1"/>
          </p:cNvSpPr>
          <p:nvPr>
            <p:ph type="title"/>
          </p:nvPr>
        </p:nvSpPr>
        <p:spPr>
          <a:xfrm>
            <a:off x="4965430" y="629268"/>
            <a:ext cx="6586491" cy="1286160"/>
          </a:xfrm>
        </p:spPr>
        <p:txBody>
          <a:bodyPr anchor="b">
            <a:normAutofit/>
          </a:bodyPr>
          <a:lstStyle/>
          <a:p>
            <a:r>
              <a:rPr lang="en-US" dirty="0"/>
              <a:t>Misleading Awards </a:t>
            </a:r>
            <a:endParaRPr lang="en-GB" dirty="0"/>
          </a:p>
        </p:txBody>
      </p:sp>
      <p:sp>
        <p:nvSpPr>
          <p:cNvPr id="3" name="Content Placeholder 2">
            <a:extLst>
              <a:ext uri="{FF2B5EF4-FFF2-40B4-BE49-F238E27FC236}">
                <a16:creationId xmlns:a16="http://schemas.microsoft.com/office/drawing/2014/main" id="{247DFBB6-FCA3-E2DC-C34C-821B4C37A5D1}"/>
              </a:ext>
            </a:extLst>
          </p:cNvPr>
          <p:cNvSpPr>
            <a:spLocks noGrp="1"/>
          </p:cNvSpPr>
          <p:nvPr>
            <p:ph idx="1"/>
          </p:nvPr>
        </p:nvSpPr>
        <p:spPr>
          <a:xfrm>
            <a:off x="4965431" y="2438400"/>
            <a:ext cx="6586489" cy="3785419"/>
          </a:xfrm>
        </p:spPr>
        <p:txBody>
          <a:bodyPr>
            <a:normAutofit lnSpcReduction="10000"/>
          </a:bodyPr>
          <a:lstStyle/>
          <a:p>
            <a:r>
              <a:rPr lang="en-US" sz="2000" dirty="0"/>
              <a:t>Silver award holders have fewer women in senior positions than bronze award holders and institutions without awards.</a:t>
            </a:r>
          </a:p>
          <a:p>
            <a:r>
              <a:rPr lang="en-US" sz="2000" dirty="0"/>
              <a:t>Athena Swan rewards </a:t>
            </a:r>
            <a:r>
              <a:rPr lang="en-US" sz="2000" b="1" dirty="0"/>
              <a:t>plans </a:t>
            </a:r>
            <a:r>
              <a:rPr lang="en-US" sz="2000" dirty="0"/>
              <a:t>for </a:t>
            </a:r>
            <a:r>
              <a:rPr lang="en-US" sz="2000" b="1" dirty="0"/>
              <a:t>improvement </a:t>
            </a:r>
            <a:r>
              <a:rPr lang="en-US" sz="2000" dirty="0"/>
              <a:t>rather than outcomes.</a:t>
            </a:r>
          </a:p>
          <a:p>
            <a:r>
              <a:rPr lang="en-US" sz="2000" dirty="0"/>
              <a:t>E.g. Imperial </a:t>
            </a:r>
            <a:r>
              <a:rPr lang="en-US" sz="2000" dirty="0" err="1"/>
              <a:t>maths</a:t>
            </a:r>
            <a:r>
              <a:rPr lang="en-US" sz="2000" dirty="0"/>
              <a:t> has AS Silver, despite only 6% women profs.</a:t>
            </a:r>
          </a:p>
          <a:p>
            <a:r>
              <a:rPr lang="en-US" sz="2000" dirty="0"/>
              <a:t>The fact that AS is not a standard based award is widely misunderstood.</a:t>
            </a:r>
          </a:p>
          <a:p>
            <a:r>
              <a:rPr lang="en-US" sz="2000" dirty="0"/>
              <a:t>Decision to decree only orgs with silver could receive NIHR funding (2011) meant orgs with lower f representation rewarded.</a:t>
            </a:r>
            <a:endParaRPr lang="en-GB" sz="2000" dirty="0"/>
          </a:p>
        </p:txBody>
      </p:sp>
      <p:pic>
        <p:nvPicPr>
          <p:cNvPr id="5" name="Picture 4" descr="Gold medal">
            <a:extLst>
              <a:ext uri="{FF2B5EF4-FFF2-40B4-BE49-F238E27FC236}">
                <a16:creationId xmlns:a16="http://schemas.microsoft.com/office/drawing/2014/main" id="{D19243F6-F7CC-ACB9-4E81-994BD759CA35}"/>
              </a:ext>
            </a:extLst>
          </p:cNvPr>
          <p:cNvPicPr>
            <a:picLocks noChangeAspect="1"/>
          </p:cNvPicPr>
          <p:nvPr/>
        </p:nvPicPr>
        <p:blipFill rotWithShape="1">
          <a:blip r:embed="rId2"/>
          <a:srcRect l="10910" r="43970" b="-1"/>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7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5249-6315-59C2-0240-BB9CE60A5431}"/>
              </a:ext>
            </a:extLst>
          </p:cNvPr>
          <p:cNvSpPr>
            <a:spLocks noGrp="1"/>
          </p:cNvSpPr>
          <p:nvPr>
            <p:ph type="title"/>
          </p:nvPr>
        </p:nvSpPr>
        <p:spPr>
          <a:xfrm>
            <a:off x="5255260" y="1188637"/>
            <a:ext cx="5852711" cy="1597228"/>
          </a:xfrm>
        </p:spPr>
        <p:txBody>
          <a:bodyPr>
            <a:normAutofit/>
          </a:bodyPr>
          <a:lstStyle/>
          <a:p>
            <a:r>
              <a:rPr lang="en-US" sz="5100"/>
              <a:t>Data Collection on Sex </a:t>
            </a:r>
            <a:endParaRPr lang="en-GB" sz="5100"/>
          </a:p>
        </p:txBody>
      </p:sp>
      <p:pic>
        <p:nvPicPr>
          <p:cNvPr id="5" name="Graphic 4" descr="Man and woman with solid fill">
            <a:extLst>
              <a:ext uri="{FF2B5EF4-FFF2-40B4-BE49-F238E27FC236}">
                <a16:creationId xmlns:a16="http://schemas.microsoft.com/office/drawing/2014/main" id="{ED889595-5D58-4401-FEC5-7338771063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E64237CC-416B-15D4-BEBD-7BF15F3916A7}"/>
              </a:ext>
            </a:extLst>
          </p:cNvPr>
          <p:cNvSpPr>
            <a:spLocks noGrp="1"/>
          </p:cNvSpPr>
          <p:nvPr>
            <p:ph idx="1"/>
          </p:nvPr>
        </p:nvSpPr>
        <p:spPr>
          <a:xfrm>
            <a:off x="5255260" y="2998278"/>
            <a:ext cx="4428236" cy="2728198"/>
          </a:xfrm>
        </p:spPr>
        <p:txBody>
          <a:bodyPr anchor="t">
            <a:normAutofit/>
          </a:bodyPr>
          <a:lstStyle/>
          <a:p>
            <a:r>
              <a:rPr lang="en-US" sz="2000"/>
              <a:t>From 2016-2021, Advance HE told HEIs to collect data on ‘gender’ rather than sex.</a:t>
            </a:r>
          </a:p>
          <a:p>
            <a:r>
              <a:rPr lang="en-US" sz="2000"/>
              <a:t>“Advance HE recommends asking a question about gender rather than asking a question about sex. This ensures equality efforts are… inclusive of a diverse range of gender identities.” (Advance HE, 2021d)</a:t>
            </a:r>
          </a:p>
          <a:p>
            <a:endParaRPr lang="en-GB" sz="2000"/>
          </a:p>
        </p:txBody>
      </p:sp>
    </p:spTree>
    <p:extLst>
      <p:ext uri="{BB962C8B-B14F-4D97-AF65-F5344CB8AC3E}">
        <p14:creationId xmlns:p14="http://schemas.microsoft.com/office/powerpoint/2010/main" val="337650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F6212-2E61-DB6C-A3C3-A3C48AA6E423}"/>
              </a:ext>
            </a:extLst>
          </p:cNvPr>
          <p:cNvSpPr>
            <a:spLocks noGrp="1"/>
          </p:cNvSpPr>
          <p:nvPr>
            <p:ph type="title"/>
          </p:nvPr>
        </p:nvSpPr>
        <p:spPr>
          <a:xfrm>
            <a:off x="524741" y="620392"/>
            <a:ext cx="3808268" cy="5504688"/>
          </a:xfrm>
        </p:spPr>
        <p:txBody>
          <a:bodyPr>
            <a:normAutofit/>
          </a:bodyPr>
          <a:lstStyle/>
          <a:p>
            <a:r>
              <a:rPr lang="en-GB" sz="6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would you describe your gender?</a:t>
            </a:r>
            <a:br>
              <a:rPr lang="en-GB" sz="6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GB" sz="6000">
              <a:solidFill>
                <a:schemeClr val="bg1"/>
              </a:solidFill>
            </a:endParaRPr>
          </a:p>
        </p:txBody>
      </p:sp>
      <p:graphicFrame>
        <p:nvGraphicFramePr>
          <p:cNvPr id="5" name="Content Placeholder 2">
            <a:extLst>
              <a:ext uri="{FF2B5EF4-FFF2-40B4-BE49-F238E27FC236}">
                <a16:creationId xmlns:a16="http://schemas.microsoft.com/office/drawing/2014/main" id="{5C64D13F-6BEE-FD6F-7F79-CC525492FE79}"/>
              </a:ext>
            </a:extLst>
          </p:cNvPr>
          <p:cNvGraphicFramePr>
            <a:graphicFrameLocks noGrp="1"/>
          </p:cNvGraphicFramePr>
          <p:nvPr>
            <p:ph idx="1"/>
            <p:extLst>
              <p:ext uri="{D42A27DB-BD31-4B8C-83A1-F6EECF244321}">
                <p14:modId xmlns:p14="http://schemas.microsoft.com/office/powerpoint/2010/main" val="192284508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67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869ADD-BA5F-497E-AA88-6CDD0E98A51E}"/>
              </a:ext>
            </a:extLst>
          </p:cNvPr>
          <p:cNvSpPr>
            <a:spLocks noGrp="1"/>
          </p:cNvSpPr>
          <p:nvPr>
            <p:ph type="title"/>
          </p:nvPr>
        </p:nvSpPr>
        <p:spPr/>
        <p:txBody>
          <a:bodyPr/>
          <a:lstStyle/>
          <a:p>
            <a:r>
              <a:rPr lang="en-US" dirty="0"/>
              <a:t>Are the numbers too small to make a difference?</a:t>
            </a:r>
            <a:endParaRPr lang="en-GB" dirty="0"/>
          </a:p>
        </p:txBody>
      </p:sp>
      <p:sp>
        <p:nvSpPr>
          <p:cNvPr id="6" name="Content Placeholder 5">
            <a:extLst>
              <a:ext uri="{FF2B5EF4-FFF2-40B4-BE49-F238E27FC236}">
                <a16:creationId xmlns:a16="http://schemas.microsoft.com/office/drawing/2014/main" id="{62CD68B1-951E-45C8-BEF4-E4203E2B47B9}"/>
              </a:ext>
            </a:extLst>
          </p:cNvPr>
          <p:cNvSpPr>
            <a:spLocks noGrp="1"/>
          </p:cNvSpPr>
          <p:nvPr>
            <p:ph sz="half" idx="1"/>
          </p:nvPr>
        </p:nvSpPr>
        <p:spPr/>
        <p:txBody>
          <a:bodyPr/>
          <a:lstStyle/>
          <a:p>
            <a:r>
              <a:rPr lang="en-US" b="1" dirty="0"/>
              <a:t>Example</a:t>
            </a:r>
          </a:p>
          <a:p>
            <a:pPr marL="342900" indent="-342900">
              <a:buFont typeface="Arial" panose="020B0604020202020204" pitchFamily="34" charset="0"/>
              <a:buChar char="•"/>
            </a:pPr>
            <a:r>
              <a:rPr lang="en-US" b="0" dirty="0"/>
              <a:t>A </a:t>
            </a:r>
            <a:r>
              <a:rPr lang="en-US" b="0" dirty="0" err="1"/>
              <a:t>maths</a:t>
            </a:r>
            <a:r>
              <a:rPr lang="en-US" b="0" dirty="0"/>
              <a:t> department has 2 female professors</a:t>
            </a:r>
          </a:p>
          <a:p>
            <a:pPr marL="342900" indent="-342900">
              <a:buFont typeface="Arial" panose="020B0604020202020204" pitchFamily="34" charset="0"/>
              <a:buChar char="•"/>
            </a:pPr>
            <a:r>
              <a:rPr lang="en-US" b="0" dirty="0"/>
              <a:t>1 professor identifying differently could change the statistics by 50% overnight.</a:t>
            </a:r>
          </a:p>
          <a:p>
            <a:endParaRPr lang="en-GB" dirty="0"/>
          </a:p>
          <a:p>
            <a:endParaRPr lang="en-GB" dirty="0"/>
          </a:p>
        </p:txBody>
      </p:sp>
      <p:pic>
        <p:nvPicPr>
          <p:cNvPr id="14" name="Picture Placeholder 13" descr="Chart, bar chart, histogram&#10;&#10;Description automatically generated">
            <a:extLst>
              <a:ext uri="{FF2B5EF4-FFF2-40B4-BE49-F238E27FC236}">
                <a16:creationId xmlns:a16="http://schemas.microsoft.com/office/drawing/2014/main" id="{34FFE096-3B54-4ED5-AC78-F52DC5A3A21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8" b="4798"/>
          <a:stretch>
            <a:fillRect/>
          </a:stretch>
        </p:blipFill>
        <p:spPr/>
      </p:pic>
    </p:spTree>
    <p:extLst>
      <p:ext uri="{BB962C8B-B14F-4D97-AF65-F5344CB8AC3E}">
        <p14:creationId xmlns:p14="http://schemas.microsoft.com/office/powerpoint/2010/main" val="13726566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EA47-2CE7-F9CA-2B34-1690B5706AE3}"/>
              </a:ext>
            </a:extLst>
          </p:cNvPr>
          <p:cNvSpPr>
            <a:spLocks noGrp="1"/>
          </p:cNvSpPr>
          <p:nvPr>
            <p:ph type="title"/>
          </p:nvPr>
        </p:nvSpPr>
        <p:spPr/>
        <p:txBody>
          <a:bodyPr/>
          <a:lstStyle/>
          <a:p>
            <a:r>
              <a:rPr lang="en-US" dirty="0"/>
              <a:t>Public Sector Equality Duty</a:t>
            </a:r>
            <a:endParaRPr lang="en-GB" dirty="0"/>
          </a:p>
        </p:txBody>
      </p:sp>
      <p:sp>
        <p:nvSpPr>
          <p:cNvPr id="3" name="Content Placeholder 2">
            <a:extLst>
              <a:ext uri="{FF2B5EF4-FFF2-40B4-BE49-F238E27FC236}">
                <a16:creationId xmlns:a16="http://schemas.microsoft.com/office/drawing/2014/main" id="{9C382E03-235F-F16B-D489-BEFDC6E6BFA8}"/>
              </a:ext>
            </a:extLst>
          </p:cNvPr>
          <p:cNvSpPr>
            <a:spLocks noGrp="1"/>
          </p:cNvSpPr>
          <p:nvPr>
            <p:ph idx="1"/>
          </p:nvPr>
        </p:nvSpPr>
        <p:spPr/>
        <p:txBody>
          <a:bodyPr/>
          <a:lstStyle/>
          <a:p>
            <a:r>
              <a:rPr lang="en-US" dirty="0"/>
              <a:t>HEIs have a legal duty to monitor equalities according to sex.</a:t>
            </a:r>
          </a:p>
          <a:p>
            <a:endParaRPr lang="en-GB" dirty="0"/>
          </a:p>
          <a:p>
            <a:r>
              <a:rPr lang="en-GB" dirty="0"/>
              <a:t>BERA blog 2021 “</a:t>
            </a:r>
            <a:r>
              <a:rPr lang="en-GB" dirty="0">
                <a:hlinkClick r:id="rId2"/>
              </a:rPr>
              <a:t>Has Athena Swan Lost Its Way?”</a:t>
            </a:r>
            <a:endParaRPr lang="en-GB" dirty="0"/>
          </a:p>
          <a:p>
            <a:r>
              <a:rPr lang="en-GB" dirty="0"/>
              <a:t>Advance HE posted new guidance asking sex and Gender Identity as separate questions (April 2022).</a:t>
            </a:r>
          </a:p>
        </p:txBody>
      </p:sp>
    </p:spTree>
    <p:extLst>
      <p:ext uri="{BB962C8B-B14F-4D97-AF65-F5344CB8AC3E}">
        <p14:creationId xmlns:p14="http://schemas.microsoft.com/office/powerpoint/2010/main" val="121099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BC18E71-110D-4FB6-A411-14268735D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00A5B-C125-6D3D-D54F-F8D8482F3A6D}"/>
              </a:ext>
            </a:extLst>
          </p:cNvPr>
          <p:cNvSpPr>
            <a:spLocks noGrp="1"/>
          </p:cNvSpPr>
          <p:nvPr>
            <p:ph type="title"/>
          </p:nvPr>
        </p:nvSpPr>
        <p:spPr>
          <a:xfrm>
            <a:off x="1137035" y="603623"/>
            <a:ext cx="7194165" cy="1336817"/>
          </a:xfrm>
        </p:spPr>
        <p:txBody>
          <a:bodyPr>
            <a:normAutofit/>
          </a:bodyPr>
          <a:lstStyle/>
          <a:p>
            <a:r>
              <a:rPr lang="en-US"/>
              <a:t>Policy capture</a:t>
            </a:r>
            <a:endParaRPr lang="en-GB"/>
          </a:p>
        </p:txBody>
      </p:sp>
      <p:sp>
        <p:nvSpPr>
          <p:cNvPr id="3" name="Content Placeholder 2">
            <a:extLst>
              <a:ext uri="{FF2B5EF4-FFF2-40B4-BE49-F238E27FC236}">
                <a16:creationId xmlns:a16="http://schemas.microsoft.com/office/drawing/2014/main" id="{39D8CE23-7179-7EAA-26B0-2C1E542BAF9E}"/>
              </a:ext>
            </a:extLst>
          </p:cNvPr>
          <p:cNvSpPr>
            <a:spLocks noGrp="1"/>
          </p:cNvSpPr>
          <p:nvPr>
            <p:ph idx="1"/>
          </p:nvPr>
        </p:nvSpPr>
        <p:spPr>
          <a:xfrm>
            <a:off x="1137034" y="1641988"/>
            <a:ext cx="6778113" cy="4460700"/>
          </a:xfrm>
        </p:spPr>
        <p:txBody>
          <a:bodyPr>
            <a:normAutofit/>
          </a:bodyPr>
          <a:lstStyle/>
          <a:p>
            <a:r>
              <a:rPr lang="en-US" sz="2000" dirty="0"/>
              <a:t>Power of gold stars to influence management policy</a:t>
            </a:r>
          </a:p>
          <a:p>
            <a:r>
              <a:rPr lang="en-US" sz="2000" dirty="0"/>
              <a:t>Universities lose sight of their own goals by outsourcing policy</a:t>
            </a:r>
          </a:p>
          <a:p>
            <a:r>
              <a:rPr lang="en-US" sz="2000" dirty="0"/>
              <a:t>A few activists have been able to disproportionately influence AS policy</a:t>
            </a:r>
          </a:p>
          <a:p>
            <a:r>
              <a:rPr lang="en-GB" sz="2000" dirty="0"/>
              <a:t>Sally Hines “Gender as a Spectrum” working group: </a:t>
            </a:r>
            <a:r>
              <a:rPr lang="en-GB" sz="2000" dirty="0">
                <a:effectLst/>
                <a:latin typeface="Calibri" panose="020F0502020204030204" pitchFamily="34" charset="0"/>
                <a:ea typeface="Calibri" panose="020F0502020204030204" pitchFamily="34" charset="0"/>
                <a:cs typeface="Times New Roman" panose="02020603050405020304" pitchFamily="18" charset="0"/>
              </a:rPr>
              <a:t>“recognition of sex and gender as existing on a spectrum” is a potential first step to a vision where all staff and students receive gender identity training that would “entail a discursive shift from anti-trans rhetoric as ‘opinion’</a:t>
            </a:r>
          </a:p>
          <a:p>
            <a:r>
              <a:rPr lang="en-GB" sz="2000" dirty="0">
                <a:latin typeface="Calibri" panose="020F0502020204030204" pitchFamily="34" charset="0"/>
                <a:ea typeface="Calibri" panose="020F0502020204030204" pitchFamily="34" charset="0"/>
                <a:cs typeface="Times New Roman" panose="02020603050405020304" pitchFamily="18" charset="0"/>
              </a:rPr>
              <a:t>Lack of real consultation, transparency and clarity in reaching conclusion that ‘gender is a spectrum’.</a:t>
            </a:r>
          </a:p>
          <a:p>
            <a:r>
              <a:rPr lang="en-GB" sz="2000" dirty="0">
                <a:latin typeface="Calibri" panose="020F0502020204030204" pitchFamily="34" charset="0"/>
                <a:cs typeface="Times New Roman" panose="02020603050405020304" pitchFamily="18" charset="0"/>
                <a:hlinkClick r:id="rId2"/>
              </a:rPr>
              <a:t>The subversion of Athena Swan</a:t>
            </a:r>
            <a:r>
              <a:rPr lang="en-GB" sz="2000" dirty="0">
                <a:latin typeface="Calibri" panose="020F0502020204030204" pitchFamily="34" charset="0"/>
                <a:cs typeface="Times New Roman" panose="02020603050405020304" pitchFamily="18" charset="0"/>
              </a:rPr>
              <a:t>. </a:t>
            </a:r>
            <a:r>
              <a:rPr lang="en-GB" sz="2000" i="1" dirty="0">
                <a:latin typeface="Calibri" panose="020F0502020204030204" pitchFamily="34" charset="0"/>
                <a:cs typeface="Times New Roman" panose="02020603050405020304" pitchFamily="18" charset="0"/>
              </a:rPr>
              <a:t>The Critic.</a:t>
            </a:r>
            <a:endParaRPr lang="en-GB" sz="2000" dirty="0"/>
          </a:p>
        </p:txBody>
      </p:sp>
      <p:sp>
        <p:nvSpPr>
          <p:cNvPr id="54" name="Freeform: Shape 53">
            <a:extLst>
              <a:ext uri="{FF2B5EF4-FFF2-40B4-BE49-F238E27FC236}">
                <a16:creationId xmlns:a16="http://schemas.microsoft.com/office/drawing/2014/main" id="{C2A922FF-5D1B-444A-AA3F-33B14B877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4842F084-28AE-458A-9633-FBC3E2A6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2176" y="607951"/>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Rainbow outline">
            <a:extLst>
              <a:ext uri="{FF2B5EF4-FFF2-40B4-BE49-F238E27FC236}">
                <a16:creationId xmlns:a16="http://schemas.microsoft.com/office/drawing/2014/main" id="{FEB45660-CD2D-D8E9-5E77-8C72D26B49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4180" y="795345"/>
            <a:ext cx="1412612" cy="1412612"/>
          </a:xfrm>
          <a:prstGeom prst="rect">
            <a:avLst/>
          </a:prstGeom>
        </p:spPr>
      </p:pic>
      <p:sp>
        <p:nvSpPr>
          <p:cNvPr id="58" name="Freeform: Shape 57">
            <a:extLst>
              <a:ext uri="{FF2B5EF4-FFF2-40B4-BE49-F238E27FC236}">
                <a16:creationId xmlns:a16="http://schemas.microsoft.com/office/drawing/2014/main" id="{26B38427-698A-4037-8803-2E4F11C55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9385" y="2612543"/>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Rectangle 6">
            <a:extLst>
              <a:ext uri="{FF2B5EF4-FFF2-40B4-BE49-F238E27FC236}">
                <a16:creationId xmlns:a16="http://schemas.microsoft.com/office/drawing/2014/main" id="{0CA5ED4B-E306-4431-876E-C91851D3E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4876">
            <a:off x="10606620" y="2368283"/>
            <a:ext cx="1203216"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Unicorn outline">
            <a:extLst>
              <a:ext uri="{FF2B5EF4-FFF2-40B4-BE49-F238E27FC236}">
                <a16:creationId xmlns:a16="http://schemas.microsoft.com/office/drawing/2014/main" id="{1DEDF8AD-AAE5-CD0A-11EA-5F959267DD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9655" y="2800351"/>
            <a:ext cx="1443872" cy="1443872"/>
          </a:xfrm>
          <a:prstGeom prst="rect">
            <a:avLst/>
          </a:prstGeom>
        </p:spPr>
      </p:pic>
      <p:sp>
        <p:nvSpPr>
          <p:cNvPr id="62" name="Freeform: Shape 61">
            <a:extLst>
              <a:ext uri="{FF2B5EF4-FFF2-40B4-BE49-F238E27FC236}">
                <a16:creationId xmlns:a16="http://schemas.microsoft.com/office/drawing/2014/main" id="{F6678D8D-0F79-43DA-8E1A-D0F97435B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2134" y="4517935"/>
            <a:ext cx="2464414" cy="178050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Stars outline">
            <a:extLst>
              <a:ext uri="{FF2B5EF4-FFF2-40B4-BE49-F238E27FC236}">
                <a16:creationId xmlns:a16="http://schemas.microsoft.com/office/drawing/2014/main" id="{CBB64ED1-867B-ECDA-598E-3621B87BD2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58034" y="4701882"/>
            <a:ext cx="1412612" cy="1412612"/>
          </a:xfrm>
          <a:prstGeom prst="rect">
            <a:avLst/>
          </a:prstGeom>
        </p:spPr>
      </p:pic>
    </p:spTree>
    <p:extLst>
      <p:ext uri="{BB962C8B-B14F-4D97-AF65-F5344CB8AC3E}">
        <p14:creationId xmlns:p14="http://schemas.microsoft.com/office/powerpoint/2010/main" val="21088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627A-4858-BD37-364F-F14E0C5C1064}"/>
              </a:ext>
            </a:extLst>
          </p:cNvPr>
          <p:cNvSpPr>
            <a:spLocks noGrp="1"/>
          </p:cNvSpPr>
          <p:nvPr>
            <p:ph type="title"/>
          </p:nvPr>
        </p:nvSpPr>
        <p:spPr>
          <a:xfrm>
            <a:off x="4965430" y="629268"/>
            <a:ext cx="6586491" cy="1286160"/>
          </a:xfrm>
        </p:spPr>
        <p:txBody>
          <a:bodyPr anchor="b">
            <a:normAutofit/>
          </a:bodyPr>
          <a:lstStyle/>
          <a:p>
            <a:r>
              <a:rPr lang="en-US" dirty="0"/>
              <a:t>Groupthink</a:t>
            </a:r>
            <a:endParaRPr lang="en-GB" dirty="0"/>
          </a:p>
        </p:txBody>
      </p:sp>
      <p:sp>
        <p:nvSpPr>
          <p:cNvPr id="3" name="Content Placeholder 2">
            <a:extLst>
              <a:ext uri="{FF2B5EF4-FFF2-40B4-BE49-F238E27FC236}">
                <a16:creationId xmlns:a16="http://schemas.microsoft.com/office/drawing/2014/main" id="{2A8FE935-869C-3B71-1796-6FA6B58B351D}"/>
              </a:ext>
            </a:extLst>
          </p:cNvPr>
          <p:cNvSpPr>
            <a:spLocks noGrp="1"/>
          </p:cNvSpPr>
          <p:nvPr>
            <p:ph idx="1"/>
          </p:nvPr>
        </p:nvSpPr>
        <p:spPr>
          <a:xfrm>
            <a:off x="4965431" y="2438400"/>
            <a:ext cx="6586489" cy="3785419"/>
          </a:xfrm>
        </p:spPr>
        <p:txBody>
          <a:bodyPr>
            <a:normAutofit/>
          </a:bodyPr>
          <a:lstStyle/>
          <a:p>
            <a:r>
              <a:rPr lang="en-US" dirty="0"/>
              <a:t>Award structure and external review make going against Advance HE recommendations and sector norms high risk.</a:t>
            </a:r>
          </a:p>
          <a:p>
            <a:r>
              <a:rPr lang="en-US" dirty="0"/>
              <a:t>E.g. overreliance on Unconscious Bias Training as a panacea in applications we examined. This may distract from structural and practical problems.</a:t>
            </a:r>
            <a:endParaRPr lang="en-GB" dirty="0"/>
          </a:p>
        </p:txBody>
      </p:sp>
      <p:pic>
        <p:nvPicPr>
          <p:cNvPr id="12" name="Picture 11" descr="Large skydiving group mid-air">
            <a:extLst>
              <a:ext uri="{FF2B5EF4-FFF2-40B4-BE49-F238E27FC236}">
                <a16:creationId xmlns:a16="http://schemas.microsoft.com/office/drawing/2014/main" id="{9C518F70-4D87-4C36-28D3-15B382CB57C0}"/>
              </a:ext>
            </a:extLst>
          </p:cNvPr>
          <p:cNvPicPr>
            <a:picLocks noChangeAspect="1"/>
          </p:cNvPicPr>
          <p:nvPr/>
        </p:nvPicPr>
        <p:blipFill rotWithShape="1">
          <a:blip r:embed="rId2"/>
          <a:srcRect l="28109" r="26941"/>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AE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52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B01EB-9FC1-7CD4-C799-10504DF0222B}"/>
              </a:ext>
            </a:extLst>
          </p:cNvPr>
          <p:cNvSpPr>
            <a:spLocks noGrp="1"/>
          </p:cNvSpPr>
          <p:nvPr>
            <p:ph type="title"/>
          </p:nvPr>
        </p:nvSpPr>
        <p:spPr/>
        <p:txBody>
          <a:bodyPr/>
          <a:lstStyle/>
          <a:p>
            <a:r>
              <a:rPr lang="en-US" dirty="0"/>
              <a:t>Structure</a:t>
            </a:r>
            <a:endParaRPr lang="en-GB" dirty="0"/>
          </a:p>
        </p:txBody>
      </p:sp>
      <p:sp>
        <p:nvSpPr>
          <p:cNvPr id="5" name="Content Placeholder 4">
            <a:extLst>
              <a:ext uri="{FF2B5EF4-FFF2-40B4-BE49-F238E27FC236}">
                <a16:creationId xmlns:a16="http://schemas.microsoft.com/office/drawing/2014/main" id="{2A553C83-04A3-1E3F-E8A0-0ADA2D5D0621}"/>
              </a:ext>
            </a:extLst>
          </p:cNvPr>
          <p:cNvSpPr>
            <a:spLocks noGrp="1"/>
          </p:cNvSpPr>
          <p:nvPr>
            <p:ph idx="1"/>
          </p:nvPr>
        </p:nvSpPr>
        <p:spPr/>
        <p:txBody>
          <a:bodyPr/>
          <a:lstStyle/>
          <a:p>
            <a:r>
              <a:rPr lang="en-US" dirty="0"/>
              <a:t>Introduction to Athena Swan</a:t>
            </a:r>
          </a:p>
          <a:p>
            <a:r>
              <a:rPr lang="en-US" dirty="0"/>
              <a:t>Quantitative data analysis</a:t>
            </a:r>
          </a:p>
          <a:p>
            <a:r>
              <a:rPr lang="en-US" dirty="0"/>
              <a:t>Policy analysis</a:t>
            </a:r>
          </a:p>
          <a:p>
            <a:endParaRPr lang="en-US" dirty="0"/>
          </a:p>
        </p:txBody>
      </p:sp>
    </p:spTree>
    <p:extLst>
      <p:ext uri="{BB962C8B-B14F-4D97-AF65-F5344CB8AC3E}">
        <p14:creationId xmlns:p14="http://schemas.microsoft.com/office/powerpoint/2010/main" val="291718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4077-EA1E-C106-C15F-2544FA47D96B}"/>
              </a:ext>
            </a:extLst>
          </p:cNvPr>
          <p:cNvSpPr>
            <a:spLocks noGrp="1"/>
          </p:cNvSpPr>
          <p:nvPr>
            <p:ph type="title"/>
          </p:nvPr>
        </p:nvSpPr>
        <p:spPr>
          <a:xfrm>
            <a:off x="960100" y="978102"/>
            <a:ext cx="10588434" cy="1062644"/>
          </a:xfrm>
        </p:spPr>
        <p:txBody>
          <a:bodyPr anchor="b">
            <a:normAutofit/>
          </a:bodyPr>
          <a:lstStyle/>
          <a:p>
            <a:r>
              <a:rPr lang="en-US" dirty="0"/>
              <a:t>Academic Freedom</a:t>
            </a:r>
            <a:endParaRPr lang="en-GB" dirty="0"/>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Lightbulb and gear with solid fill">
            <a:extLst>
              <a:ext uri="{FF2B5EF4-FFF2-40B4-BE49-F238E27FC236}">
                <a16:creationId xmlns:a16="http://schemas.microsoft.com/office/drawing/2014/main" id="{7E65E79F-6AB4-AEBF-AF9F-B87550C2E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430708F3-C2A9-E86A-70AB-235E85A2EF04}"/>
              </a:ext>
            </a:extLst>
          </p:cNvPr>
          <p:cNvSpPr>
            <a:spLocks noGrp="1"/>
          </p:cNvSpPr>
          <p:nvPr>
            <p:ph idx="1"/>
          </p:nvPr>
        </p:nvSpPr>
        <p:spPr>
          <a:xfrm>
            <a:off x="4955354" y="2682433"/>
            <a:ext cx="6282169" cy="3215749"/>
          </a:xfrm>
        </p:spPr>
        <p:txBody>
          <a:bodyPr>
            <a:normAutofit/>
          </a:bodyPr>
          <a:lstStyle/>
          <a:p>
            <a:endParaRPr lang="en-US" sz="2000"/>
          </a:p>
          <a:p>
            <a:r>
              <a:rPr lang="en-US" sz="2000"/>
              <a:t>Curriculum: EDI driven curriculum change, e.g. asking students to vet reading lists (Oxford).</a:t>
            </a:r>
          </a:p>
          <a:p>
            <a:r>
              <a:rPr lang="en-US" sz="2000"/>
              <a:t>Research: Athena Swan principles require a commitment to: “fostering collective understanding that individuals have the right to determine their own gender identity.” (Advance HE, 2021e)</a:t>
            </a:r>
          </a:p>
          <a:p>
            <a:r>
              <a:rPr lang="en-US" sz="2000"/>
              <a:t>Embedding view that it is ‘more inclusive’ not to collect data on sex (and that doing so is transphobic): consequences for ethics committees.</a:t>
            </a:r>
            <a:endParaRPr lang="en-GB" sz="2000"/>
          </a:p>
        </p:txBody>
      </p:sp>
    </p:spTree>
    <p:extLst>
      <p:ext uri="{BB962C8B-B14F-4D97-AF65-F5344CB8AC3E}">
        <p14:creationId xmlns:p14="http://schemas.microsoft.com/office/powerpoint/2010/main" val="10096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BFF-DCB2-DFFE-3A7A-36A3B759915E}"/>
              </a:ext>
            </a:extLst>
          </p:cNvPr>
          <p:cNvSpPr>
            <a:spLocks noGrp="1"/>
          </p:cNvSpPr>
          <p:nvPr>
            <p:ph type="title"/>
          </p:nvPr>
        </p:nvSpPr>
        <p:spPr/>
        <p:txBody>
          <a:bodyPr/>
          <a:lstStyle/>
          <a:p>
            <a:r>
              <a:rPr lang="en-US" dirty="0"/>
              <a:t>Failures of </a:t>
            </a:r>
            <a:r>
              <a:rPr lang="en-US" dirty="0" err="1"/>
              <a:t>prioritisation</a:t>
            </a:r>
            <a:endParaRPr lang="en-GB" dirty="0"/>
          </a:p>
        </p:txBody>
      </p:sp>
      <p:sp>
        <p:nvSpPr>
          <p:cNvPr id="3" name="Content Placeholder 2">
            <a:extLst>
              <a:ext uri="{FF2B5EF4-FFF2-40B4-BE49-F238E27FC236}">
                <a16:creationId xmlns:a16="http://schemas.microsoft.com/office/drawing/2014/main" id="{0D7C0C85-0A4C-D97F-86E5-98CCBAC8D58A}"/>
              </a:ext>
            </a:extLst>
          </p:cNvPr>
          <p:cNvSpPr>
            <a:spLocks noGrp="1"/>
          </p:cNvSpPr>
          <p:nvPr>
            <p:ph idx="1"/>
          </p:nvPr>
        </p:nvSpPr>
        <p:spPr/>
        <p:txBody>
          <a:bodyPr/>
          <a:lstStyle/>
          <a:p>
            <a:r>
              <a:rPr lang="en-US" i="1"/>
              <a:t>‘</a:t>
            </a:r>
            <a:r>
              <a:rPr lang="en-US" i="1" dirty="0"/>
              <a:t>There is a lot of sort of topsy-turvy stuff like the school of nursing for example, they’re very, very heavily female biased, so what are they trying to achieve? I mean equality would mean taking on more men, so there are </a:t>
            </a:r>
            <a:r>
              <a:rPr lang="en-US" i="1" dirty="0" err="1"/>
              <a:t>weirdnesses</a:t>
            </a:r>
            <a:r>
              <a:rPr lang="en-US" i="1" dirty="0"/>
              <a:t> about the whole SWAN thing, and it is quite hard to get your head around it.’ (Female Prof cited in Munir et al)</a:t>
            </a:r>
          </a:p>
          <a:p>
            <a:r>
              <a:rPr lang="en-US" dirty="0"/>
              <a:t>Universities must balance the competing interests of diverse groups. This is enshrined in law as the public sector equality duty to foster good relations between people who share a protected characteristic and those who do not.</a:t>
            </a:r>
          </a:p>
          <a:p>
            <a:pPr marL="0" indent="0">
              <a:buNone/>
            </a:pPr>
            <a:endParaRPr lang="en-US" i="1" dirty="0"/>
          </a:p>
        </p:txBody>
      </p:sp>
    </p:spTree>
    <p:extLst>
      <p:ext uri="{BB962C8B-B14F-4D97-AF65-F5344CB8AC3E}">
        <p14:creationId xmlns:p14="http://schemas.microsoft.com/office/powerpoint/2010/main" val="42042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CADCC-6E0C-C068-6DEA-E63D13D69987}"/>
              </a:ext>
            </a:extLst>
          </p:cNvPr>
          <p:cNvSpPr>
            <a:spLocks noGrp="1"/>
          </p:cNvSpPr>
          <p:nvPr>
            <p:ph type="title"/>
          </p:nvPr>
        </p:nvSpPr>
        <p:spPr>
          <a:xfrm>
            <a:off x="965199" y="851517"/>
            <a:ext cx="5130795" cy="1461778"/>
          </a:xfrm>
        </p:spPr>
        <p:txBody>
          <a:bodyPr>
            <a:normAutofit/>
          </a:bodyPr>
          <a:lstStyle/>
          <a:p>
            <a:r>
              <a:rPr lang="en-US" sz="4000"/>
              <a:t>‘Intersectionality’</a:t>
            </a:r>
            <a:endParaRPr lang="en-GB" sz="4000"/>
          </a:p>
        </p:txBody>
      </p:sp>
      <p:sp>
        <p:nvSpPr>
          <p:cNvPr id="3" name="Content Placeholder 2">
            <a:extLst>
              <a:ext uri="{FF2B5EF4-FFF2-40B4-BE49-F238E27FC236}">
                <a16:creationId xmlns:a16="http://schemas.microsoft.com/office/drawing/2014/main" id="{2B2112C4-24B6-00A1-F2CC-AA8AB369029E}"/>
              </a:ext>
            </a:extLst>
          </p:cNvPr>
          <p:cNvSpPr>
            <a:spLocks noGrp="1"/>
          </p:cNvSpPr>
          <p:nvPr>
            <p:ph idx="1"/>
          </p:nvPr>
        </p:nvSpPr>
        <p:spPr>
          <a:xfrm>
            <a:off x="965200" y="2470248"/>
            <a:ext cx="4048344" cy="3536236"/>
          </a:xfrm>
        </p:spPr>
        <p:txBody>
          <a:bodyPr>
            <a:normAutofit fontScale="92500" lnSpcReduction="20000"/>
          </a:bodyPr>
          <a:lstStyle/>
          <a:p>
            <a:r>
              <a:rPr lang="en-GB" sz="2400" dirty="0"/>
              <a:t>“increased inclusion of intersectionality in Athena SWAN actions.”</a:t>
            </a:r>
            <a:br>
              <a:rPr lang="en-GB" sz="2400" dirty="0"/>
            </a:br>
            <a:r>
              <a:rPr lang="en-GB" sz="2200" i="1" dirty="0"/>
              <a:t>(LSE 2019 Action Plan, measure of success)</a:t>
            </a:r>
          </a:p>
          <a:p>
            <a:r>
              <a:rPr lang="en-GB" sz="2400" dirty="0"/>
              <a:t>Distraction from race equality</a:t>
            </a:r>
          </a:p>
          <a:p>
            <a:r>
              <a:rPr lang="en-US" sz="2400" dirty="0"/>
              <a:t>Intersectionality doesn’t deal with main effects.</a:t>
            </a:r>
          </a:p>
          <a:p>
            <a:r>
              <a:rPr lang="en-US" sz="2400" dirty="0"/>
              <a:t>Introduction of Race equality Charter may simply replicate problems of AS, separating consideration of each characteristic.</a:t>
            </a:r>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Atom with solid fill">
            <a:extLst>
              <a:ext uri="{FF2B5EF4-FFF2-40B4-BE49-F238E27FC236}">
                <a16:creationId xmlns:a16="http://schemas.microsoft.com/office/drawing/2014/main" id="{59C4F9C7-32F5-9E2C-673E-B7F99A9F91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372625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0F81A-3FD1-4B7D-597B-BA1C81BC977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Sexual harassment</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picture containing diagram&#10;&#10;Description automatically generated">
            <a:extLst>
              <a:ext uri="{FF2B5EF4-FFF2-40B4-BE49-F238E27FC236}">
                <a16:creationId xmlns:a16="http://schemas.microsoft.com/office/drawing/2014/main" id="{CA6348D1-2DA7-32F9-01F6-EE50615317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0672" y="2426818"/>
            <a:ext cx="3877707" cy="3997637"/>
          </a:xfrm>
          <a:prstGeom prst="rect">
            <a:avLst/>
          </a:prstGeom>
        </p:spPr>
      </p:pic>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descr="Graphical user interface, text, application&#10;&#10;Description automatically generated">
            <a:extLst>
              <a:ext uri="{FF2B5EF4-FFF2-40B4-BE49-F238E27FC236}">
                <a16:creationId xmlns:a16="http://schemas.microsoft.com/office/drawing/2014/main" id="{E1F1948D-053F-0F4F-2AEE-C005E70B1FE7}"/>
              </a:ext>
            </a:extLst>
          </p:cNvPr>
          <p:cNvPicPr>
            <a:picLocks noChangeAspect="1"/>
          </p:cNvPicPr>
          <p:nvPr/>
        </p:nvPicPr>
        <p:blipFill>
          <a:blip r:embed="rId4"/>
          <a:stretch>
            <a:fillRect/>
          </a:stretch>
        </p:blipFill>
        <p:spPr>
          <a:xfrm>
            <a:off x="6445073" y="2747942"/>
            <a:ext cx="5455917" cy="3355389"/>
          </a:xfrm>
          <a:prstGeom prst="rect">
            <a:avLst/>
          </a:prstGeom>
        </p:spPr>
      </p:pic>
      <p:pic>
        <p:nvPicPr>
          <p:cNvPr id="6" name="Picture 5" descr="Icon&#10;&#10;Description automatically generated with low confidence">
            <a:extLst>
              <a:ext uri="{FF2B5EF4-FFF2-40B4-BE49-F238E27FC236}">
                <a16:creationId xmlns:a16="http://schemas.microsoft.com/office/drawing/2014/main" id="{0D92103F-2AA7-4016-78FF-53680807A8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562" y="4591256"/>
            <a:ext cx="2456511" cy="245651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C6C27CF3-0A56-FE5A-1A17-F7C2C7518F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2478" y="4540723"/>
            <a:ext cx="2275844" cy="2275844"/>
          </a:xfrm>
          <a:prstGeom prst="rect">
            <a:avLst/>
          </a:prstGeom>
        </p:spPr>
      </p:pic>
    </p:spTree>
    <p:extLst>
      <p:ext uri="{BB962C8B-B14F-4D97-AF65-F5344CB8AC3E}">
        <p14:creationId xmlns:p14="http://schemas.microsoft.com/office/powerpoint/2010/main" val="143367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3E85-382C-56D2-014D-EB77826B4E6F}"/>
              </a:ext>
            </a:extLst>
          </p:cNvPr>
          <p:cNvSpPr>
            <a:spLocks noGrp="1"/>
          </p:cNvSpPr>
          <p:nvPr>
            <p:ph type="title"/>
          </p:nvPr>
        </p:nvSpPr>
        <p:spPr>
          <a:xfrm>
            <a:off x="960100" y="978102"/>
            <a:ext cx="10588434" cy="1062644"/>
          </a:xfrm>
        </p:spPr>
        <p:txBody>
          <a:bodyPr anchor="b">
            <a:normAutofit/>
          </a:bodyPr>
          <a:lstStyle/>
          <a:p>
            <a:r>
              <a:rPr lang="en-GB" dirty="0"/>
              <a:t>Conclusions and policy recommendations</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Alterations &amp; Tailoring outline">
            <a:extLst>
              <a:ext uri="{FF2B5EF4-FFF2-40B4-BE49-F238E27FC236}">
                <a16:creationId xmlns:a16="http://schemas.microsoft.com/office/drawing/2014/main" id="{C4513F16-EDD8-6B9A-9C90-47466C5281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50E866EE-6E0E-8025-FEAF-86D86B2E77F8}"/>
              </a:ext>
            </a:extLst>
          </p:cNvPr>
          <p:cNvSpPr>
            <a:spLocks noGrp="1"/>
          </p:cNvSpPr>
          <p:nvPr>
            <p:ph idx="1"/>
          </p:nvPr>
        </p:nvSpPr>
        <p:spPr>
          <a:xfrm>
            <a:off x="4955354" y="2682433"/>
            <a:ext cx="6282169" cy="3215749"/>
          </a:xfrm>
        </p:spPr>
        <p:txBody>
          <a:bodyPr>
            <a:normAutofit/>
          </a:bodyPr>
          <a:lstStyle/>
          <a:p>
            <a:r>
              <a:rPr lang="en-GB" sz="2200"/>
              <a:t>We’ve identified a number of problems with Athena Swan, which it shares with other policy points-scoring schemes.</a:t>
            </a:r>
          </a:p>
          <a:p>
            <a:r>
              <a:rPr lang="en-GB" sz="2200"/>
              <a:t>However, the original vision of Athena Swan to encourage the monitoring of equalities data should not be lost. </a:t>
            </a:r>
          </a:p>
          <a:p>
            <a:r>
              <a:rPr lang="en-GB" sz="2200"/>
              <a:t>A lighter-touch model would be simply to mandate data harmonization and public data sharing of university equalities data. </a:t>
            </a:r>
          </a:p>
        </p:txBody>
      </p:sp>
    </p:spTree>
    <p:extLst>
      <p:ext uri="{BB962C8B-B14F-4D97-AF65-F5344CB8AC3E}">
        <p14:creationId xmlns:p14="http://schemas.microsoft.com/office/powerpoint/2010/main" val="178175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079C-60D3-BE4A-F571-413CA3D68462}"/>
              </a:ext>
            </a:extLst>
          </p:cNvPr>
          <p:cNvSpPr>
            <a:spLocks noGrp="1"/>
          </p:cNvSpPr>
          <p:nvPr>
            <p:ph type="title"/>
          </p:nvPr>
        </p:nvSpPr>
        <p:spPr/>
        <p:txBody>
          <a:bodyPr/>
          <a:lstStyle/>
          <a:p>
            <a:r>
              <a:rPr lang="en-US" dirty="0"/>
              <a:t>What is Athena Swan?</a:t>
            </a:r>
            <a:endParaRPr lang="en-GB" dirty="0"/>
          </a:p>
        </p:txBody>
      </p:sp>
      <p:sp>
        <p:nvSpPr>
          <p:cNvPr id="3" name="Content Placeholder 2">
            <a:extLst>
              <a:ext uri="{FF2B5EF4-FFF2-40B4-BE49-F238E27FC236}">
                <a16:creationId xmlns:a16="http://schemas.microsoft.com/office/drawing/2014/main" id="{93F2C7E8-AB8F-8422-F746-433BDE151A01}"/>
              </a:ext>
            </a:extLst>
          </p:cNvPr>
          <p:cNvSpPr>
            <a:spLocks noGrp="1"/>
          </p:cNvSpPr>
          <p:nvPr>
            <p:ph idx="1"/>
          </p:nvPr>
        </p:nvSpPr>
        <p:spPr/>
        <p:txBody>
          <a:bodyPr>
            <a:normAutofit lnSpcReduction="10000"/>
          </a:bodyPr>
          <a:lstStyle/>
          <a:p>
            <a:pPr marL="0" indent="0" algn="l">
              <a:buNone/>
            </a:pPr>
            <a:r>
              <a:rPr lang="en-US" b="0" i="0" dirty="0">
                <a:solidFill>
                  <a:srgbClr val="000000"/>
                </a:solidFill>
                <a:effectLst/>
                <a:latin typeface="Arial" panose="020B0604020202020204" pitchFamily="34" charset="0"/>
              </a:rPr>
              <a:t>The Athena Swan Charter is a framework which is used across the globe to support and transform gender equality within higher education (HE) and research. Established in 2005 to encourage and </a:t>
            </a:r>
            <a:r>
              <a:rPr lang="en-US" b="0" i="0" dirty="0" err="1">
                <a:solidFill>
                  <a:srgbClr val="000000"/>
                </a:solidFill>
                <a:effectLst/>
                <a:latin typeface="Arial" panose="020B0604020202020204" pitchFamily="34" charset="0"/>
              </a:rPr>
              <a:t>recognise</a:t>
            </a:r>
            <a:r>
              <a:rPr lang="en-US" b="0" i="0" dirty="0">
                <a:solidFill>
                  <a:srgbClr val="000000"/>
                </a:solidFill>
                <a:effectLst/>
                <a:latin typeface="Arial" panose="020B0604020202020204" pitchFamily="34" charset="0"/>
              </a:rPr>
              <a:t> </a:t>
            </a:r>
            <a:r>
              <a:rPr lang="en-US" b="1" i="0" u="sng" dirty="0">
                <a:solidFill>
                  <a:srgbClr val="000000"/>
                </a:solidFill>
                <a:effectLst/>
                <a:latin typeface="Arial" panose="020B0604020202020204" pitchFamily="34" charset="0"/>
              </a:rPr>
              <a:t>commitment to advancing</a:t>
            </a:r>
            <a:r>
              <a:rPr lang="en-US" b="0" i="0" dirty="0">
                <a:solidFill>
                  <a:srgbClr val="000000"/>
                </a:solidFill>
                <a:effectLst/>
                <a:latin typeface="Arial" panose="020B0604020202020204" pitchFamily="34" charset="0"/>
              </a:rPr>
              <a:t> the careers of women in science, technology, engineering, </a:t>
            </a:r>
            <a:r>
              <a:rPr lang="en-US" b="0" i="0" dirty="0" err="1">
                <a:solidFill>
                  <a:srgbClr val="000000"/>
                </a:solidFill>
                <a:effectLst/>
                <a:latin typeface="Arial" panose="020B0604020202020204" pitchFamily="34" charset="0"/>
              </a:rPr>
              <a:t>maths</a:t>
            </a:r>
            <a:r>
              <a:rPr lang="en-US" b="0" i="0" dirty="0">
                <a:solidFill>
                  <a:srgbClr val="000000"/>
                </a:solidFill>
                <a:effectLst/>
                <a:latin typeface="Arial" panose="020B0604020202020204" pitchFamily="34" charset="0"/>
              </a:rPr>
              <a:t> and medicine (STEMM) employment, the Charter is now being used across the globe to address gender equality more broadly, and not just barriers to progression that affect women.</a:t>
            </a:r>
          </a:p>
          <a:p>
            <a:pPr marL="0" indent="0" algn="l">
              <a:buNone/>
            </a:pPr>
            <a:r>
              <a:rPr lang="en-US" b="0" i="0" dirty="0">
                <a:solidFill>
                  <a:srgbClr val="000000"/>
                </a:solidFill>
                <a:effectLst/>
                <a:latin typeface="Arial" panose="020B0604020202020204" pitchFamily="34" charset="0"/>
              </a:rPr>
              <a:t>Advance HE members can apply for institutional and departmental Athena Swan awards </a:t>
            </a:r>
            <a:r>
              <a:rPr lang="en-US" b="0" i="0" dirty="0" err="1">
                <a:solidFill>
                  <a:srgbClr val="000000"/>
                </a:solidFill>
                <a:effectLst/>
                <a:latin typeface="Arial" panose="020B0604020202020204" pitchFamily="34" charset="0"/>
              </a:rPr>
              <a:t>recognising</a:t>
            </a:r>
            <a:r>
              <a:rPr lang="en-US" b="0" i="0" dirty="0">
                <a:solidFill>
                  <a:srgbClr val="000000"/>
                </a:solidFill>
                <a:effectLst/>
                <a:latin typeface="Arial" panose="020B0604020202020204" pitchFamily="34" charset="0"/>
              </a:rPr>
              <a:t> their gender equality </a:t>
            </a:r>
            <a:r>
              <a:rPr lang="en-US" b="1" i="0" u="sng" dirty="0">
                <a:solidFill>
                  <a:srgbClr val="000000"/>
                </a:solidFill>
                <a:effectLst/>
                <a:latin typeface="Arial" panose="020B0604020202020204" pitchFamily="34" charset="0"/>
              </a:rPr>
              <a:t>efforts</a:t>
            </a:r>
            <a:r>
              <a:rPr lang="en-US" b="0" i="0" dirty="0">
                <a:solidFill>
                  <a:srgbClr val="000000"/>
                </a:solidFill>
                <a:effectLst/>
                <a:latin typeface="Arial" panose="020B0604020202020204" pitchFamily="34" charset="0"/>
              </a:rPr>
              <a:t>.</a:t>
            </a:r>
          </a:p>
          <a:p>
            <a:endParaRPr lang="en-GB" dirty="0"/>
          </a:p>
        </p:txBody>
      </p:sp>
      <p:pic>
        <p:nvPicPr>
          <p:cNvPr id="5" name="Picture 4">
            <a:extLst>
              <a:ext uri="{FF2B5EF4-FFF2-40B4-BE49-F238E27FC236}">
                <a16:creationId xmlns:a16="http://schemas.microsoft.com/office/drawing/2014/main" id="{C77CC781-7091-CF5C-DD45-CBC37E60852A}"/>
              </a:ext>
            </a:extLst>
          </p:cNvPr>
          <p:cNvPicPr>
            <a:picLocks noChangeAspect="1"/>
          </p:cNvPicPr>
          <p:nvPr/>
        </p:nvPicPr>
        <p:blipFill>
          <a:blip r:embed="rId2"/>
          <a:stretch>
            <a:fillRect/>
          </a:stretch>
        </p:blipFill>
        <p:spPr>
          <a:xfrm>
            <a:off x="8729729" y="376055"/>
            <a:ext cx="2305372" cy="1314633"/>
          </a:xfrm>
          <a:prstGeom prst="rect">
            <a:avLst/>
          </a:prstGeom>
        </p:spPr>
      </p:pic>
    </p:spTree>
    <p:extLst>
      <p:ext uri="{BB962C8B-B14F-4D97-AF65-F5344CB8AC3E}">
        <p14:creationId xmlns:p14="http://schemas.microsoft.com/office/powerpoint/2010/main" val="359732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915B-1872-18A8-1C8F-08CB0B5E0663}"/>
              </a:ext>
            </a:extLst>
          </p:cNvPr>
          <p:cNvSpPr>
            <a:spLocks noGrp="1"/>
          </p:cNvSpPr>
          <p:nvPr>
            <p:ph type="title"/>
          </p:nvPr>
        </p:nvSpPr>
        <p:spPr/>
        <p:txBody>
          <a:bodyPr/>
          <a:lstStyle/>
          <a:p>
            <a:r>
              <a:rPr lang="en-US" dirty="0"/>
              <a:t>A </a:t>
            </a:r>
            <a:r>
              <a:rPr lang="en-US" b="1" u="sng" dirty="0"/>
              <a:t>Policy Scoring Scheme</a:t>
            </a:r>
            <a:endParaRPr lang="en-GB" b="1" u="sng" dirty="0"/>
          </a:p>
        </p:txBody>
      </p:sp>
      <p:sp>
        <p:nvSpPr>
          <p:cNvPr id="3" name="Content Placeholder 2">
            <a:extLst>
              <a:ext uri="{FF2B5EF4-FFF2-40B4-BE49-F238E27FC236}">
                <a16:creationId xmlns:a16="http://schemas.microsoft.com/office/drawing/2014/main" id="{6C2B90D3-48CE-1D46-0FB9-618678313006}"/>
              </a:ext>
            </a:extLst>
          </p:cNvPr>
          <p:cNvSpPr>
            <a:spLocks noGrp="1"/>
          </p:cNvSpPr>
          <p:nvPr>
            <p:ph idx="1"/>
          </p:nvPr>
        </p:nvSpPr>
        <p:spPr/>
        <p:txBody>
          <a:bodyPr>
            <a:normAutofit fontScale="92500" lnSpcReduction="10000"/>
          </a:bodyPr>
          <a:lstStyle/>
          <a:p>
            <a:pPr marL="0" indent="0">
              <a:buNone/>
            </a:pPr>
            <a:r>
              <a:rPr lang="en-US" dirty="0"/>
              <a:t>Institutions write a policy document on gender equality</a:t>
            </a:r>
          </a:p>
          <a:p>
            <a:pPr lvl="1"/>
            <a:r>
              <a:rPr lang="en-US" dirty="0"/>
              <a:t>Document follows a template determined by Advance HE</a:t>
            </a:r>
          </a:p>
          <a:p>
            <a:pPr lvl="1"/>
            <a:r>
              <a:rPr lang="en-US" dirty="0"/>
              <a:t>Institution receives guidance from Advance HE + wider community</a:t>
            </a:r>
          </a:p>
          <a:p>
            <a:pPr lvl="1"/>
            <a:r>
              <a:rPr lang="en-US" dirty="0"/>
              <a:t>Documents judged by panel of experts (not Advance HE)</a:t>
            </a:r>
          </a:p>
          <a:p>
            <a:pPr lvl="1"/>
            <a:r>
              <a:rPr lang="en-US" dirty="0"/>
              <a:t>Can receive No award/Bronze/Silver/Gold</a:t>
            </a:r>
          </a:p>
          <a:p>
            <a:pPr marL="0" indent="0">
              <a:buNone/>
            </a:pPr>
            <a:r>
              <a:rPr lang="en-US" dirty="0"/>
              <a:t>Not a “benchmarking scheme”</a:t>
            </a:r>
          </a:p>
          <a:p>
            <a:pPr lvl="1"/>
            <a:r>
              <a:rPr lang="en-US" dirty="0"/>
              <a:t>Subjective assessment</a:t>
            </a:r>
          </a:p>
          <a:p>
            <a:pPr lvl="1"/>
            <a:r>
              <a:rPr lang="en-US" dirty="0"/>
              <a:t>No requirement to publish data</a:t>
            </a:r>
          </a:p>
          <a:p>
            <a:pPr lvl="1"/>
            <a:r>
              <a:rPr lang="en-US" dirty="0"/>
              <a:t>No central repository of applications</a:t>
            </a:r>
          </a:p>
          <a:p>
            <a:pPr lvl="1"/>
            <a:r>
              <a:rPr lang="en-US" dirty="0"/>
              <a:t>Not required to publish failed applications</a:t>
            </a:r>
            <a:endParaRPr lang="en-GB" dirty="0"/>
          </a:p>
          <a:p>
            <a:pPr marL="0" indent="0">
              <a:buNone/>
            </a:pPr>
            <a:r>
              <a:rPr lang="en-GB" dirty="0"/>
              <a:t>Similar schemes: Stonewall Workplace Equality Index, Race Equality Charter, Gender Action programme in schools. </a:t>
            </a:r>
            <a:endParaRPr lang="en-US" dirty="0"/>
          </a:p>
        </p:txBody>
      </p:sp>
    </p:spTree>
    <p:extLst>
      <p:ext uri="{BB962C8B-B14F-4D97-AF65-F5344CB8AC3E}">
        <p14:creationId xmlns:p14="http://schemas.microsoft.com/office/powerpoint/2010/main" val="354742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8F899F-DD10-AF18-74B8-DA99F0C2D27A}"/>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6143" y="77787"/>
            <a:ext cx="8912225" cy="6780213"/>
          </a:xfrm>
        </p:spPr>
      </p:pic>
    </p:spTree>
    <p:extLst>
      <p:ext uri="{BB962C8B-B14F-4D97-AF65-F5344CB8AC3E}">
        <p14:creationId xmlns:p14="http://schemas.microsoft.com/office/powerpoint/2010/main" val="16040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27397-A826-C379-0DFD-9FC75A458170}"/>
              </a:ext>
            </a:extLst>
          </p:cNvPr>
          <p:cNvSpPr>
            <a:spLocks noGrp="1"/>
          </p:cNvSpPr>
          <p:nvPr>
            <p:ph type="title"/>
          </p:nvPr>
        </p:nvSpPr>
        <p:spPr>
          <a:xfrm>
            <a:off x="838200" y="365125"/>
            <a:ext cx="10515600" cy="663575"/>
          </a:xfrm>
        </p:spPr>
        <p:txBody>
          <a:bodyPr>
            <a:normAutofit fontScale="90000"/>
          </a:bodyPr>
          <a:lstStyle/>
          <a:p>
            <a:r>
              <a:rPr lang="en-US" dirty="0"/>
              <a:t>Literature review</a:t>
            </a:r>
            <a:endParaRPr lang="en-GB" dirty="0"/>
          </a:p>
        </p:txBody>
      </p:sp>
      <p:sp>
        <p:nvSpPr>
          <p:cNvPr id="3" name="Content Placeholder 2">
            <a:extLst>
              <a:ext uri="{FF2B5EF4-FFF2-40B4-BE49-F238E27FC236}">
                <a16:creationId xmlns:a16="http://schemas.microsoft.com/office/drawing/2014/main" id="{80203517-D860-AFD9-64BC-B0E6729E8CB6}"/>
              </a:ext>
            </a:extLst>
          </p:cNvPr>
          <p:cNvSpPr>
            <a:spLocks noGrp="1"/>
          </p:cNvSpPr>
          <p:nvPr>
            <p:ph sz="half" idx="1"/>
          </p:nvPr>
        </p:nvSpPr>
        <p:spPr>
          <a:xfrm>
            <a:off x="838200" y="1117600"/>
            <a:ext cx="5181600" cy="5059363"/>
          </a:xfrm>
        </p:spPr>
        <p:txBody>
          <a:bodyPr>
            <a:normAutofit fontScale="92500" lnSpcReduction="20000"/>
          </a:bodyPr>
          <a:lstStyle/>
          <a:p>
            <a:pPr marL="0" indent="0">
              <a:buNone/>
            </a:pPr>
            <a:r>
              <a:rPr lang="en-GB" b="1" i="0" u="sng" dirty="0">
                <a:solidFill>
                  <a:srgbClr val="202124"/>
                </a:solidFill>
                <a:effectLst/>
                <a:cs typeface="Arial" panose="020B0604020202020204" pitchFamily="34" charset="0"/>
              </a:rPr>
              <a:t>Good points</a:t>
            </a:r>
          </a:p>
          <a:p>
            <a:pPr marL="457200" lvl="1" indent="0">
              <a:buNone/>
            </a:pPr>
            <a:r>
              <a:rPr lang="en-GB" b="1" i="0" dirty="0">
                <a:solidFill>
                  <a:srgbClr val="202124"/>
                </a:solidFill>
                <a:effectLst/>
                <a:cs typeface="Arial" panose="020B0604020202020204" pitchFamily="34" charset="0"/>
              </a:rPr>
              <a:t>♀ </a:t>
            </a:r>
            <a:r>
              <a:rPr lang="en-GB" dirty="0">
                <a:cs typeface="Arial" panose="020B0604020202020204" pitchFamily="34" charset="0"/>
              </a:rPr>
              <a:t>Raises the profile of gender equality</a:t>
            </a:r>
          </a:p>
          <a:p>
            <a:pPr marL="457200" lvl="1" indent="0">
              <a:buNone/>
            </a:pPr>
            <a:r>
              <a:rPr lang="en-GB" b="0" i="0" dirty="0">
                <a:solidFill>
                  <a:srgbClr val="1C1C1C"/>
                </a:solidFill>
                <a:effectLst/>
                <a:cs typeface="Arial" panose="020B0604020202020204" pitchFamily="34" charset="0"/>
              </a:rPr>
              <a:t>🙂 </a:t>
            </a:r>
            <a:r>
              <a:rPr lang="en-GB" dirty="0">
                <a:cs typeface="Arial" panose="020B0604020202020204" pitchFamily="34" charset="0"/>
              </a:rPr>
              <a:t>Higher ratings of gender equality efforts in staff surveys</a:t>
            </a:r>
          </a:p>
          <a:p>
            <a:pPr marL="457200" lvl="1" indent="0">
              <a:buNone/>
            </a:pPr>
            <a:r>
              <a:rPr lang="en-GB" b="0" i="0" dirty="0">
                <a:solidFill>
                  <a:srgbClr val="202124"/>
                </a:solidFill>
                <a:effectLst/>
                <a:cs typeface="Arial" panose="020B0604020202020204" pitchFamily="34" charset="0"/>
              </a:rPr>
              <a:t>➕ </a:t>
            </a:r>
            <a:r>
              <a:rPr lang="en-GB" dirty="0">
                <a:cs typeface="Arial" panose="020B0604020202020204" pitchFamily="34" charset="0"/>
              </a:rPr>
              <a:t>Positive initiatives</a:t>
            </a:r>
          </a:p>
          <a:p>
            <a:pPr marL="0" indent="0">
              <a:buNone/>
            </a:pPr>
            <a:r>
              <a:rPr lang="en-GB" b="1" u="sng" dirty="0">
                <a:cs typeface="Arial" panose="020B0604020202020204" pitchFamily="34" charset="0"/>
              </a:rPr>
              <a:t>Bad points</a:t>
            </a:r>
          </a:p>
          <a:p>
            <a:pPr marL="457200" lvl="1" indent="0">
              <a:buNone/>
            </a:pPr>
            <a:r>
              <a:rPr lang="en-GB" b="0" i="0" dirty="0">
                <a:solidFill>
                  <a:srgbClr val="000000"/>
                </a:solidFill>
                <a:effectLst/>
                <a:cs typeface="Arial" panose="020B0604020202020204" pitchFamily="34" charset="0"/>
              </a:rPr>
              <a:t>☑️ </a:t>
            </a:r>
            <a:r>
              <a:rPr lang="en-GB" dirty="0">
                <a:cs typeface="Arial" panose="020B0604020202020204" pitchFamily="34" charset="0"/>
              </a:rPr>
              <a:t>Resource intensive, falls on female academics, box-ticking</a:t>
            </a:r>
          </a:p>
          <a:p>
            <a:pPr marL="457200" lvl="1" indent="0">
              <a:buNone/>
            </a:pPr>
            <a:r>
              <a:rPr lang="en-GB" b="0" i="0" dirty="0">
                <a:solidFill>
                  <a:srgbClr val="000000"/>
                </a:solidFill>
                <a:effectLst/>
                <a:cs typeface="Arial" panose="020B0604020202020204" pitchFamily="34" charset="0"/>
              </a:rPr>
              <a:t>🤔</a:t>
            </a:r>
            <a:r>
              <a:rPr lang="en-GB" dirty="0">
                <a:cs typeface="Arial" panose="020B0604020202020204" pitchFamily="34" charset="0"/>
              </a:rPr>
              <a:t>Perverse incentives and tokenism</a:t>
            </a:r>
          </a:p>
          <a:p>
            <a:pPr marL="457200" lvl="1" indent="0">
              <a:buNone/>
            </a:pPr>
            <a:r>
              <a:rPr lang="en-GB" b="0" i="0" dirty="0">
                <a:solidFill>
                  <a:srgbClr val="202124"/>
                </a:solidFill>
                <a:effectLst/>
                <a:cs typeface="Arial" panose="020B0604020202020204" pitchFamily="34" charset="0"/>
              </a:rPr>
              <a:t>∩ </a:t>
            </a:r>
            <a:r>
              <a:rPr lang="en-GB" dirty="0">
                <a:cs typeface="Arial" panose="020B0604020202020204" pitchFamily="34" charset="0"/>
              </a:rPr>
              <a:t>Neglect of race</a:t>
            </a:r>
          </a:p>
          <a:p>
            <a:pPr marL="0" indent="0">
              <a:buNone/>
            </a:pPr>
            <a:r>
              <a:rPr lang="en-GB" b="1" u="sng" dirty="0">
                <a:cs typeface="Arial" panose="020B0604020202020204" pitchFamily="34" charset="0"/>
              </a:rPr>
              <a:t>Neither good nor bad</a:t>
            </a:r>
          </a:p>
          <a:p>
            <a:pPr marL="457200" lvl="1" indent="0">
              <a:buNone/>
            </a:pPr>
            <a:r>
              <a:rPr lang="en-GB" b="0" i="0" dirty="0">
                <a:solidFill>
                  <a:srgbClr val="000000"/>
                </a:solidFill>
                <a:effectLst/>
                <a:cs typeface="Arial" panose="020B0604020202020204" pitchFamily="34" charset="0"/>
              </a:rPr>
              <a:t>📈 </a:t>
            </a:r>
            <a:r>
              <a:rPr lang="en-GB" dirty="0">
                <a:cs typeface="Arial" panose="020B0604020202020204" pitchFamily="34" charset="0"/>
              </a:rPr>
              <a:t>Sector wide improvements in female representation that </a:t>
            </a:r>
            <a:r>
              <a:rPr lang="en-GB" u="sng" dirty="0">
                <a:cs typeface="Arial" panose="020B0604020202020204" pitchFamily="34" charset="0"/>
              </a:rPr>
              <a:t>cannot</a:t>
            </a:r>
            <a:r>
              <a:rPr lang="en-GB" dirty="0">
                <a:cs typeface="Arial" panose="020B0604020202020204" pitchFamily="34" charset="0"/>
              </a:rPr>
              <a:t> be attributed to Athena Swan</a:t>
            </a:r>
          </a:p>
          <a:p>
            <a:pPr marL="457200" lvl="1" indent="0">
              <a:buNone/>
            </a:pPr>
            <a:r>
              <a:rPr lang="en-GB" b="0" dirty="0">
                <a:solidFill>
                  <a:srgbClr val="202124"/>
                </a:solidFill>
                <a:effectLst/>
                <a:cs typeface="Arial" panose="020B0604020202020204" pitchFamily="34" charset="0"/>
              </a:rPr>
              <a:t>😲</a:t>
            </a:r>
            <a:r>
              <a:rPr lang="en-GB" i="1" dirty="0">
                <a:cs typeface="Arial" panose="020B0604020202020204" pitchFamily="34" charset="0"/>
              </a:rPr>
              <a:t>Institutional improvements that </a:t>
            </a:r>
            <a:r>
              <a:rPr lang="en-GB" i="1" u="sng" dirty="0">
                <a:cs typeface="Arial" panose="020B0604020202020204" pitchFamily="34" charset="0"/>
              </a:rPr>
              <a:t>can</a:t>
            </a:r>
            <a:r>
              <a:rPr lang="en-GB" i="1" dirty="0">
                <a:cs typeface="Arial" panose="020B0604020202020204" pitchFamily="34" charset="0"/>
              </a:rPr>
              <a:t> be attributed to Athena Swan</a:t>
            </a:r>
          </a:p>
        </p:txBody>
      </p:sp>
      <p:sp>
        <p:nvSpPr>
          <p:cNvPr id="5" name="Content Placeholder 4">
            <a:extLst>
              <a:ext uri="{FF2B5EF4-FFF2-40B4-BE49-F238E27FC236}">
                <a16:creationId xmlns:a16="http://schemas.microsoft.com/office/drawing/2014/main" id="{205B68B5-83FB-66DC-F940-E1DD8FE00A96}"/>
              </a:ext>
            </a:extLst>
          </p:cNvPr>
          <p:cNvSpPr>
            <a:spLocks noGrp="1"/>
          </p:cNvSpPr>
          <p:nvPr>
            <p:ph sz="half" idx="2"/>
          </p:nvPr>
        </p:nvSpPr>
        <p:spPr>
          <a:xfrm>
            <a:off x="6172200" y="1028700"/>
            <a:ext cx="5181600" cy="5148263"/>
          </a:xfrm>
        </p:spPr>
        <p:txBody>
          <a:bodyPr>
            <a:normAutofit fontScale="92500" lnSpcReduction="20000"/>
          </a:bodyPr>
          <a:lstStyle/>
          <a:p>
            <a:pPr marL="0" indent="0">
              <a:buNone/>
            </a:pPr>
            <a:r>
              <a:rPr lang="en-US" b="1" u="sng" dirty="0"/>
              <a:t>Sources</a:t>
            </a:r>
            <a:endParaRPr lang="en-US" dirty="0"/>
          </a:p>
          <a:p>
            <a:r>
              <a:rPr lang="en-US" dirty="0"/>
              <a:t>Munir et al, 2014 </a:t>
            </a:r>
            <a:r>
              <a:rPr lang="en-GB" b="1" i="0" dirty="0">
                <a:solidFill>
                  <a:srgbClr val="202124"/>
                </a:solidFill>
                <a:effectLst/>
              </a:rPr>
              <a:t>♀</a:t>
            </a:r>
            <a:r>
              <a:rPr lang="en-GB" b="0" i="0" dirty="0">
                <a:solidFill>
                  <a:srgbClr val="1C1C1C"/>
                </a:solidFill>
                <a:effectLst/>
              </a:rPr>
              <a:t>🙂</a:t>
            </a:r>
            <a:endParaRPr lang="en-US" dirty="0"/>
          </a:p>
          <a:p>
            <a:r>
              <a:rPr lang="en-US" dirty="0"/>
              <a:t>Caffrey et al, 2016 </a:t>
            </a:r>
            <a:r>
              <a:rPr lang="en-GB" b="1" i="0" dirty="0">
                <a:solidFill>
                  <a:srgbClr val="202124"/>
                </a:solidFill>
                <a:effectLst/>
              </a:rPr>
              <a:t>♀</a:t>
            </a:r>
            <a:r>
              <a:rPr lang="en-GB" b="0" i="0" dirty="0">
                <a:solidFill>
                  <a:srgbClr val="202124"/>
                </a:solidFill>
                <a:effectLst/>
              </a:rPr>
              <a:t>➕</a:t>
            </a:r>
            <a:r>
              <a:rPr lang="en-GB" b="0" i="0" dirty="0">
                <a:solidFill>
                  <a:srgbClr val="000000"/>
                </a:solidFill>
                <a:effectLst/>
              </a:rPr>
              <a:t>☑️</a:t>
            </a:r>
            <a:endParaRPr lang="en-US" dirty="0"/>
          </a:p>
          <a:p>
            <a:r>
              <a:rPr lang="en-US" dirty="0" err="1"/>
              <a:t>Ovseiko</a:t>
            </a:r>
            <a:r>
              <a:rPr lang="en-US" dirty="0"/>
              <a:t> et al, 2017 </a:t>
            </a:r>
            <a:r>
              <a:rPr lang="en-GB" b="0" i="0" dirty="0">
                <a:solidFill>
                  <a:srgbClr val="202124"/>
                </a:solidFill>
                <a:effectLst/>
              </a:rPr>
              <a:t>➕</a:t>
            </a:r>
            <a:r>
              <a:rPr lang="en-GB" b="0" i="0" dirty="0">
                <a:solidFill>
                  <a:srgbClr val="000000"/>
                </a:solidFill>
                <a:effectLst/>
              </a:rPr>
              <a:t>☑️🤔</a:t>
            </a:r>
            <a:endParaRPr lang="en-US" dirty="0"/>
          </a:p>
          <a:p>
            <a:r>
              <a:rPr lang="en-US" dirty="0"/>
              <a:t>Gregory Smith, 2018 </a:t>
            </a:r>
            <a:r>
              <a:rPr lang="en-GB" b="0" i="0" dirty="0">
                <a:solidFill>
                  <a:srgbClr val="000000"/>
                </a:solidFill>
                <a:effectLst/>
              </a:rPr>
              <a:t>📈</a:t>
            </a:r>
            <a:endParaRPr lang="en-US" dirty="0"/>
          </a:p>
          <a:p>
            <a:r>
              <a:rPr lang="en-US" dirty="0" err="1"/>
              <a:t>Tzanakou</a:t>
            </a:r>
            <a:r>
              <a:rPr lang="en-US" dirty="0"/>
              <a:t> and Pearce, 2019 </a:t>
            </a:r>
            <a:r>
              <a:rPr lang="en-GB" b="1" i="0" dirty="0">
                <a:solidFill>
                  <a:srgbClr val="202124"/>
                </a:solidFill>
                <a:effectLst/>
              </a:rPr>
              <a:t>♀</a:t>
            </a:r>
            <a:r>
              <a:rPr lang="en-GB" b="0" i="0" dirty="0">
                <a:solidFill>
                  <a:srgbClr val="000000"/>
                </a:solidFill>
                <a:effectLst/>
              </a:rPr>
              <a:t>🤔</a:t>
            </a:r>
            <a:endParaRPr lang="en-US" dirty="0"/>
          </a:p>
          <a:p>
            <a:r>
              <a:rPr lang="en-US" dirty="0"/>
              <a:t>The Future of Athena Swan, 2020 </a:t>
            </a:r>
            <a:r>
              <a:rPr lang="en-GB" b="1" i="0" dirty="0">
                <a:solidFill>
                  <a:srgbClr val="202124"/>
                </a:solidFill>
                <a:effectLst/>
              </a:rPr>
              <a:t>♀</a:t>
            </a:r>
            <a:r>
              <a:rPr lang="en-GB" b="0" i="0" dirty="0">
                <a:solidFill>
                  <a:srgbClr val="000000"/>
                </a:solidFill>
                <a:effectLst/>
              </a:rPr>
              <a:t>☑️</a:t>
            </a:r>
            <a:r>
              <a:rPr lang="en-GB" b="0" i="0" dirty="0">
                <a:solidFill>
                  <a:srgbClr val="202124"/>
                </a:solidFill>
                <a:effectLst/>
              </a:rPr>
              <a:t>∩</a:t>
            </a:r>
            <a:endParaRPr lang="en-US" dirty="0"/>
          </a:p>
          <a:p>
            <a:r>
              <a:rPr lang="en-US" dirty="0" err="1"/>
              <a:t>Ovseiko</a:t>
            </a:r>
            <a:r>
              <a:rPr lang="en-US" dirty="0"/>
              <a:t> et al 2020 </a:t>
            </a:r>
            <a:r>
              <a:rPr lang="en-GB" b="0" i="0" dirty="0">
                <a:solidFill>
                  <a:srgbClr val="000000"/>
                </a:solidFill>
                <a:effectLst/>
              </a:rPr>
              <a:t>📈</a:t>
            </a:r>
            <a:endParaRPr lang="en-US" dirty="0"/>
          </a:p>
          <a:p>
            <a:r>
              <a:rPr lang="en-US" i="1" dirty="0"/>
              <a:t>Xiao et al 2020 </a:t>
            </a:r>
            <a:r>
              <a:rPr lang="en-GB" b="0" i="0" dirty="0">
                <a:solidFill>
                  <a:srgbClr val="202124"/>
                </a:solidFill>
                <a:effectLst/>
              </a:rPr>
              <a:t>😲</a:t>
            </a:r>
            <a:endParaRPr lang="en-US" dirty="0"/>
          </a:p>
          <a:p>
            <a:r>
              <a:rPr lang="en-US" dirty="0"/>
              <a:t>Bhopal and Henderson 2021 </a:t>
            </a:r>
            <a:r>
              <a:rPr lang="en-GB" b="0" i="0" dirty="0">
                <a:solidFill>
                  <a:srgbClr val="202124"/>
                </a:solidFill>
                <a:effectLst/>
              </a:rPr>
              <a:t>∩</a:t>
            </a:r>
            <a:endParaRPr lang="en-US" dirty="0"/>
          </a:p>
          <a:p>
            <a:endParaRPr lang="en-GB" dirty="0"/>
          </a:p>
        </p:txBody>
      </p:sp>
    </p:spTree>
    <p:extLst>
      <p:ext uri="{BB962C8B-B14F-4D97-AF65-F5344CB8AC3E}">
        <p14:creationId xmlns:p14="http://schemas.microsoft.com/office/powerpoint/2010/main" val="389599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6871-E72C-EC27-C343-23FCB96AEA38}"/>
              </a:ext>
            </a:extLst>
          </p:cNvPr>
          <p:cNvSpPr>
            <a:spLocks noGrp="1"/>
          </p:cNvSpPr>
          <p:nvPr>
            <p:ph type="title"/>
          </p:nvPr>
        </p:nvSpPr>
        <p:spPr/>
        <p:txBody>
          <a:bodyPr/>
          <a:lstStyle/>
          <a:p>
            <a:r>
              <a:rPr lang="en-US" dirty="0"/>
              <a:t>Xiao et al (2020)</a:t>
            </a:r>
            <a:endParaRPr lang="en-GB" dirty="0"/>
          </a:p>
        </p:txBody>
      </p:sp>
      <p:sp>
        <p:nvSpPr>
          <p:cNvPr id="8" name="Content Placeholder 7">
            <a:extLst>
              <a:ext uri="{FF2B5EF4-FFF2-40B4-BE49-F238E27FC236}">
                <a16:creationId xmlns:a16="http://schemas.microsoft.com/office/drawing/2014/main" id="{16AF2AF1-667E-6EB4-9A60-2A8932B9EC1B}"/>
              </a:ext>
            </a:extLst>
          </p:cNvPr>
          <p:cNvSpPr>
            <a:spLocks noGrp="1"/>
          </p:cNvSpPr>
          <p:nvPr>
            <p:ph sz="half" idx="1"/>
          </p:nvPr>
        </p:nvSpPr>
        <p:spPr/>
        <p:txBody>
          <a:bodyPr>
            <a:normAutofit lnSpcReduction="10000"/>
          </a:bodyPr>
          <a:lstStyle/>
          <a:p>
            <a:pPr marL="0" indent="0">
              <a:buNone/>
            </a:pPr>
            <a:r>
              <a:rPr lang="en-US" b="1" dirty="0"/>
              <a:t>Did not emphasize fact silver is worse than bronze etc. Focused on rate of improvement.</a:t>
            </a:r>
          </a:p>
          <a:p>
            <a:pPr marL="0" indent="0">
              <a:buNone/>
            </a:pPr>
            <a:r>
              <a:rPr lang="en-US" dirty="0"/>
              <a:t>Let: p = proportion women in leadership roles</a:t>
            </a:r>
          </a:p>
          <a:p>
            <a:pPr marL="0" indent="0">
              <a:buNone/>
            </a:pPr>
            <a:endParaRPr lang="en-US" dirty="0"/>
          </a:p>
          <a:p>
            <a:pPr marL="0" indent="0">
              <a:buNone/>
            </a:pPr>
            <a:r>
              <a:rPr lang="en-US" dirty="0"/>
              <a:t>Model:</a:t>
            </a:r>
          </a:p>
          <a:p>
            <a:pPr marL="0" indent="0" algn="ctr">
              <a:buNone/>
            </a:pPr>
            <a:r>
              <a:rPr lang="en-US" dirty="0"/>
              <a:t>p ~ year + status + year x status</a:t>
            </a:r>
          </a:p>
          <a:p>
            <a:pPr marL="0" indent="0">
              <a:buNone/>
            </a:pPr>
            <a:endParaRPr lang="en-US" dirty="0"/>
          </a:p>
          <a:p>
            <a:pPr marL="0" indent="0">
              <a:buNone/>
            </a:pPr>
            <a:r>
              <a:rPr lang="en-US" dirty="0"/>
              <a:t>Statistically significant interaction</a:t>
            </a:r>
            <a:endParaRPr lang="en-GB" dirty="0"/>
          </a:p>
        </p:txBody>
      </p:sp>
      <p:pic>
        <p:nvPicPr>
          <p:cNvPr id="11" name="Content Placeholder 10">
            <a:extLst>
              <a:ext uri="{FF2B5EF4-FFF2-40B4-BE49-F238E27FC236}">
                <a16:creationId xmlns:a16="http://schemas.microsoft.com/office/drawing/2014/main" id="{EF1CA0D2-1F58-39FA-7002-2EE330B603AD}"/>
              </a:ext>
            </a:extLst>
          </p:cNvPr>
          <p:cNvPicPr>
            <a:picLocks noGrp="1" noChangeAspect="1"/>
          </p:cNvPicPr>
          <p:nvPr>
            <p:ph sz="half" idx="2"/>
          </p:nvPr>
        </p:nvPicPr>
        <p:blipFill>
          <a:blip r:embed="rId2"/>
          <a:stretch>
            <a:fillRect/>
          </a:stretch>
        </p:blipFill>
        <p:spPr>
          <a:xfrm>
            <a:off x="6172202" y="1237744"/>
            <a:ext cx="6077220" cy="4521158"/>
          </a:xfrm>
        </p:spPr>
      </p:pic>
    </p:spTree>
    <p:extLst>
      <p:ext uri="{BB962C8B-B14F-4D97-AF65-F5344CB8AC3E}">
        <p14:creationId xmlns:p14="http://schemas.microsoft.com/office/powerpoint/2010/main" val="150793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DEF2-1486-F83A-623D-7AFF4E2A3823}"/>
              </a:ext>
            </a:extLst>
          </p:cNvPr>
          <p:cNvSpPr>
            <a:spLocks noGrp="1"/>
          </p:cNvSpPr>
          <p:nvPr>
            <p:ph type="title"/>
          </p:nvPr>
        </p:nvSpPr>
        <p:spPr/>
        <p:txBody>
          <a:bodyPr/>
          <a:lstStyle/>
          <a:p>
            <a:r>
              <a:rPr lang="en-US" dirty="0"/>
              <a:t>Our analysis</a:t>
            </a:r>
            <a:endParaRPr lang="en-GB" dirty="0"/>
          </a:p>
        </p:txBody>
      </p:sp>
      <p:sp>
        <p:nvSpPr>
          <p:cNvPr id="3" name="Content Placeholder 2">
            <a:extLst>
              <a:ext uri="{FF2B5EF4-FFF2-40B4-BE49-F238E27FC236}">
                <a16:creationId xmlns:a16="http://schemas.microsoft.com/office/drawing/2014/main" id="{6CC50A40-9A1A-BDF2-692A-41A7E25FE8BF}"/>
              </a:ext>
            </a:extLst>
          </p:cNvPr>
          <p:cNvSpPr>
            <a:spLocks noGrp="1"/>
          </p:cNvSpPr>
          <p:nvPr>
            <p:ph sz="half" idx="1"/>
          </p:nvPr>
        </p:nvSpPr>
        <p:spPr>
          <a:xfrm>
            <a:off x="838200" y="1825625"/>
            <a:ext cx="3937000" cy="4351338"/>
          </a:xfrm>
        </p:spPr>
        <p:txBody>
          <a:bodyPr>
            <a:normAutofit fontScale="92500"/>
          </a:bodyPr>
          <a:lstStyle/>
          <a:p>
            <a:pPr marL="0" indent="0">
              <a:buNone/>
            </a:pPr>
            <a:r>
              <a:rPr lang="en-US" sz="2400" b="0" i="0" dirty="0">
                <a:solidFill>
                  <a:srgbClr val="202124"/>
                </a:solidFill>
                <a:effectLst/>
              </a:rPr>
              <a:t>Models we tried</a:t>
            </a:r>
          </a:p>
          <a:p>
            <a:pPr marL="0" indent="0">
              <a:buNone/>
            </a:pPr>
            <a:r>
              <a:rPr lang="el-GR" sz="2400" b="0" i="0" dirty="0">
                <a:solidFill>
                  <a:srgbClr val="202124"/>
                </a:solidFill>
                <a:effectLst/>
              </a:rPr>
              <a:t>Δ</a:t>
            </a:r>
            <a:r>
              <a:rPr lang="en-US" sz="2400" b="0" i="0" dirty="0">
                <a:solidFill>
                  <a:srgbClr val="202124"/>
                </a:solidFill>
                <a:effectLst/>
              </a:rPr>
              <a:t>p ~ c</a:t>
            </a:r>
            <a:r>
              <a:rPr lang="en-US" sz="2400" b="0" i="0" baseline="-25000" dirty="0">
                <a:solidFill>
                  <a:srgbClr val="202124"/>
                </a:solidFill>
                <a:effectLst/>
              </a:rPr>
              <a:t>1</a:t>
            </a:r>
            <a:r>
              <a:rPr lang="en-US" sz="2400" b="0" i="0" dirty="0">
                <a:solidFill>
                  <a:srgbClr val="202124"/>
                </a:solidFill>
                <a:effectLst/>
              </a:rPr>
              <a:t> (p-0.5) + c</a:t>
            </a:r>
            <a:r>
              <a:rPr lang="en-US" sz="2400" b="0" i="0" baseline="-25000" dirty="0">
                <a:solidFill>
                  <a:srgbClr val="202124"/>
                </a:solidFill>
                <a:effectLst/>
              </a:rPr>
              <a:t>2</a:t>
            </a:r>
          </a:p>
          <a:p>
            <a:pPr marL="0" indent="0">
              <a:buNone/>
            </a:pPr>
            <a:r>
              <a:rPr lang="en-US" sz="2400" dirty="0">
                <a:solidFill>
                  <a:srgbClr val="202124"/>
                </a:solidFill>
              </a:rPr>
              <a:t>Where </a:t>
            </a:r>
            <a:r>
              <a:rPr lang="en-US" sz="2400" b="0" i="0" dirty="0">
                <a:solidFill>
                  <a:srgbClr val="202124"/>
                </a:solidFill>
                <a:effectLst/>
              </a:rPr>
              <a:t>c</a:t>
            </a:r>
            <a:r>
              <a:rPr lang="en-US" sz="2400" b="0" i="0" baseline="-25000" dirty="0">
                <a:solidFill>
                  <a:srgbClr val="202124"/>
                </a:solidFill>
                <a:effectLst/>
              </a:rPr>
              <a:t>1</a:t>
            </a:r>
            <a:r>
              <a:rPr lang="en-US" sz="2400" b="0" i="0" dirty="0">
                <a:solidFill>
                  <a:srgbClr val="202124"/>
                </a:solidFill>
                <a:effectLst/>
              </a:rPr>
              <a:t> and c</a:t>
            </a:r>
            <a:r>
              <a:rPr lang="en-US" sz="2400" b="0" i="0" baseline="-25000" dirty="0">
                <a:solidFill>
                  <a:srgbClr val="202124"/>
                </a:solidFill>
                <a:effectLst/>
              </a:rPr>
              <a:t>2</a:t>
            </a:r>
            <a:r>
              <a:rPr lang="en-US" sz="2400" b="0" i="0" dirty="0">
                <a:solidFill>
                  <a:srgbClr val="202124"/>
                </a:solidFill>
                <a:effectLst/>
              </a:rPr>
              <a:t> may or may not depend on Athena Swan status</a:t>
            </a:r>
          </a:p>
          <a:p>
            <a:pPr marL="0" indent="0">
              <a:buNone/>
            </a:pPr>
            <a:r>
              <a:rPr lang="en-US" sz="2400" dirty="0">
                <a:solidFill>
                  <a:srgbClr val="202124"/>
                </a:solidFill>
              </a:rPr>
              <a:t>We found best model was </a:t>
            </a:r>
            <a:r>
              <a:rPr lang="en-US" sz="2400" b="0" i="0" dirty="0">
                <a:solidFill>
                  <a:srgbClr val="202124"/>
                </a:solidFill>
                <a:effectLst/>
              </a:rPr>
              <a:t>c</a:t>
            </a:r>
            <a:r>
              <a:rPr lang="en-US" sz="2400" b="0" i="0" baseline="-25000" dirty="0">
                <a:solidFill>
                  <a:srgbClr val="202124"/>
                </a:solidFill>
                <a:effectLst/>
              </a:rPr>
              <a:t>1</a:t>
            </a:r>
            <a:r>
              <a:rPr lang="en-US" sz="2400" dirty="0">
                <a:solidFill>
                  <a:srgbClr val="202124"/>
                </a:solidFill>
              </a:rPr>
              <a:t> independent of status, </a:t>
            </a:r>
            <a:r>
              <a:rPr lang="en-US" sz="2400" b="0" i="0" dirty="0">
                <a:solidFill>
                  <a:srgbClr val="202124"/>
                </a:solidFill>
                <a:effectLst/>
              </a:rPr>
              <a:t>c</a:t>
            </a:r>
            <a:r>
              <a:rPr lang="en-US" sz="2400" b="0" i="0" baseline="-25000" dirty="0">
                <a:solidFill>
                  <a:srgbClr val="202124"/>
                </a:solidFill>
                <a:effectLst/>
              </a:rPr>
              <a:t>2</a:t>
            </a:r>
            <a:r>
              <a:rPr lang="en-US" sz="2400" b="0" i="0" dirty="0">
                <a:solidFill>
                  <a:srgbClr val="202124"/>
                </a:solidFill>
                <a:effectLst/>
              </a:rPr>
              <a:t>=0</a:t>
            </a:r>
          </a:p>
          <a:p>
            <a:pPr marL="0" indent="0">
              <a:buNone/>
            </a:pPr>
            <a:r>
              <a:rPr lang="en-US" sz="2400" b="1" dirty="0">
                <a:solidFill>
                  <a:srgbClr val="202124"/>
                </a:solidFill>
              </a:rPr>
              <a:t>Interpretation:</a:t>
            </a:r>
          </a:p>
          <a:p>
            <a:r>
              <a:rPr lang="en-US" sz="2400" b="0" i="0" dirty="0">
                <a:solidFill>
                  <a:srgbClr val="202124"/>
                </a:solidFill>
                <a:effectLst/>
              </a:rPr>
              <a:t>Sector is moving to gender equality</a:t>
            </a:r>
          </a:p>
          <a:p>
            <a:r>
              <a:rPr lang="en-US" sz="2400" dirty="0">
                <a:solidFill>
                  <a:srgbClr val="202124"/>
                </a:solidFill>
              </a:rPr>
              <a:t>No statistically significant impact of Athena Swan</a:t>
            </a:r>
            <a:endParaRPr lang="en-US" sz="2400" b="0" i="0" dirty="0">
              <a:solidFill>
                <a:srgbClr val="202124"/>
              </a:solidFill>
              <a:effectLst/>
            </a:endParaRPr>
          </a:p>
        </p:txBody>
      </p:sp>
      <p:pic>
        <p:nvPicPr>
          <p:cNvPr id="7" name="Content Placeholder 6">
            <a:extLst>
              <a:ext uri="{FF2B5EF4-FFF2-40B4-BE49-F238E27FC236}">
                <a16:creationId xmlns:a16="http://schemas.microsoft.com/office/drawing/2014/main" id="{43638307-2F5D-DCB7-0E35-728F6DF6494F}"/>
              </a:ext>
            </a:extLst>
          </p:cNvPr>
          <p:cNvPicPr>
            <a:picLocks noGrp="1" noChangeAspect="1"/>
          </p:cNvPicPr>
          <p:nvPr>
            <p:ph sz="half" idx="2"/>
          </p:nvPr>
        </p:nvPicPr>
        <p:blipFill>
          <a:blip r:embed="rId2"/>
          <a:stretch>
            <a:fillRect/>
          </a:stretch>
        </p:blipFill>
        <p:spPr>
          <a:xfrm>
            <a:off x="5308599" y="1789266"/>
            <a:ext cx="6795241" cy="4351337"/>
          </a:xfrm>
        </p:spPr>
      </p:pic>
    </p:spTree>
    <p:extLst>
      <p:ext uri="{BB962C8B-B14F-4D97-AF65-F5344CB8AC3E}">
        <p14:creationId xmlns:p14="http://schemas.microsoft.com/office/powerpoint/2010/main" val="261337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820F-455D-74A3-3A90-71D9B5031CBF}"/>
              </a:ext>
            </a:extLst>
          </p:cNvPr>
          <p:cNvSpPr>
            <a:spLocks noGrp="1"/>
          </p:cNvSpPr>
          <p:nvPr>
            <p:ph type="title"/>
          </p:nvPr>
        </p:nvSpPr>
        <p:spPr/>
        <p:txBody>
          <a:bodyPr/>
          <a:lstStyle/>
          <a:p>
            <a:r>
              <a:rPr lang="en-US" dirty="0"/>
              <a:t>Power analysis</a:t>
            </a:r>
            <a:endParaRPr lang="en-GB" dirty="0"/>
          </a:p>
        </p:txBody>
      </p:sp>
      <p:sp>
        <p:nvSpPr>
          <p:cNvPr id="3" name="Content Placeholder 2">
            <a:extLst>
              <a:ext uri="{FF2B5EF4-FFF2-40B4-BE49-F238E27FC236}">
                <a16:creationId xmlns:a16="http://schemas.microsoft.com/office/drawing/2014/main" id="{2E8FFE7E-4F9E-0422-1672-37F45D51FE3E}"/>
              </a:ext>
            </a:extLst>
          </p:cNvPr>
          <p:cNvSpPr>
            <a:spLocks noGrp="1"/>
          </p:cNvSpPr>
          <p:nvPr>
            <p:ph sz="half" idx="1"/>
          </p:nvPr>
        </p:nvSpPr>
        <p:spPr>
          <a:xfrm>
            <a:off x="838200" y="1825625"/>
            <a:ext cx="3517900" cy="4351338"/>
          </a:xfrm>
        </p:spPr>
        <p:txBody>
          <a:bodyPr>
            <a:normAutofit fontScale="77500" lnSpcReduction="20000"/>
          </a:bodyPr>
          <a:lstStyle/>
          <a:p>
            <a:pPr marL="0" indent="0">
              <a:buNone/>
            </a:pPr>
            <a:r>
              <a:rPr lang="en-US" dirty="0"/>
              <a:t>Scenario tested:</a:t>
            </a:r>
          </a:p>
          <a:p>
            <a:r>
              <a:rPr lang="en-US" dirty="0"/>
              <a:t>Suppose with prob 5% that a staff member is replaced in a given year</a:t>
            </a:r>
          </a:p>
          <a:p>
            <a:r>
              <a:rPr lang="en-US" dirty="0"/>
              <a:t>There is a 50% chance of Athena Swan members replacing them with a woman</a:t>
            </a:r>
          </a:p>
          <a:p>
            <a:r>
              <a:rPr lang="en-US" dirty="0"/>
              <a:t>There is a probability q of a non-member replacing them with a woman</a:t>
            </a:r>
          </a:p>
          <a:p>
            <a:pPr marL="0" indent="0">
              <a:buNone/>
            </a:pPr>
            <a:r>
              <a:rPr lang="en-US" dirty="0"/>
              <a:t>What proportion of the time would our analysis notice the effect of Athena Swan?</a:t>
            </a:r>
            <a:endParaRPr lang="en-GB" dirty="0"/>
          </a:p>
        </p:txBody>
      </p:sp>
      <p:sp>
        <p:nvSpPr>
          <p:cNvPr id="4" name="Content Placeholder 3">
            <a:extLst>
              <a:ext uri="{FF2B5EF4-FFF2-40B4-BE49-F238E27FC236}">
                <a16:creationId xmlns:a16="http://schemas.microsoft.com/office/drawing/2014/main" id="{ABC28982-1607-FA39-22C8-B45ABD9624A5}"/>
              </a:ext>
            </a:extLst>
          </p:cNvPr>
          <p:cNvSpPr>
            <a:spLocks noGrp="1"/>
          </p:cNvSpPr>
          <p:nvPr>
            <p:ph sz="half" idx="2"/>
          </p:nvPr>
        </p:nvSpPr>
        <p:spPr/>
        <p:txBody>
          <a:bodyPr>
            <a:normAutofit fontScale="77500" lnSpcReduction="20000"/>
          </a:bodyPr>
          <a:lstStyle/>
          <a:p>
            <a:endParaRPr lang="en-GB"/>
          </a:p>
        </p:txBody>
      </p:sp>
      <p:pic>
        <p:nvPicPr>
          <p:cNvPr id="6" name="Picture 5">
            <a:extLst>
              <a:ext uri="{FF2B5EF4-FFF2-40B4-BE49-F238E27FC236}">
                <a16:creationId xmlns:a16="http://schemas.microsoft.com/office/drawing/2014/main" id="{5405CA29-7F0B-D452-A259-427DF9DE7073}"/>
              </a:ext>
            </a:extLst>
          </p:cNvPr>
          <p:cNvPicPr>
            <a:picLocks noChangeAspect="1"/>
          </p:cNvPicPr>
          <p:nvPr/>
        </p:nvPicPr>
        <p:blipFill>
          <a:blip r:embed="rId2"/>
          <a:stretch>
            <a:fillRect/>
          </a:stretch>
        </p:blipFill>
        <p:spPr>
          <a:xfrm>
            <a:off x="4240756" y="1414207"/>
            <a:ext cx="7113044" cy="4762755"/>
          </a:xfrm>
          <a:prstGeom prst="rect">
            <a:avLst/>
          </a:prstGeom>
        </p:spPr>
      </p:pic>
    </p:spTree>
    <p:extLst>
      <p:ext uri="{BB962C8B-B14F-4D97-AF65-F5344CB8AC3E}">
        <p14:creationId xmlns:p14="http://schemas.microsoft.com/office/powerpoint/2010/main" val="495758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S_2015 slides">
  <a:themeElements>
    <a:clrScheme name="IOE-UCL CLS">
      <a:dk1>
        <a:srgbClr val="000000"/>
      </a:dk1>
      <a:lt1>
        <a:srgbClr val="FFFFFF"/>
      </a:lt1>
      <a:dk2>
        <a:srgbClr val="A79E93"/>
      </a:dk2>
      <a:lt2>
        <a:srgbClr val="C7C926"/>
      </a:lt2>
      <a:accent1>
        <a:srgbClr val="E2212F"/>
      </a:accent1>
      <a:accent2>
        <a:srgbClr val="B7E0EB"/>
      </a:accent2>
      <a:accent3>
        <a:srgbClr val="00A1BA"/>
      </a:accent3>
      <a:accent4>
        <a:srgbClr val="B61D4E"/>
      </a:accent4>
      <a:accent5>
        <a:srgbClr val="EE573F"/>
      </a:accent5>
      <a:accent6>
        <a:srgbClr val="DBDC29"/>
      </a:accent6>
      <a:hlink>
        <a:srgbClr val="1C62C5"/>
      </a:hlink>
      <a:folHlink>
        <a:srgbClr val="E138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marL="0" indent="0">
          <a:buFont typeface="Arial" panose="020B0604020202020204" pitchFamily="34" charset="0"/>
          <a:buNone/>
          <a:defRPr sz="2400" b="1" dirty="0" smtClean="0"/>
        </a:defPPr>
      </a:lstStyle>
    </a:txDef>
  </a:objectDefaults>
  <a:extraClrSchemeLst/>
  <a:extLst>
    <a:ext uri="{05A4C25C-085E-4340-85A3-A5531E510DB2}">
      <thm15:themeFamily xmlns:thm15="http://schemas.microsoft.com/office/thememl/2012/main" name="Meghan's version of CLS PowerPoint template.potx" id="{04B634B7-1F75-4B2A-A0B7-B2ECAF424672}" vid="{366800D9-8715-4925-AC33-037B75A00592}"/>
    </a:ext>
  </a:extLst>
</a:theme>
</file>

<file path=ppt/theme/theme3.xml><?xml version="1.0" encoding="utf-8"?>
<a:theme xmlns:a="http://schemas.openxmlformats.org/drawingml/2006/main" name="KCL CTEL presentation template_180112">
  <a:themeElements>
    <a:clrScheme name="KCL">
      <a:dk1>
        <a:sysClr val="windowText" lastClr="000000"/>
      </a:dk1>
      <a:lt1>
        <a:sysClr val="window" lastClr="FFFFFF"/>
      </a:lt1>
      <a:dk2>
        <a:srgbClr val="0A2D50"/>
      </a:dk2>
      <a:lt2>
        <a:srgbClr val="CDD7DC"/>
      </a:lt2>
      <a:accent1>
        <a:srgbClr val="E2231A"/>
      </a:accent1>
      <a:accent2>
        <a:srgbClr val="FF5F05"/>
      </a:accent2>
      <a:accent3>
        <a:srgbClr val="F5B90F"/>
      </a:accent3>
      <a:accent4>
        <a:srgbClr val="C8E128"/>
      </a:accent4>
      <a:accent5>
        <a:srgbClr val="009EA0"/>
      </a:accent5>
      <a:accent6>
        <a:srgbClr val="005AD2"/>
      </a:accent6>
      <a:hlink>
        <a:srgbClr val="E2231A"/>
      </a:hlink>
      <a:folHlink>
        <a:srgbClr val="E22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t" anchorCtr="0"/>
      <a:lstStyle>
        <a:defPPr algn="l">
          <a:defRPr sz="1400" b="1" dirty="0" smtClean="0">
            <a:solidFill>
              <a:schemeClr val="tx1"/>
            </a:solidFill>
            <a:cs typeface="Georgi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standard-template-kings-fonts-16-9.pptx" id="{AF90E73A-D6D7-43AC-8C87-F60B5CE9D756}" vid="{6960AE03-7993-46FE-AA13-4EC0ED6868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1530</Words>
  <Application>Microsoft Office PowerPoint</Application>
  <PresentationFormat>Widescreen</PresentationFormat>
  <Paragraphs>147</Paragraphs>
  <Slides>24</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Georgia</vt:lpstr>
      <vt:lpstr>Kings Caslon Text</vt:lpstr>
      <vt:lpstr>KingsBureauGrot ThreeSeven</vt:lpstr>
      <vt:lpstr>Wingdings</vt:lpstr>
      <vt:lpstr>Office Theme</vt:lpstr>
      <vt:lpstr>CLS_2015 slides</vt:lpstr>
      <vt:lpstr>KCL CTEL presentation template_180112</vt:lpstr>
      <vt:lpstr>An analysis of Athena Swan as a policy- scoring scheme</vt:lpstr>
      <vt:lpstr>Structure</vt:lpstr>
      <vt:lpstr>What is Athena Swan?</vt:lpstr>
      <vt:lpstr>A Policy Scoring Scheme</vt:lpstr>
      <vt:lpstr>PowerPoint Presentation</vt:lpstr>
      <vt:lpstr>Literature review</vt:lpstr>
      <vt:lpstr>Xiao et al (2020)</vt:lpstr>
      <vt:lpstr>Our analysis</vt:lpstr>
      <vt:lpstr>Power analysis</vt:lpstr>
      <vt:lpstr>Conclusions from the data</vt:lpstr>
      <vt:lpstr>Policy Analysis</vt:lpstr>
      <vt:lpstr>Key Issues </vt:lpstr>
      <vt:lpstr>Misleading Awards </vt:lpstr>
      <vt:lpstr>Data Collection on Sex </vt:lpstr>
      <vt:lpstr>How would you describe your gender? </vt:lpstr>
      <vt:lpstr>Are the numbers too small to make a difference?</vt:lpstr>
      <vt:lpstr>Public Sector Equality Duty</vt:lpstr>
      <vt:lpstr>Policy capture</vt:lpstr>
      <vt:lpstr>Groupthink</vt:lpstr>
      <vt:lpstr>Academic Freedom</vt:lpstr>
      <vt:lpstr>Failures of prioritisation</vt:lpstr>
      <vt:lpstr>‘Intersectionality’</vt:lpstr>
      <vt:lpstr>Sexual harassment</vt:lpstr>
      <vt:lpstr>Conclusions and policy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Armstrong</dc:creator>
  <cp:lastModifiedBy>John Armstrong</cp:lastModifiedBy>
  <cp:revision>8</cp:revision>
  <cp:lastPrinted>2023-02-05T17:54:52Z</cp:lastPrinted>
  <dcterms:created xsi:type="dcterms:W3CDTF">2023-02-05T16:03:16Z</dcterms:created>
  <dcterms:modified xsi:type="dcterms:W3CDTF">2023-02-07T17:42:43Z</dcterms:modified>
</cp:coreProperties>
</file>