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9" r:id="rId4"/>
    <p:sldId id="314" r:id="rId5"/>
    <p:sldId id="261" r:id="rId6"/>
    <p:sldId id="262" r:id="rId7"/>
    <p:sldId id="258" r:id="rId8"/>
    <p:sldId id="264" r:id="rId9"/>
    <p:sldId id="270" r:id="rId10"/>
    <p:sldId id="372" r:id="rId11"/>
    <p:sldId id="374" r:id="rId12"/>
    <p:sldId id="376" r:id="rId13"/>
    <p:sldId id="473" r:id="rId14"/>
    <p:sldId id="279" r:id="rId15"/>
    <p:sldId id="280" r:id="rId16"/>
    <p:sldId id="281" r:id="rId17"/>
    <p:sldId id="282" r:id="rId18"/>
    <p:sldId id="283" r:id="rId19"/>
    <p:sldId id="286" r:id="rId20"/>
    <p:sldId id="288" r:id="rId21"/>
    <p:sldId id="290" r:id="rId22"/>
    <p:sldId id="291" r:id="rId23"/>
    <p:sldId id="292" r:id="rId24"/>
    <p:sldId id="401" r:id="rId25"/>
    <p:sldId id="294" r:id="rId26"/>
    <p:sldId id="295" r:id="rId27"/>
    <p:sldId id="296" r:id="rId28"/>
    <p:sldId id="297" r:id="rId29"/>
    <p:sldId id="559" r:id="rId30"/>
    <p:sldId id="563" r:id="rId31"/>
    <p:sldId id="316" r:id="rId32"/>
    <p:sldId id="317" r:id="rId33"/>
    <p:sldId id="318" r:id="rId34"/>
    <p:sldId id="319" r:id="rId35"/>
    <p:sldId id="320" r:id="rId36"/>
    <p:sldId id="321" r:id="rId37"/>
    <p:sldId id="323" r:id="rId38"/>
    <p:sldId id="324" r:id="rId39"/>
    <p:sldId id="325" r:id="rId40"/>
    <p:sldId id="327" r:id="rId41"/>
    <p:sldId id="328" r:id="rId42"/>
    <p:sldId id="311" r:id="rId43"/>
  </p:sldIdLst>
  <p:sldSz cx="12192000" cy="6858000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94B"/>
    <a:srgbClr val="389198"/>
    <a:srgbClr val="879797"/>
    <a:srgbClr val="C4ECF0"/>
    <a:srgbClr val="72D5E0"/>
    <a:srgbClr val="B0B6A6"/>
    <a:srgbClr val="006E9C"/>
    <a:srgbClr val="36AAC6"/>
    <a:srgbClr val="026767"/>
    <a:srgbClr val="FFC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5"/>
    <p:restoredTop sz="94701"/>
  </p:normalViewPr>
  <p:slideViewPr>
    <p:cSldViewPr snapToGrid="0" snapToObjects="1" showGuides="1">
      <p:cViewPr varScale="1">
        <p:scale>
          <a:sx n="93" d="100"/>
          <a:sy n="93" d="100"/>
        </p:scale>
        <p:origin x="240" y="24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olfapweiler/Desktop/June_2017_EBI_data_growth_2006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by archive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614647116777"/>
          <c:y val="2.71895402448014E-2"/>
          <c:w val="0.82018700682807699"/>
          <c:h val="0.87471204778244704"/>
        </c:manualLayout>
      </c:layout>
      <c:scatterChart>
        <c:scatterStyle val="lineMarker"/>
        <c:varyColors val="0"/>
        <c:ser>
          <c:idx val="2"/>
          <c:order val="0"/>
          <c:tx>
            <c:strRef>
              <c:f>PRIDE!$H$1</c:f>
              <c:strCache>
                <c:ptCount val="1"/>
                <c:pt idx="0">
                  <c:v>PRIDE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PRIDE!$G$2:$G$88</c:f>
              <c:numCache>
                <c:formatCode>General</c:formatCode>
                <c:ptCount val="87"/>
                <c:pt idx="0">
                  <c:v>2008.416666666667</c:v>
                </c:pt>
                <c:pt idx="1">
                  <c:v>2009.083333333333</c:v>
                </c:pt>
                <c:pt idx="2">
                  <c:v>2009.333333333333</c:v>
                </c:pt>
                <c:pt idx="3">
                  <c:v>2009.666666666667</c:v>
                </c:pt>
                <c:pt idx="4">
                  <c:v>2010.083333333333</c:v>
                </c:pt>
                <c:pt idx="5">
                  <c:v>2010.75</c:v>
                </c:pt>
                <c:pt idx="6">
                  <c:v>2010.833333333333</c:v>
                </c:pt>
                <c:pt idx="7">
                  <c:v>2010.916666666667</c:v>
                </c:pt>
                <c:pt idx="8">
                  <c:v>2011</c:v>
                </c:pt>
                <c:pt idx="9">
                  <c:v>2011.083333333333</c:v>
                </c:pt>
                <c:pt idx="10">
                  <c:v>2011.166666666667</c:v>
                </c:pt>
                <c:pt idx="11">
                  <c:v>2011.25</c:v>
                </c:pt>
                <c:pt idx="12">
                  <c:v>2011.333333333333</c:v>
                </c:pt>
                <c:pt idx="13">
                  <c:v>2011.416666666667</c:v>
                </c:pt>
                <c:pt idx="14">
                  <c:v>2011.5</c:v>
                </c:pt>
                <c:pt idx="15">
                  <c:v>2011.583333333333</c:v>
                </c:pt>
                <c:pt idx="16">
                  <c:v>2011.666666666667</c:v>
                </c:pt>
                <c:pt idx="17">
                  <c:v>2011.75</c:v>
                </c:pt>
                <c:pt idx="18">
                  <c:v>2011.833333333333</c:v>
                </c:pt>
                <c:pt idx="19">
                  <c:v>2011.916666666667</c:v>
                </c:pt>
                <c:pt idx="20">
                  <c:v>2012</c:v>
                </c:pt>
                <c:pt idx="21">
                  <c:v>2012.083333333333</c:v>
                </c:pt>
                <c:pt idx="22">
                  <c:v>2012.166666666667</c:v>
                </c:pt>
                <c:pt idx="23">
                  <c:v>2012.25</c:v>
                </c:pt>
                <c:pt idx="24">
                  <c:v>2012.333333333333</c:v>
                </c:pt>
                <c:pt idx="25">
                  <c:v>2012.416666666667</c:v>
                </c:pt>
                <c:pt idx="26">
                  <c:v>2012.5</c:v>
                </c:pt>
                <c:pt idx="27">
                  <c:v>2012.583333333333</c:v>
                </c:pt>
                <c:pt idx="28">
                  <c:v>2012.666666666667</c:v>
                </c:pt>
                <c:pt idx="29">
                  <c:v>2012.75</c:v>
                </c:pt>
                <c:pt idx="30">
                  <c:v>2012.833333333333</c:v>
                </c:pt>
                <c:pt idx="31">
                  <c:v>2012.916666666667</c:v>
                </c:pt>
                <c:pt idx="32">
                  <c:v>2013</c:v>
                </c:pt>
                <c:pt idx="33">
                  <c:v>2013.083333333333</c:v>
                </c:pt>
                <c:pt idx="34">
                  <c:v>2013.166666666667</c:v>
                </c:pt>
                <c:pt idx="35">
                  <c:v>2013.25</c:v>
                </c:pt>
                <c:pt idx="36">
                  <c:v>2013.333333333333</c:v>
                </c:pt>
                <c:pt idx="37">
                  <c:v>2013.416666666667</c:v>
                </c:pt>
                <c:pt idx="38">
                  <c:v>2013.5</c:v>
                </c:pt>
                <c:pt idx="39">
                  <c:v>2013.583333333333</c:v>
                </c:pt>
                <c:pt idx="40">
                  <c:v>2013.666666666667</c:v>
                </c:pt>
                <c:pt idx="41">
                  <c:v>2013.75</c:v>
                </c:pt>
                <c:pt idx="42">
                  <c:v>2013.833333333333</c:v>
                </c:pt>
                <c:pt idx="43">
                  <c:v>2013.916666666667</c:v>
                </c:pt>
                <c:pt idx="44">
                  <c:v>2014</c:v>
                </c:pt>
                <c:pt idx="45">
                  <c:v>2014.083333333333</c:v>
                </c:pt>
                <c:pt idx="46">
                  <c:v>2014.166666666667</c:v>
                </c:pt>
                <c:pt idx="47">
                  <c:v>2014.25</c:v>
                </c:pt>
                <c:pt idx="48">
                  <c:v>2014.333333333333</c:v>
                </c:pt>
                <c:pt idx="49">
                  <c:v>2014.416666666667</c:v>
                </c:pt>
                <c:pt idx="50">
                  <c:v>2014.5</c:v>
                </c:pt>
                <c:pt idx="51">
                  <c:v>2014.583333333333</c:v>
                </c:pt>
                <c:pt idx="52">
                  <c:v>2014.666666666667</c:v>
                </c:pt>
                <c:pt idx="53">
                  <c:v>2014.75</c:v>
                </c:pt>
                <c:pt idx="54">
                  <c:v>2014.833333333333</c:v>
                </c:pt>
                <c:pt idx="55">
                  <c:v>2014.916666666667</c:v>
                </c:pt>
                <c:pt idx="56">
                  <c:v>2015</c:v>
                </c:pt>
                <c:pt idx="57">
                  <c:v>2015.083333333333</c:v>
                </c:pt>
                <c:pt idx="58">
                  <c:v>2015.166666666667</c:v>
                </c:pt>
                <c:pt idx="59">
                  <c:v>2015.25</c:v>
                </c:pt>
                <c:pt idx="60">
                  <c:v>2015.333333333333</c:v>
                </c:pt>
                <c:pt idx="61">
                  <c:v>2015.416666666667</c:v>
                </c:pt>
                <c:pt idx="62">
                  <c:v>2015.5</c:v>
                </c:pt>
                <c:pt idx="63">
                  <c:v>2015.583333333333</c:v>
                </c:pt>
                <c:pt idx="64">
                  <c:v>2015.666666666667</c:v>
                </c:pt>
                <c:pt idx="65">
                  <c:v>2015.75</c:v>
                </c:pt>
                <c:pt idx="66">
                  <c:v>2015.833333333333</c:v>
                </c:pt>
                <c:pt idx="67">
                  <c:v>2015.916666666667</c:v>
                </c:pt>
                <c:pt idx="68">
                  <c:v>2016</c:v>
                </c:pt>
                <c:pt idx="69">
                  <c:v>2016.083333333333</c:v>
                </c:pt>
                <c:pt idx="70">
                  <c:v>2016.166666666667</c:v>
                </c:pt>
                <c:pt idx="71">
                  <c:v>2016.25</c:v>
                </c:pt>
                <c:pt idx="72">
                  <c:v>2016.333333333333</c:v>
                </c:pt>
                <c:pt idx="73">
                  <c:v>2016.416666666667</c:v>
                </c:pt>
                <c:pt idx="74">
                  <c:v>2016.5</c:v>
                </c:pt>
                <c:pt idx="75">
                  <c:v>2016.583333333333</c:v>
                </c:pt>
                <c:pt idx="76">
                  <c:v>2016.666666666667</c:v>
                </c:pt>
                <c:pt idx="77">
                  <c:v>2016.75</c:v>
                </c:pt>
                <c:pt idx="78">
                  <c:v>2016.833333333333</c:v>
                </c:pt>
                <c:pt idx="79">
                  <c:v>2016.916666666667</c:v>
                </c:pt>
                <c:pt idx="80">
                  <c:v>2017</c:v>
                </c:pt>
                <c:pt idx="81">
                  <c:v>2017.083333333333</c:v>
                </c:pt>
                <c:pt idx="82">
                  <c:v>2017.166666666667</c:v>
                </c:pt>
                <c:pt idx="83">
                  <c:v>2017.25</c:v>
                </c:pt>
                <c:pt idx="84">
                  <c:v>2017.333333333333</c:v>
                </c:pt>
                <c:pt idx="85">
                  <c:v>2017.416666666667</c:v>
                </c:pt>
                <c:pt idx="86">
                  <c:v>2017.5</c:v>
                </c:pt>
              </c:numCache>
            </c:numRef>
          </c:xVal>
          <c:yVal>
            <c:numRef>
              <c:f>PRIDE!$H$2:$H$88</c:f>
              <c:numCache>
                <c:formatCode>General</c:formatCode>
                <c:ptCount val="87"/>
                <c:pt idx="0">
                  <c:v>1959007037</c:v>
                </c:pt>
                <c:pt idx="1">
                  <c:v>2595263293</c:v>
                </c:pt>
                <c:pt idx="2">
                  <c:v>2846774077</c:v>
                </c:pt>
                <c:pt idx="3">
                  <c:v>3771996036</c:v>
                </c:pt>
                <c:pt idx="4">
                  <c:v>15579126630</c:v>
                </c:pt>
                <c:pt idx="5">
                  <c:v>18558471030</c:v>
                </c:pt>
                <c:pt idx="6">
                  <c:v>44838886470</c:v>
                </c:pt>
                <c:pt idx="7">
                  <c:v>52686966290</c:v>
                </c:pt>
                <c:pt idx="8">
                  <c:v>69588189080</c:v>
                </c:pt>
                <c:pt idx="9">
                  <c:v>87180572640</c:v>
                </c:pt>
                <c:pt idx="10">
                  <c:v>96603982920</c:v>
                </c:pt>
                <c:pt idx="11">
                  <c:v>120642760600</c:v>
                </c:pt>
                <c:pt idx="12">
                  <c:v>132554650900</c:v>
                </c:pt>
                <c:pt idx="13">
                  <c:v>174505766800</c:v>
                </c:pt>
                <c:pt idx="14">
                  <c:v>237632034600</c:v>
                </c:pt>
                <c:pt idx="15">
                  <c:v>298952104700</c:v>
                </c:pt>
                <c:pt idx="16">
                  <c:v>306353063700</c:v>
                </c:pt>
                <c:pt idx="17">
                  <c:v>312366133100</c:v>
                </c:pt>
                <c:pt idx="18">
                  <c:v>330692499500</c:v>
                </c:pt>
                <c:pt idx="19">
                  <c:v>360196243200</c:v>
                </c:pt>
                <c:pt idx="20">
                  <c:v>390387877900</c:v>
                </c:pt>
                <c:pt idx="21">
                  <c:v>393917166500</c:v>
                </c:pt>
                <c:pt idx="22">
                  <c:v>423639354600</c:v>
                </c:pt>
                <c:pt idx="23">
                  <c:v>508231777800</c:v>
                </c:pt>
                <c:pt idx="24">
                  <c:v>519823171000</c:v>
                </c:pt>
                <c:pt idx="25">
                  <c:v>532435921300</c:v>
                </c:pt>
                <c:pt idx="26">
                  <c:v>672525004900</c:v>
                </c:pt>
                <c:pt idx="27">
                  <c:v>765946163600</c:v>
                </c:pt>
                <c:pt idx="28">
                  <c:v>1357953507000</c:v>
                </c:pt>
                <c:pt idx="29">
                  <c:v>1623455996000</c:v>
                </c:pt>
                <c:pt idx="30">
                  <c:v>2133873690000</c:v>
                </c:pt>
                <c:pt idx="31">
                  <c:v>3022077882000</c:v>
                </c:pt>
                <c:pt idx="32">
                  <c:v>3699820576000</c:v>
                </c:pt>
                <c:pt idx="33">
                  <c:v>4355802784000</c:v>
                </c:pt>
                <c:pt idx="34">
                  <c:v>5631125456000</c:v>
                </c:pt>
                <c:pt idx="35">
                  <c:v>6521314245000</c:v>
                </c:pt>
                <c:pt idx="36">
                  <c:v>7920562034000</c:v>
                </c:pt>
                <c:pt idx="37">
                  <c:v>9498400696000</c:v>
                </c:pt>
                <c:pt idx="38">
                  <c:v>13647884290000</c:v>
                </c:pt>
                <c:pt idx="39">
                  <c:v>17318097330000</c:v>
                </c:pt>
                <c:pt idx="40">
                  <c:v>19330842470000</c:v>
                </c:pt>
                <c:pt idx="41">
                  <c:v>26678109720000</c:v>
                </c:pt>
                <c:pt idx="42">
                  <c:v>30948830990000</c:v>
                </c:pt>
                <c:pt idx="43">
                  <c:v>33704562120000</c:v>
                </c:pt>
                <c:pt idx="44">
                  <c:v>35590316980000</c:v>
                </c:pt>
                <c:pt idx="45">
                  <c:v>37955455540000</c:v>
                </c:pt>
                <c:pt idx="46">
                  <c:v>40890109340000</c:v>
                </c:pt>
                <c:pt idx="47">
                  <c:v>44647038740000</c:v>
                </c:pt>
                <c:pt idx="48">
                  <c:v>48711238310000</c:v>
                </c:pt>
                <c:pt idx="49">
                  <c:v>52540005780000</c:v>
                </c:pt>
                <c:pt idx="50">
                  <c:v>56153811820000</c:v>
                </c:pt>
                <c:pt idx="51">
                  <c:v>62214380000000</c:v>
                </c:pt>
                <c:pt idx="52">
                  <c:v>66421927360000</c:v>
                </c:pt>
                <c:pt idx="53">
                  <c:v>71279361310000</c:v>
                </c:pt>
                <c:pt idx="54">
                  <c:v>76217213620000</c:v>
                </c:pt>
                <c:pt idx="55">
                  <c:v>82634630580000</c:v>
                </c:pt>
                <c:pt idx="56">
                  <c:v>87202532690000</c:v>
                </c:pt>
                <c:pt idx="57">
                  <c:v>92561913510000</c:v>
                </c:pt>
                <c:pt idx="58">
                  <c:v>98890773270000</c:v>
                </c:pt>
                <c:pt idx="59">
                  <c:v>106580013100000</c:v>
                </c:pt>
                <c:pt idx="60">
                  <c:v>112867186600000</c:v>
                </c:pt>
                <c:pt idx="61">
                  <c:v>121334785800000</c:v>
                </c:pt>
                <c:pt idx="62">
                  <c:v>129456407500000</c:v>
                </c:pt>
                <c:pt idx="63">
                  <c:v>138612245100000</c:v>
                </c:pt>
                <c:pt idx="64">
                  <c:v>147192671300000</c:v>
                </c:pt>
                <c:pt idx="65">
                  <c:v>156688831700000</c:v>
                </c:pt>
                <c:pt idx="66">
                  <c:v>162653662400000</c:v>
                </c:pt>
                <c:pt idx="67">
                  <c:v>170055914400000</c:v>
                </c:pt>
                <c:pt idx="68">
                  <c:v>176593541000000</c:v>
                </c:pt>
                <c:pt idx="69">
                  <c:v>186316591600000</c:v>
                </c:pt>
                <c:pt idx="70">
                  <c:v>193291749600000</c:v>
                </c:pt>
                <c:pt idx="71">
                  <c:v>204211264900000</c:v>
                </c:pt>
                <c:pt idx="72">
                  <c:v>214714891800000</c:v>
                </c:pt>
                <c:pt idx="73">
                  <c:v>227798041700000</c:v>
                </c:pt>
                <c:pt idx="74">
                  <c:v>238480629200000</c:v>
                </c:pt>
                <c:pt idx="75">
                  <c:v>251315041700000</c:v>
                </c:pt>
                <c:pt idx="76">
                  <c:v>260550697000000</c:v>
                </c:pt>
                <c:pt idx="77">
                  <c:v>270139008500000</c:v>
                </c:pt>
                <c:pt idx="78">
                  <c:v>276390292900000</c:v>
                </c:pt>
                <c:pt idx="79">
                  <c:v>292250450519901</c:v>
                </c:pt>
                <c:pt idx="80">
                  <c:v>306972694889412</c:v>
                </c:pt>
                <c:pt idx="81">
                  <c:v>323611447207360</c:v>
                </c:pt>
                <c:pt idx="82">
                  <c:v>336368488052489</c:v>
                </c:pt>
                <c:pt idx="83">
                  <c:v>350942713038977</c:v>
                </c:pt>
                <c:pt idx="84">
                  <c:v>365346445874874</c:v>
                </c:pt>
                <c:pt idx="85">
                  <c:v>383117524750203</c:v>
                </c:pt>
                <c:pt idx="86">
                  <c:v>389733607815403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AA-8945-8A4F-B957B74FAC2D}"/>
            </c:ext>
          </c:extLst>
        </c:ser>
        <c:ser>
          <c:idx val="5"/>
          <c:order val="1"/>
          <c:tx>
            <c:strRef>
              <c:f>'raw ENA'!$G$1</c:f>
              <c:strCache>
                <c:ptCount val="1"/>
                <c:pt idx="0">
                  <c:v>ENA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'raw ENA'!$F$2:$F$128</c:f>
              <c:numCache>
                <c:formatCode>General</c:formatCode>
                <c:ptCount val="127"/>
                <c:pt idx="0">
                  <c:v>2005.333333333333</c:v>
                </c:pt>
                <c:pt idx="1">
                  <c:v>2005.666666666667</c:v>
                </c:pt>
                <c:pt idx="2">
                  <c:v>2005.833333333333</c:v>
                </c:pt>
                <c:pt idx="3">
                  <c:v>2005.916666666667</c:v>
                </c:pt>
                <c:pt idx="4">
                  <c:v>2006</c:v>
                </c:pt>
                <c:pt idx="5">
                  <c:v>2006.416666666667</c:v>
                </c:pt>
                <c:pt idx="6">
                  <c:v>2007</c:v>
                </c:pt>
                <c:pt idx="7">
                  <c:v>2007.5</c:v>
                </c:pt>
                <c:pt idx="8">
                  <c:v>2007.583333333333</c:v>
                </c:pt>
                <c:pt idx="9">
                  <c:v>2007.666666666667</c:v>
                </c:pt>
                <c:pt idx="10">
                  <c:v>2007.75</c:v>
                </c:pt>
                <c:pt idx="11">
                  <c:v>2007.833333333333</c:v>
                </c:pt>
                <c:pt idx="12">
                  <c:v>2007.916666666667</c:v>
                </c:pt>
                <c:pt idx="13">
                  <c:v>2008</c:v>
                </c:pt>
                <c:pt idx="14">
                  <c:v>2008.083333333333</c:v>
                </c:pt>
                <c:pt idx="15">
                  <c:v>2008.166666666667</c:v>
                </c:pt>
                <c:pt idx="16">
                  <c:v>2008.25</c:v>
                </c:pt>
                <c:pt idx="17">
                  <c:v>2008.333333333333</c:v>
                </c:pt>
                <c:pt idx="18">
                  <c:v>2008.416666666667</c:v>
                </c:pt>
                <c:pt idx="19">
                  <c:v>2008.5</c:v>
                </c:pt>
                <c:pt idx="20">
                  <c:v>2008.583333333333</c:v>
                </c:pt>
                <c:pt idx="21">
                  <c:v>2008.666666666667</c:v>
                </c:pt>
                <c:pt idx="22">
                  <c:v>2008.75</c:v>
                </c:pt>
                <c:pt idx="23">
                  <c:v>2008.833333333333</c:v>
                </c:pt>
                <c:pt idx="24">
                  <c:v>2008.916666666667</c:v>
                </c:pt>
                <c:pt idx="25">
                  <c:v>2009</c:v>
                </c:pt>
                <c:pt idx="26">
                  <c:v>2009.083333333333</c:v>
                </c:pt>
                <c:pt idx="27">
                  <c:v>2009.166666666667</c:v>
                </c:pt>
                <c:pt idx="28">
                  <c:v>2009.25</c:v>
                </c:pt>
                <c:pt idx="29">
                  <c:v>2009.333333333333</c:v>
                </c:pt>
                <c:pt idx="30">
                  <c:v>2009.416666666667</c:v>
                </c:pt>
                <c:pt idx="31">
                  <c:v>2009.5</c:v>
                </c:pt>
                <c:pt idx="32">
                  <c:v>2009.583333333333</c:v>
                </c:pt>
                <c:pt idx="33">
                  <c:v>2009.666666666667</c:v>
                </c:pt>
                <c:pt idx="34">
                  <c:v>2009.75</c:v>
                </c:pt>
                <c:pt idx="35">
                  <c:v>2009.833333333333</c:v>
                </c:pt>
                <c:pt idx="36">
                  <c:v>2009.916666666667</c:v>
                </c:pt>
                <c:pt idx="37">
                  <c:v>2010</c:v>
                </c:pt>
                <c:pt idx="38">
                  <c:v>2010.083333333333</c:v>
                </c:pt>
                <c:pt idx="39">
                  <c:v>2010.166666666667</c:v>
                </c:pt>
                <c:pt idx="40">
                  <c:v>2010.25</c:v>
                </c:pt>
                <c:pt idx="41">
                  <c:v>2010.333333333333</c:v>
                </c:pt>
                <c:pt idx="42">
                  <c:v>2010.416666666667</c:v>
                </c:pt>
                <c:pt idx="43">
                  <c:v>2010.5</c:v>
                </c:pt>
                <c:pt idx="44">
                  <c:v>2010.583333333333</c:v>
                </c:pt>
                <c:pt idx="45">
                  <c:v>2010.666666666667</c:v>
                </c:pt>
                <c:pt idx="46">
                  <c:v>2010.75</c:v>
                </c:pt>
                <c:pt idx="47">
                  <c:v>2010.833333333333</c:v>
                </c:pt>
                <c:pt idx="48">
                  <c:v>2010.916666666667</c:v>
                </c:pt>
                <c:pt idx="49">
                  <c:v>2011</c:v>
                </c:pt>
                <c:pt idx="50">
                  <c:v>2011.083333333333</c:v>
                </c:pt>
                <c:pt idx="51">
                  <c:v>2011.166666666667</c:v>
                </c:pt>
                <c:pt idx="52">
                  <c:v>2011.25</c:v>
                </c:pt>
                <c:pt idx="53">
                  <c:v>2011.333333333333</c:v>
                </c:pt>
                <c:pt idx="54">
                  <c:v>2011.416666666667</c:v>
                </c:pt>
                <c:pt idx="55">
                  <c:v>2011.5</c:v>
                </c:pt>
                <c:pt idx="56">
                  <c:v>2011.583333333333</c:v>
                </c:pt>
                <c:pt idx="57">
                  <c:v>2011.666666666667</c:v>
                </c:pt>
                <c:pt idx="58">
                  <c:v>2011.75</c:v>
                </c:pt>
                <c:pt idx="59">
                  <c:v>2011.833333333333</c:v>
                </c:pt>
                <c:pt idx="60">
                  <c:v>2011.916666666667</c:v>
                </c:pt>
                <c:pt idx="61">
                  <c:v>2012</c:v>
                </c:pt>
                <c:pt idx="62">
                  <c:v>2012.083333333333</c:v>
                </c:pt>
                <c:pt idx="63">
                  <c:v>2012.166666666667</c:v>
                </c:pt>
                <c:pt idx="64">
                  <c:v>2012.25</c:v>
                </c:pt>
                <c:pt idx="65">
                  <c:v>2012.333333333333</c:v>
                </c:pt>
                <c:pt idx="66">
                  <c:v>2012.416666666667</c:v>
                </c:pt>
                <c:pt idx="67">
                  <c:v>2012.5</c:v>
                </c:pt>
                <c:pt idx="68">
                  <c:v>2012.583333333333</c:v>
                </c:pt>
                <c:pt idx="69">
                  <c:v>2012.666666666667</c:v>
                </c:pt>
                <c:pt idx="70">
                  <c:v>2012.75</c:v>
                </c:pt>
                <c:pt idx="71">
                  <c:v>2012.833333333333</c:v>
                </c:pt>
                <c:pt idx="72">
                  <c:v>2012.916666666667</c:v>
                </c:pt>
                <c:pt idx="73">
                  <c:v>2013</c:v>
                </c:pt>
                <c:pt idx="74">
                  <c:v>2013.083333333333</c:v>
                </c:pt>
                <c:pt idx="75">
                  <c:v>2013.166666666667</c:v>
                </c:pt>
                <c:pt idx="76">
                  <c:v>2013.25</c:v>
                </c:pt>
                <c:pt idx="77">
                  <c:v>2013.333333333333</c:v>
                </c:pt>
                <c:pt idx="78">
                  <c:v>2013.416666666667</c:v>
                </c:pt>
                <c:pt idx="79">
                  <c:v>2013.5</c:v>
                </c:pt>
                <c:pt idx="80">
                  <c:v>2013.583333333333</c:v>
                </c:pt>
                <c:pt idx="81">
                  <c:v>2013.666666666667</c:v>
                </c:pt>
                <c:pt idx="82">
                  <c:v>2013.75</c:v>
                </c:pt>
                <c:pt idx="83">
                  <c:v>2013.833333333333</c:v>
                </c:pt>
                <c:pt idx="84">
                  <c:v>2013.916666666667</c:v>
                </c:pt>
                <c:pt idx="85">
                  <c:v>2014</c:v>
                </c:pt>
                <c:pt idx="86">
                  <c:v>2014.083333333333</c:v>
                </c:pt>
                <c:pt idx="87">
                  <c:v>2014.166666666667</c:v>
                </c:pt>
                <c:pt idx="88">
                  <c:v>2014.25</c:v>
                </c:pt>
                <c:pt idx="89">
                  <c:v>2014.333333333333</c:v>
                </c:pt>
                <c:pt idx="90">
                  <c:v>2014.416666666667</c:v>
                </c:pt>
                <c:pt idx="91">
                  <c:v>2014.5</c:v>
                </c:pt>
                <c:pt idx="92">
                  <c:v>2014.583333333333</c:v>
                </c:pt>
                <c:pt idx="93">
                  <c:v>2014.666666666667</c:v>
                </c:pt>
                <c:pt idx="94">
                  <c:v>2014.75</c:v>
                </c:pt>
                <c:pt idx="95">
                  <c:v>2014.833333333333</c:v>
                </c:pt>
                <c:pt idx="96">
                  <c:v>2014.916666666667</c:v>
                </c:pt>
                <c:pt idx="97">
                  <c:v>2015</c:v>
                </c:pt>
                <c:pt idx="98">
                  <c:v>2015.083333333333</c:v>
                </c:pt>
                <c:pt idx="99">
                  <c:v>2015.166666666667</c:v>
                </c:pt>
                <c:pt idx="100">
                  <c:v>2015.25</c:v>
                </c:pt>
                <c:pt idx="101">
                  <c:v>2015.333333333333</c:v>
                </c:pt>
                <c:pt idx="102">
                  <c:v>2015.416666666667</c:v>
                </c:pt>
                <c:pt idx="103">
                  <c:v>2015.5</c:v>
                </c:pt>
                <c:pt idx="104">
                  <c:v>2015.583333333333</c:v>
                </c:pt>
                <c:pt idx="105">
                  <c:v>2015.666666666667</c:v>
                </c:pt>
                <c:pt idx="106">
                  <c:v>2015.75</c:v>
                </c:pt>
                <c:pt idx="107">
                  <c:v>2015.833333333333</c:v>
                </c:pt>
                <c:pt idx="108">
                  <c:v>2015.916666666667</c:v>
                </c:pt>
                <c:pt idx="109">
                  <c:v>2016</c:v>
                </c:pt>
                <c:pt idx="110">
                  <c:v>2016.083333333333</c:v>
                </c:pt>
                <c:pt idx="111">
                  <c:v>2016.166666666667</c:v>
                </c:pt>
                <c:pt idx="112">
                  <c:v>2016.25</c:v>
                </c:pt>
                <c:pt idx="113">
                  <c:v>2016.333333333333</c:v>
                </c:pt>
                <c:pt idx="114">
                  <c:v>2016.416666666667</c:v>
                </c:pt>
                <c:pt idx="115">
                  <c:v>2016.5</c:v>
                </c:pt>
                <c:pt idx="116">
                  <c:v>2016.583333333333</c:v>
                </c:pt>
                <c:pt idx="117">
                  <c:v>2016.666666666667</c:v>
                </c:pt>
                <c:pt idx="118">
                  <c:v>2016.75</c:v>
                </c:pt>
                <c:pt idx="119">
                  <c:v>2016.833333333333</c:v>
                </c:pt>
                <c:pt idx="120">
                  <c:v>2016.916666666667</c:v>
                </c:pt>
                <c:pt idx="121">
                  <c:v>2017</c:v>
                </c:pt>
                <c:pt idx="122">
                  <c:v>2017.083333333333</c:v>
                </c:pt>
                <c:pt idx="123">
                  <c:v>2017.166666666667</c:v>
                </c:pt>
                <c:pt idx="124">
                  <c:v>2017.25</c:v>
                </c:pt>
                <c:pt idx="125">
                  <c:v>2017.333333333333</c:v>
                </c:pt>
                <c:pt idx="126">
                  <c:v>2017.416666666667</c:v>
                </c:pt>
              </c:numCache>
            </c:numRef>
          </c:xVal>
          <c:yVal>
            <c:numRef>
              <c:f>'raw ENA'!$G$2:$G$128</c:f>
              <c:numCache>
                <c:formatCode>General</c:formatCode>
                <c:ptCount val="127"/>
                <c:pt idx="0">
                  <c:v>234399188</c:v>
                </c:pt>
                <c:pt idx="1">
                  <c:v>1261018886</c:v>
                </c:pt>
                <c:pt idx="2">
                  <c:v>1325696651</c:v>
                </c:pt>
                <c:pt idx="3">
                  <c:v>2191885166</c:v>
                </c:pt>
                <c:pt idx="4">
                  <c:v>7374875935</c:v>
                </c:pt>
                <c:pt idx="5">
                  <c:v>14193855877</c:v>
                </c:pt>
                <c:pt idx="6">
                  <c:v>14248611370</c:v>
                </c:pt>
                <c:pt idx="7">
                  <c:v>125638404988</c:v>
                </c:pt>
                <c:pt idx="8">
                  <c:v>145307158208</c:v>
                </c:pt>
                <c:pt idx="9">
                  <c:v>149715263841</c:v>
                </c:pt>
                <c:pt idx="10">
                  <c:v>151548639866</c:v>
                </c:pt>
                <c:pt idx="11">
                  <c:v>158821860535</c:v>
                </c:pt>
                <c:pt idx="12">
                  <c:v>161847333402</c:v>
                </c:pt>
                <c:pt idx="13">
                  <c:v>173842290763</c:v>
                </c:pt>
                <c:pt idx="14">
                  <c:v>346092398336</c:v>
                </c:pt>
                <c:pt idx="15">
                  <c:v>349427455370</c:v>
                </c:pt>
                <c:pt idx="16">
                  <c:v>365329708763</c:v>
                </c:pt>
                <c:pt idx="17">
                  <c:v>776109318961</c:v>
                </c:pt>
                <c:pt idx="18">
                  <c:v>1022922452649</c:v>
                </c:pt>
                <c:pt idx="19">
                  <c:v>1153679437018</c:v>
                </c:pt>
                <c:pt idx="20">
                  <c:v>1567170213415</c:v>
                </c:pt>
                <c:pt idx="21">
                  <c:v>17208811105913</c:v>
                </c:pt>
                <c:pt idx="22">
                  <c:v>21213348166477</c:v>
                </c:pt>
                <c:pt idx="23">
                  <c:v>33289028238162</c:v>
                </c:pt>
                <c:pt idx="24">
                  <c:v>35596609956300</c:v>
                </c:pt>
                <c:pt idx="25">
                  <c:v>52470040096546</c:v>
                </c:pt>
                <c:pt idx="26">
                  <c:v>54965969891998</c:v>
                </c:pt>
                <c:pt idx="27">
                  <c:v>57139507163616</c:v>
                </c:pt>
                <c:pt idx="28">
                  <c:v>57858929650604</c:v>
                </c:pt>
                <c:pt idx="29">
                  <c:v>59741912514276</c:v>
                </c:pt>
                <c:pt idx="30">
                  <c:v>71907146811164</c:v>
                </c:pt>
                <c:pt idx="31">
                  <c:v>73353553641310</c:v>
                </c:pt>
                <c:pt idx="32">
                  <c:v>74876296846011</c:v>
                </c:pt>
                <c:pt idx="33">
                  <c:v>85205922406201</c:v>
                </c:pt>
                <c:pt idx="34">
                  <c:v>87986007328331</c:v>
                </c:pt>
                <c:pt idx="35">
                  <c:v>92787153941340</c:v>
                </c:pt>
                <c:pt idx="36">
                  <c:v>94687709796805</c:v>
                </c:pt>
                <c:pt idx="37">
                  <c:v>118521969306207</c:v>
                </c:pt>
                <c:pt idx="38">
                  <c:v>124931766707253</c:v>
                </c:pt>
                <c:pt idx="39">
                  <c:v>199560585495382</c:v>
                </c:pt>
                <c:pt idx="40">
                  <c:v>209282177950202</c:v>
                </c:pt>
                <c:pt idx="41">
                  <c:v>227847126019036</c:v>
                </c:pt>
                <c:pt idx="42">
                  <c:v>241973280730487</c:v>
                </c:pt>
                <c:pt idx="43">
                  <c:v>266718156187966</c:v>
                </c:pt>
                <c:pt idx="44">
                  <c:v>276267526041916</c:v>
                </c:pt>
                <c:pt idx="45">
                  <c:v>292064306781801</c:v>
                </c:pt>
                <c:pt idx="46">
                  <c:v>335998071753077</c:v>
                </c:pt>
                <c:pt idx="47">
                  <c:v>349092290204291</c:v>
                </c:pt>
                <c:pt idx="48">
                  <c:v>383806562792364</c:v>
                </c:pt>
                <c:pt idx="49">
                  <c:v>393004149917809</c:v>
                </c:pt>
                <c:pt idx="50">
                  <c:v>428655562372798</c:v>
                </c:pt>
                <c:pt idx="51">
                  <c:v>451058447457135</c:v>
                </c:pt>
                <c:pt idx="52">
                  <c:v>467238895398717</c:v>
                </c:pt>
                <c:pt idx="53">
                  <c:v>484606561854900</c:v>
                </c:pt>
                <c:pt idx="54">
                  <c:v>499637357349623</c:v>
                </c:pt>
                <c:pt idx="55">
                  <c:v>516723207015203</c:v>
                </c:pt>
                <c:pt idx="56">
                  <c:v>533807282973802</c:v>
                </c:pt>
                <c:pt idx="57">
                  <c:v>555286082622013</c:v>
                </c:pt>
                <c:pt idx="58">
                  <c:v>574213007178995</c:v>
                </c:pt>
                <c:pt idx="59">
                  <c:v>605955974810348</c:v>
                </c:pt>
                <c:pt idx="60">
                  <c:v>633039266291480</c:v>
                </c:pt>
                <c:pt idx="61">
                  <c:v>661168653943011</c:v>
                </c:pt>
                <c:pt idx="62">
                  <c:v>698269027649215</c:v>
                </c:pt>
                <c:pt idx="63">
                  <c:v>782537544523239</c:v>
                </c:pt>
                <c:pt idx="64">
                  <c:v>804058430617885</c:v>
                </c:pt>
                <c:pt idx="65">
                  <c:v>849552345857056</c:v>
                </c:pt>
                <c:pt idx="66">
                  <c:v>902550548726432</c:v>
                </c:pt>
                <c:pt idx="67">
                  <c:v>946103121277194</c:v>
                </c:pt>
                <c:pt idx="68">
                  <c:v>979731459642368</c:v>
                </c:pt>
                <c:pt idx="69">
                  <c:v>1023177950670040</c:v>
                </c:pt>
                <c:pt idx="70">
                  <c:v>1072634152279130</c:v>
                </c:pt>
                <c:pt idx="71">
                  <c:v>1135192433884710</c:v>
                </c:pt>
                <c:pt idx="72">
                  <c:v>1188281955238960</c:v>
                </c:pt>
                <c:pt idx="73">
                  <c:v>1244063056093950</c:v>
                </c:pt>
                <c:pt idx="74">
                  <c:v>1300263122957870</c:v>
                </c:pt>
                <c:pt idx="75">
                  <c:v>1353664918877550</c:v>
                </c:pt>
                <c:pt idx="76">
                  <c:v>1415851160672070</c:v>
                </c:pt>
                <c:pt idx="77">
                  <c:v>1558125021962250</c:v>
                </c:pt>
                <c:pt idx="78">
                  <c:v>1613942369045420</c:v>
                </c:pt>
                <c:pt idx="79">
                  <c:v>1688080265911740</c:v>
                </c:pt>
                <c:pt idx="80">
                  <c:v>1758768987540720</c:v>
                </c:pt>
                <c:pt idx="81">
                  <c:v>1814589367745050</c:v>
                </c:pt>
                <c:pt idx="82">
                  <c:v>1851593628616960</c:v>
                </c:pt>
                <c:pt idx="83">
                  <c:v>1873695521592520</c:v>
                </c:pt>
                <c:pt idx="84">
                  <c:v>1992128026410730</c:v>
                </c:pt>
                <c:pt idx="85">
                  <c:v>2009997797059780</c:v>
                </c:pt>
                <c:pt idx="86">
                  <c:v>2080823928968970</c:v>
                </c:pt>
                <c:pt idx="87">
                  <c:v>2134598412995920</c:v>
                </c:pt>
                <c:pt idx="88">
                  <c:v>2305200933804430</c:v>
                </c:pt>
                <c:pt idx="89">
                  <c:v>2385867254894860</c:v>
                </c:pt>
                <c:pt idx="90">
                  <c:v>2461262273118050</c:v>
                </c:pt>
                <c:pt idx="91">
                  <c:v>2548310937469520</c:v>
                </c:pt>
                <c:pt idx="92">
                  <c:v>2626678179696280</c:v>
                </c:pt>
                <c:pt idx="93">
                  <c:v>2714766920253710</c:v>
                </c:pt>
                <c:pt idx="94">
                  <c:v>2843705035516760</c:v>
                </c:pt>
                <c:pt idx="95">
                  <c:v>3010489443754550</c:v>
                </c:pt>
                <c:pt idx="96">
                  <c:v>3069255775744520</c:v>
                </c:pt>
                <c:pt idx="97">
                  <c:v>3148470637392010</c:v>
                </c:pt>
                <c:pt idx="98">
                  <c:v>3224959895549820</c:v>
                </c:pt>
                <c:pt idx="99">
                  <c:v>3365440054716800</c:v>
                </c:pt>
                <c:pt idx="100">
                  <c:v>3507725838451640</c:v>
                </c:pt>
                <c:pt idx="101">
                  <c:v>3608260480552980</c:v>
                </c:pt>
                <c:pt idx="102">
                  <c:v>3707588781397820</c:v>
                </c:pt>
                <c:pt idx="103">
                  <c:v>3978368223095540</c:v>
                </c:pt>
                <c:pt idx="104">
                  <c:v>4072587692087240</c:v>
                </c:pt>
                <c:pt idx="105">
                  <c:v>4240258238639750</c:v>
                </c:pt>
                <c:pt idx="106">
                  <c:v>4364349700652020</c:v>
                </c:pt>
                <c:pt idx="107">
                  <c:v>4545256702799320</c:v>
                </c:pt>
                <c:pt idx="108">
                  <c:v>4719308896472580</c:v>
                </c:pt>
                <c:pt idx="109">
                  <c:v>4825295959192260</c:v>
                </c:pt>
                <c:pt idx="110">
                  <c:v>4939646339717530</c:v>
                </c:pt>
                <c:pt idx="111">
                  <c:v>5062059266783230</c:v>
                </c:pt>
                <c:pt idx="112">
                  <c:v>5205525261862510</c:v>
                </c:pt>
                <c:pt idx="113">
                  <c:v>5361294250930120</c:v>
                </c:pt>
                <c:pt idx="114">
                  <c:v>5557193510348040</c:v>
                </c:pt>
                <c:pt idx="115">
                  <c:v>5737846385464140</c:v>
                </c:pt>
                <c:pt idx="116">
                  <c:v>5885981287826980</c:v>
                </c:pt>
                <c:pt idx="117">
                  <c:v>5985145142475950</c:v>
                </c:pt>
                <c:pt idx="118">
                  <c:v>6167767786045950</c:v>
                </c:pt>
                <c:pt idx="119">
                  <c:v>6350428475820520</c:v>
                </c:pt>
                <c:pt idx="120">
                  <c:v>6454109146750620</c:v>
                </c:pt>
                <c:pt idx="121">
                  <c:v>6543426215377420</c:v>
                </c:pt>
                <c:pt idx="122">
                  <c:v>6688595034412150</c:v>
                </c:pt>
                <c:pt idx="123">
                  <c:v>6836773981430250</c:v>
                </c:pt>
                <c:pt idx="124">
                  <c:v>6943899887478480</c:v>
                </c:pt>
                <c:pt idx="125">
                  <c:v>7074352559566580</c:v>
                </c:pt>
                <c:pt idx="126">
                  <c:v>7081030944512300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AA-8945-8A4F-B957B74FAC2D}"/>
            </c:ext>
          </c:extLst>
        </c:ser>
        <c:ser>
          <c:idx val="0"/>
          <c:order val="2"/>
          <c:tx>
            <c:strRef>
              <c:f>'raw EGA'!$P$2</c:f>
              <c:strCache>
                <c:ptCount val="1"/>
                <c:pt idx="0">
                  <c:v>EGA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'raw EGA'!$L$3:$L$84</c:f>
              <c:numCache>
                <c:formatCode>General</c:formatCode>
                <c:ptCount val="82"/>
                <c:pt idx="0">
                  <c:v>2010.666666666667</c:v>
                </c:pt>
                <c:pt idx="1">
                  <c:v>2010.75</c:v>
                </c:pt>
                <c:pt idx="2">
                  <c:v>2010.833333333333</c:v>
                </c:pt>
                <c:pt idx="3">
                  <c:v>2010.916666666667</c:v>
                </c:pt>
                <c:pt idx="4">
                  <c:v>2011</c:v>
                </c:pt>
                <c:pt idx="5">
                  <c:v>2011.083333333333</c:v>
                </c:pt>
                <c:pt idx="6">
                  <c:v>2011.166666666667</c:v>
                </c:pt>
                <c:pt idx="7">
                  <c:v>2011.25</c:v>
                </c:pt>
                <c:pt idx="8">
                  <c:v>2011.333333333333</c:v>
                </c:pt>
                <c:pt idx="9">
                  <c:v>2011.416666666667</c:v>
                </c:pt>
                <c:pt idx="10">
                  <c:v>2011.5</c:v>
                </c:pt>
                <c:pt idx="11">
                  <c:v>2011.583333333333</c:v>
                </c:pt>
                <c:pt idx="12">
                  <c:v>2011.666666666667</c:v>
                </c:pt>
                <c:pt idx="13">
                  <c:v>2011.75</c:v>
                </c:pt>
                <c:pt idx="14">
                  <c:v>2011.833333333333</c:v>
                </c:pt>
                <c:pt idx="15">
                  <c:v>2011.916666666667</c:v>
                </c:pt>
                <c:pt idx="16">
                  <c:v>2012</c:v>
                </c:pt>
                <c:pt idx="17">
                  <c:v>2012.083333333333</c:v>
                </c:pt>
                <c:pt idx="18">
                  <c:v>2012.166666666667</c:v>
                </c:pt>
                <c:pt idx="19">
                  <c:v>2012.25</c:v>
                </c:pt>
                <c:pt idx="20">
                  <c:v>2012.333333333333</c:v>
                </c:pt>
                <c:pt idx="21">
                  <c:v>2012.416666666667</c:v>
                </c:pt>
                <c:pt idx="22">
                  <c:v>2012.5</c:v>
                </c:pt>
                <c:pt idx="23">
                  <c:v>2012.583333333333</c:v>
                </c:pt>
                <c:pt idx="24">
                  <c:v>2012.666666666667</c:v>
                </c:pt>
                <c:pt idx="25">
                  <c:v>2012.75</c:v>
                </c:pt>
                <c:pt idx="26">
                  <c:v>2012.833333333333</c:v>
                </c:pt>
                <c:pt idx="27">
                  <c:v>2012.916666666667</c:v>
                </c:pt>
                <c:pt idx="28">
                  <c:v>2013</c:v>
                </c:pt>
                <c:pt idx="29">
                  <c:v>2013.083333333333</c:v>
                </c:pt>
                <c:pt idx="30">
                  <c:v>2013.166666666667</c:v>
                </c:pt>
                <c:pt idx="31">
                  <c:v>2013.25</c:v>
                </c:pt>
                <c:pt idx="32">
                  <c:v>2013.333333333333</c:v>
                </c:pt>
                <c:pt idx="33">
                  <c:v>2013.416666666667</c:v>
                </c:pt>
                <c:pt idx="34">
                  <c:v>2013.5</c:v>
                </c:pt>
                <c:pt idx="35">
                  <c:v>2013.583333333333</c:v>
                </c:pt>
                <c:pt idx="36">
                  <c:v>2013.666666666667</c:v>
                </c:pt>
                <c:pt idx="37">
                  <c:v>2013.75</c:v>
                </c:pt>
                <c:pt idx="38">
                  <c:v>2013.833333333333</c:v>
                </c:pt>
                <c:pt idx="39">
                  <c:v>2013.916666666667</c:v>
                </c:pt>
                <c:pt idx="40">
                  <c:v>2014</c:v>
                </c:pt>
                <c:pt idx="41">
                  <c:v>2014.083333333333</c:v>
                </c:pt>
                <c:pt idx="42">
                  <c:v>2014.166666666667</c:v>
                </c:pt>
                <c:pt idx="43">
                  <c:v>2014.25</c:v>
                </c:pt>
                <c:pt idx="44">
                  <c:v>2014.333333333333</c:v>
                </c:pt>
                <c:pt idx="45">
                  <c:v>2014.416666666667</c:v>
                </c:pt>
                <c:pt idx="46">
                  <c:v>2014.5</c:v>
                </c:pt>
                <c:pt idx="47">
                  <c:v>2014.583333333333</c:v>
                </c:pt>
                <c:pt idx="48">
                  <c:v>2014.666666666667</c:v>
                </c:pt>
                <c:pt idx="49">
                  <c:v>2014.75</c:v>
                </c:pt>
                <c:pt idx="50">
                  <c:v>2014.833333333333</c:v>
                </c:pt>
                <c:pt idx="51">
                  <c:v>2014.916666666667</c:v>
                </c:pt>
                <c:pt idx="52">
                  <c:v>2015</c:v>
                </c:pt>
                <c:pt idx="53">
                  <c:v>2015.083333333333</c:v>
                </c:pt>
                <c:pt idx="54">
                  <c:v>2015.166666666667</c:v>
                </c:pt>
                <c:pt idx="55">
                  <c:v>2015.25</c:v>
                </c:pt>
                <c:pt idx="56">
                  <c:v>2015.333333333333</c:v>
                </c:pt>
                <c:pt idx="57">
                  <c:v>2015.416666666667</c:v>
                </c:pt>
                <c:pt idx="58">
                  <c:v>2015.5</c:v>
                </c:pt>
                <c:pt idx="59">
                  <c:v>2015.583333333333</c:v>
                </c:pt>
                <c:pt idx="60">
                  <c:v>2015.666666666667</c:v>
                </c:pt>
                <c:pt idx="61">
                  <c:v>2015.75</c:v>
                </c:pt>
                <c:pt idx="62">
                  <c:v>2015.833333333333</c:v>
                </c:pt>
                <c:pt idx="63">
                  <c:v>2015.916666666667</c:v>
                </c:pt>
                <c:pt idx="64">
                  <c:v>2016</c:v>
                </c:pt>
                <c:pt idx="65">
                  <c:v>2016.083333333333</c:v>
                </c:pt>
                <c:pt idx="66">
                  <c:v>2016.166666666667</c:v>
                </c:pt>
                <c:pt idx="67">
                  <c:v>2016.25</c:v>
                </c:pt>
                <c:pt idx="68">
                  <c:v>2016.333333333333</c:v>
                </c:pt>
                <c:pt idx="69">
                  <c:v>2016.416666666667</c:v>
                </c:pt>
                <c:pt idx="70">
                  <c:v>2016.5</c:v>
                </c:pt>
                <c:pt idx="71">
                  <c:v>2016.583333333333</c:v>
                </c:pt>
                <c:pt idx="72">
                  <c:v>2016.666666666667</c:v>
                </c:pt>
                <c:pt idx="73">
                  <c:v>2016.75</c:v>
                </c:pt>
                <c:pt idx="74">
                  <c:v>2016.833333333333</c:v>
                </c:pt>
                <c:pt idx="75">
                  <c:v>2016.916666666667</c:v>
                </c:pt>
                <c:pt idx="76">
                  <c:v>2017</c:v>
                </c:pt>
                <c:pt idx="77">
                  <c:v>2017.083333333333</c:v>
                </c:pt>
                <c:pt idx="78">
                  <c:v>2017.166666666667</c:v>
                </c:pt>
                <c:pt idx="79">
                  <c:v>2017.25</c:v>
                </c:pt>
                <c:pt idx="80">
                  <c:v>2017.333333333333</c:v>
                </c:pt>
                <c:pt idx="81">
                  <c:v>2017.416666666667</c:v>
                </c:pt>
              </c:numCache>
            </c:numRef>
          </c:xVal>
          <c:yVal>
            <c:numRef>
              <c:f>'raw EGA'!$P$3:$P$84</c:f>
              <c:numCache>
                <c:formatCode>General</c:formatCode>
                <c:ptCount val="82"/>
                <c:pt idx="0">
                  <c:v>2582008357200</c:v>
                </c:pt>
                <c:pt idx="1">
                  <c:v>4071122161300</c:v>
                </c:pt>
                <c:pt idx="2">
                  <c:v>5052614351500</c:v>
                </c:pt>
                <c:pt idx="3">
                  <c:v>5668509553300</c:v>
                </c:pt>
                <c:pt idx="4">
                  <c:v>6753780004300</c:v>
                </c:pt>
                <c:pt idx="5">
                  <c:v>7704689136100</c:v>
                </c:pt>
                <c:pt idx="6">
                  <c:v>8308704573000</c:v>
                </c:pt>
                <c:pt idx="7">
                  <c:v>9411286321600</c:v>
                </c:pt>
                <c:pt idx="8">
                  <c:v>26650072073200</c:v>
                </c:pt>
                <c:pt idx="9">
                  <c:v>26650072073200</c:v>
                </c:pt>
                <c:pt idx="10">
                  <c:v>28742481850400</c:v>
                </c:pt>
                <c:pt idx="11">
                  <c:v>42823685067300</c:v>
                </c:pt>
                <c:pt idx="12">
                  <c:v>45169056676600</c:v>
                </c:pt>
                <c:pt idx="13">
                  <c:v>51685998739400</c:v>
                </c:pt>
                <c:pt idx="14">
                  <c:v>57899517761500</c:v>
                </c:pt>
                <c:pt idx="15">
                  <c:v>57902480559900</c:v>
                </c:pt>
                <c:pt idx="16">
                  <c:v>57902480559900</c:v>
                </c:pt>
                <c:pt idx="17">
                  <c:v>99946921394900</c:v>
                </c:pt>
                <c:pt idx="18">
                  <c:v>129557371098300</c:v>
                </c:pt>
                <c:pt idx="19">
                  <c:v>163715716922000</c:v>
                </c:pt>
                <c:pt idx="20">
                  <c:v>174657146200600</c:v>
                </c:pt>
                <c:pt idx="21">
                  <c:v>236105509943100</c:v>
                </c:pt>
                <c:pt idx="22">
                  <c:v>329969393029300</c:v>
                </c:pt>
                <c:pt idx="23">
                  <c:v>382533061016500</c:v>
                </c:pt>
                <c:pt idx="24">
                  <c:v>386003992744000</c:v>
                </c:pt>
                <c:pt idx="25">
                  <c:v>403013698583300</c:v>
                </c:pt>
                <c:pt idx="26">
                  <c:v>405811351622800</c:v>
                </c:pt>
                <c:pt idx="27">
                  <c:v>438521275920400</c:v>
                </c:pt>
                <c:pt idx="28">
                  <c:v>447466190306000</c:v>
                </c:pt>
                <c:pt idx="29">
                  <c:v>524791462945300</c:v>
                </c:pt>
                <c:pt idx="30">
                  <c:v>543618191634700</c:v>
                </c:pt>
                <c:pt idx="31">
                  <c:v>558156695325900</c:v>
                </c:pt>
                <c:pt idx="32">
                  <c:v>586011358663300</c:v>
                </c:pt>
                <c:pt idx="33">
                  <c:v>617530947458900</c:v>
                </c:pt>
                <c:pt idx="34">
                  <c:v>654315768020800</c:v>
                </c:pt>
                <c:pt idx="35">
                  <c:v>678597990682600</c:v>
                </c:pt>
                <c:pt idx="36">
                  <c:v>696548480044800</c:v>
                </c:pt>
                <c:pt idx="37">
                  <c:v>726647653464600</c:v>
                </c:pt>
                <c:pt idx="38">
                  <c:v>764844486500600</c:v>
                </c:pt>
                <c:pt idx="39">
                  <c:v>925298114146900</c:v>
                </c:pt>
                <c:pt idx="40">
                  <c:v>998388117761500</c:v>
                </c:pt>
                <c:pt idx="41">
                  <c:v>1164676919056100</c:v>
                </c:pt>
                <c:pt idx="42">
                  <c:v>1243293892968600</c:v>
                </c:pt>
                <c:pt idx="43">
                  <c:v>1328741971648400</c:v>
                </c:pt>
                <c:pt idx="44">
                  <c:v>1397487726562500</c:v>
                </c:pt>
                <c:pt idx="45">
                  <c:v>1501531052409600</c:v>
                </c:pt>
                <c:pt idx="46">
                  <c:v>1525346542338700</c:v>
                </c:pt>
                <c:pt idx="47">
                  <c:v>1590319001418800</c:v>
                </c:pt>
                <c:pt idx="48">
                  <c:v>1681511268160700</c:v>
                </c:pt>
                <c:pt idx="49">
                  <c:v>1821150384825200</c:v>
                </c:pt>
                <c:pt idx="50">
                  <c:v>1919536670120900</c:v>
                </c:pt>
                <c:pt idx="51">
                  <c:v>1960514916850900</c:v>
                </c:pt>
                <c:pt idx="52">
                  <c:v>2027254475304600</c:v>
                </c:pt>
                <c:pt idx="53">
                  <c:v>2136535445248000</c:v>
                </c:pt>
                <c:pt idx="54">
                  <c:v>2208926360846800</c:v>
                </c:pt>
                <c:pt idx="55">
                  <c:v>2257225022312400</c:v>
                </c:pt>
                <c:pt idx="56">
                  <c:v>2361036857777200</c:v>
                </c:pt>
                <c:pt idx="57">
                  <c:v>2426570025629800</c:v>
                </c:pt>
                <c:pt idx="58">
                  <c:v>2494590634263500</c:v>
                </c:pt>
                <c:pt idx="59">
                  <c:v>2510580650406500</c:v>
                </c:pt>
                <c:pt idx="60">
                  <c:v>2589179024575600</c:v>
                </c:pt>
                <c:pt idx="61">
                  <c:v>2749646836490500</c:v>
                </c:pt>
                <c:pt idx="62">
                  <c:v>2878409486613300</c:v>
                </c:pt>
                <c:pt idx="63">
                  <c:v>2963722175553400</c:v>
                </c:pt>
                <c:pt idx="64">
                  <c:v>3022185757086000</c:v>
                </c:pt>
                <c:pt idx="65">
                  <c:v>3101262890001400</c:v>
                </c:pt>
                <c:pt idx="66">
                  <c:v>3196806710199600</c:v>
                </c:pt>
                <c:pt idx="67">
                  <c:v>3346894130026000</c:v>
                </c:pt>
                <c:pt idx="68">
                  <c:v>3600095944598800</c:v>
                </c:pt>
                <c:pt idx="69">
                  <c:v>3921695398765100</c:v>
                </c:pt>
                <c:pt idx="70">
                  <c:v>3959794374632500</c:v>
                </c:pt>
                <c:pt idx="71">
                  <c:v>4066995344851300</c:v>
                </c:pt>
                <c:pt idx="72">
                  <c:v>4125201505448200</c:v>
                </c:pt>
                <c:pt idx="73">
                  <c:v>4269444435167300</c:v>
                </c:pt>
                <c:pt idx="74">
                  <c:v>4397308635453400</c:v>
                </c:pt>
                <c:pt idx="75">
                  <c:v>4531007338448800</c:v>
                </c:pt>
                <c:pt idx="76">
                  <c:v>4622998041112500</c:v>
                </c:pt>
                <c:pt idx="77">
                  <c:v>4797692770822000</c:v>
                </c:pt>
                <c:pt idx="78">
                  <c:v>4894448740489000</c:v>
                </c:pt>
                <c:pt idx="79">
                  <c:v>5114536891025900</c:v>
                </c:pt>
                <c:pt idx="80">
                  <c:v>5235102450599400</c:v>
                </c:pt>
                <c:pt idx="81">
                  <c:v>5251520912426200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AA-8945-8A4F-B957B74FAC2D}"/>
            </c:ext>
          </c:extLst>
        </c:ser>
        <c:ser>
          <c:idx val="9"/>
          <c:order val="3"/>
          <c:tx>
            <c:strRef>
              <c:f>Metabolights!$F$1</c:f>
              <c:strCache>
                <c:ptCount val="1"/>
                <c:pt idx="0">
                  <c:v>Metabolights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Metabolights!$E$2:$E$65</c:f>
              <c:numCache>
                <c:formatCode>General</c:formatCode>
                <c:ptCount val="64"/>
                <c:pt idx="0">
                  <c:v>2012.083333333333</c:v>
                </c:pt>
                <c:pt idx="1">
                  <c:v>2012.166666666667</c:v>
                </c:pt>
                <c:pt idx="2">
                  <c:v>2012.25</c:v>
                </c:pt>
                <c:pt idx="3">
                  <c:v>2012.333333333333</c:v>
                </c:pt>
                <c:pt idx="4">
                  <c:v>2012.416666666667</c:v>
                </c:pt>
                <c:pt idx="5">
                  <c:v>2012.5</c:v>
                </c:pt>
                <c:pt idx="6">
                  <c:v>2012.583333333333</c:v>
                </c:pt>
                <c:pt idx="7">
                  <c:v>2012.666666666667</c:v>
                </c:pt>
                <c:pt idx="8">
                  <c:v>2012.75</c:v>
                </c:pt>
                <c:pt idx="9">
                  <c:v>2012.833333333333</c:v>
                </c:pt>
                <c:pt idx="10">
                  <c:v>2012.916666666667</c:v>
                </c:pt>
                <c:pt idx="11">
                  <c:v>2013</c:v>
                </c:pt>
                <c:pt idx="12">
                  <c:v>2013.083333333333</c:v>
                </c:pt>
                <c:pt idx="13">
                  <c:v>2013.166666666667</c:v>
                </c:pt>
                <c:pt idx="14">
                  <c:v>2013.25</c:v>
                </c:pt>
                <c:pt idx="15">
                  <c:v>2013.333333333333</c:v>
                </c:pt>
                <c:pt idx="16">
                  <c:v>2013.416666666667</c:v>
                </c:pt>
                <c:pt idx="17">
                  <c:v>2013.5</c:v>
                </c:pt>
                <c:pt idx="18">
                  <c:v>2013.583333333333</c:v>
                </c:pt>
                <c:pt idx="19">
                  <c:v>2013.666666666667</c:v>
                </c:pt>
                <c:pt idx="20">
                  <c:v>2013.75</c:v>
                </c:pt>
                <c:pt idx="21">
                  <c:v>2013.833333333333</c:v>
                </c:pt>
                <c:pt idx="22">
                  <c:v>2013.916666666667</c:v>
                </c:pt>
                <c:pt idx="23">
                  <c:v>2014</c:v>
                </c:pt>
                <c:pt idx="24">
                  <c:v>2014.083333333333</c:v>
                </c:pt>
                <c:pt idx="25">
                  <c:v>2014.166666666667</c:v>
                </c:pt>
                <c:pt idx="26">
                  <c:v>2014.25</c:v>
                </c:pt>
                <c:pt idx="27">
                  <c:v>2014.333333333333</c:v>
                </c:pt>
                <c:pt idx="28">
                  <c:v>2014.416666666667</c:v>
                </c:pt>
                <c:pt idx="29">
                  <c:v>2014.5</c:v>
                </c:pt>
                <c:pt idx="30">
                  <c:v>2014.583333333333</c:v>
                </c:pt>
                <c:pt idx="31">
                  <c:v>2014.666666666667</c:v>
                </c:pt>
                <c:pt idx="32">
                  <c:v>2014.75</c:v>
                </c:pt>
                <c:pt idx="33">
                  <c:v>2014.833333333333</c:v>
                </c:pt>
                <c:pt idx="34">
                  <c:v>2014.916666666667</c:v>
                </c:pt>
                <c:pt idx="35">
                  <c:v>2015</c:v>
                </c:pt>
                <c:pt idx="36">
                  <c:v>2015.083333333333</c:v>
                </c:pt>
                <c:pt idx="37">
                  <c:v>2015.166666666667</c:v>
                </c:pt>
                <c:pt idx="38">
                  <c:v>2015.25</c:v>
                </c:pt>
                <c:pt idx="39">
                  <c:v>2015.333333333333</c:v>
                </c:pt>
                <c:pt idx="40">
                  <c:v>2015.416666666667</c:v>
                </c:pt>
                <c:pt idx="41">
                  <c:v>2015.5</c:v>
                </c:pt>
                <c:pt idx="42">
                  <c:v>2015.583333333333</c:v>
                </c:pt>
                <c:pt idx="43">
                  <c:v>2015.666666666667</c:v>
                </c:pt>
                <c:pt idx="44">
                  <c:v>2015.75</c:v>
                </c:pt>
                <c:pt idx="45">
                  <c:v>2015.833333333333</c:v>
                </c:pt>
                <c:pt idx="46">
                  <c:v>2015.916666666667</c:v>
                </c:pt>
                <c:pt idx="47">
                  <c:v>2016</c:v>
                </c:pt>
                <c:pt idx="48">
                  <c:v>2016.083333333333</c:v>
                </c:pt>
                <c:pt idx="49">
                  <c:v>2016.166666666667</c:v>
                </c:pt>
                <c:pt idx="50">
                  <c:v>2016.25</c:v>
                </c:pt>
                <c:pt idx="51">
                  <c:v>2016.333333333333</c:v>
                </c:pt>
                <c:pt idx="52">
                  <c:v>2016.416666666667</c:v>
                </c:pt>
                <c:pt idx="53">
                  <c:v>2016.5</c:v>
                </c:pt>
                <c:pt idx="54">
                  <c:v>2016.583333333333</c:v>
                </c:pt>
                <c:pt idx="55">
                  <c:v>2016.666666666667</c:v>
                </c:pt>
                <c:pt idx="56">
                  <c:v>2016.75</c:v>
                </c:pt>
                <c:pt idx="57">
                  <c:v>2016.833333333333</c:v>
                </c:pt>
                <c:pt idx="58">
                  <c:v>2016.916666666667</c:v>
                </c:pt>
                <c:pt idx="59">
                  <c:v>2017</c:v>
                </c:pt>
                <c:pt idx="60">
                  <c:v>2017.083333333333</c:v>
                </c:pt>
                <c:pt idx="61">
                  <c:v>2017.166666666667</c:v>
                </c:pt>
                <c:pt idx="62">
                  <c:v>2017.25</c:v>
                </c:pt>
                <c:pt idx="63">
                  <c:v>2017.333333333333</c:v>
                </c:pt>
              </c:numCache>
            </c:numRef>
          </c:xVal>
          <c:yVal>
            <c:numRef>
              <c:f>Metabolights!$F$2:$F$65</c:f>
              <c:numCache>
                <c:formatCode>General</c:formatCode>
                <c:ptCount val="64"/>
                <c:pt idx="0">
                  <c:v>0</c:v>
                </c:pt>
                <c:pt idx="1">
                  <c:v>4000000000</c:v>
                </c:pt>
                <c:pt idx="2">
                  <c:v>4000000000</c:v>
                </c:pt>
                <c:pt idx="3">
                  <c:v>9000000000</c:v>
                </c:pt>
                <c:pt idx="4">
                  <c:v>15000000000</c:v>
                </c:pt>
                <c:pt idx="5">
                  <c:v>15000000000</c:v>
                </c:pt>
                <c:pt idx="6">
                  <c:v>15000000000</c:v>
                </c:pt>
                <c:pt idx="7">
                  <c:v>21000000000</c:v>
                </c:pt>
                <c:pt idx="8">
                  <c:v>21000000000</c:v>
                </c:pt>
                <c:pt idx="9">
                  <c:v>22000000000</c:v>
                </c:pt>
                <c:pt idx="10">
                  <c:v>26000000000</c:v>
                </c:pt>
                <c:pt idx="11">
                  <c:v>26000000000</c:v>
                </c:pt>
                <c:pt idx="12">
                  <c:v>144000000000</c:v>
                </c:pt>
                <c:pt idx="13">
                  <c:v>144000000000</c:v>
                </c:pt>
                <c:pt idx="14">
                  <c:v>172000000000</c:v>
                </c:pt>
                <c:pt idx="15">
                  <c:v>178000000000</c:v>
                </c:pt>
                <c:pt idx="16">
                  <c:v>185000000000</c:v>
                </c:pt>
                <c:pt idx="17">
                  <c:v>223000000000</c:v>
                </c:pt>
                <c:pt idx="18">
                  <c:v>291000000000</c:v>
                </c:pt>
                <c:pt idx="19">
                  <c:v>291000000000</c:v>
                </c:pt>
                <c:pt idx="20">
                  <c:v>291000000000</c:v>
                </c:pt>
                <c:pt idx="21">
                  <c:v>296000000000</c:v>
                </c:pt>
                <c:pt idx="22">
                  <c:v>297000000000</c:v>
                </c:pt>
                <c:pt idx="23">
                  <c:v>297000000000</c:v>
                </c:pt>
                <c:pt idx="24">
                  <c:v>297000000000</c:v>
                </c:pt>
                <c:pt idx="25">
                  <c:v>395000000000</c:v>
                </c:pt>
                <c:pt idx="26">
                  <c:v>503000000000</c:v>
                </c:pt>
                <c:pt idx="27">
                  <c:v>503000000000</c:v>
                </c:pt>
                <c:pt idx="28">
                  <c:v>509000000000</c:v>
                </c:pt>
                <c:pt idx="29">
                  <c:v>1683000000000</c:v>
                </c:pt>
                <c:pt idx="30">
                  <c:v>1687000000000</c:v>
                </c:pt>
                <c:pt idx="31">
                  <c:v>1711000000000</c:v>
                </c:pt>
                <c:pt idx="32">
                  <c:v>1711000000000</c:v>
                </c:pt>
                <c:pt idx="33">
                  <c:v>2024000000000</c:v>
                </c:pt>
                <c:pt idx="34">
                  <c:v>2198000000000</c:v>
                </c:pt>
                <c:pt idx="35">
                  <c:v>2224000000000</c:v>
                </c:pt>
                <c:pt idx="36">
                  <c:v>2271000000000</c:v>
                </c:pt>
                <c:pt idx="37">
                  <c:v>2577000000000</c:v>
                </c:pt>
                <c:pt idx="38">
                  <c:v>2693000000000</c:v>
                </c:pt>
                <c:pt idx="39">
                  <c:v>2832000000000</c:v>
                </c:pt>
                <c:pt idx="40">
                  <c:v>2869000000000</c:v>
                </c:pt>
                <c:pt idx="41">
                  <c:v>3024000000000</c:v>
                </c:pt>
                <c:pt idx="42">
                  <c:v>3128000000000</c:v>
                </c:pt>
                <c:pt idx="43">
                  <c:v>3145000000000</c:v>
                </c:pt>
                <c:pt idx="44">
                  <c:v>3260000000000</c:v>
                </c:pt>
                <c:pt idx="45">
                  <c:v>3440000000000</c:v>
                </c:pt>
                <c:pt idx="46">
                  <c:v>3694000000000</c:v>
                </c:pt>
                <c:pt idx="47">
                  <c:v>3990000000000</c:v>
                </c:pt>
                <c:pt idx="48">
                  <c:v>4349000000000</c:v>
                </c:pt>
                <c:pt idx="49">
                  <c:v>4401000000000</c:v>
                </c:pt>
                <c:pt idx="50">
                  <c:v>4420000000000</c:v>
                </c:pt>
                <c:pt idx="51">
                  <c:v>4487000000000</c:v>
                </c:pt>
                <c:pt idx="52">
                  <c:v>4491000000000</c:v>
                </c:pt>
                <c:pt idx="53">
                  <c:v>6389000000000</c:v>
                </c:pt>
                <c:pt idx="54">
                  <c:v>6469000000000</c:v>
                </c:pt>
                <c:pt idx="55">
                  <c:v>8437000000000</c:v>
                </c:pt>
                <c:pt idx="56">
                  <c:v>8549000000000</c:v>
                </c:pt>
                <c:pt idx="57">
                  <c:v>8766000000000</c:v>
                </c:pt>
                <c:pt idx="58">
                  <c:v>9399000000000</c:v>
                </c:pt>
                <c:pt idx="59">
                  <c:v>9430000000000</c:v>
                </c:pt>
                <c:pt idx="60">
                  <c:v>9435000000000</c:v>
                </c:pt>
                <c:pt idx="61">
                  <c:v>9451000000000</c:v>
                </c:pt>
                <c:pt idx="62">
                  <c:v>9508000000000</c:v>
                </c:pt>
                <c:pt idx="63">
                  <c:v>9543000000000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AAA-8945-8A4F-B957B74FAC2D}"/>
            </c:ext>
          </c:extLst>
        </c:ser>
        <c:ser>
          <c:idx val="11"/>
          <c:order val="4"/>
          <c:tx>
            <c:strRef>
              <c:f>'AE (array &amp; sequence)'!$E$1</c:f>
              <c:strCache>
                <c:ptCount val="1"/>
                <c:pt idx="0">
                  <c:v>AE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'AE (array &amp; sequence)'!$C$2:$C$126</c:f>
              <c:numCache>
                <c:formatCode>General</c:formatCode>
                <c:ptCount val="125"/>
                <c:pt idx="0">
                  <c:v>2005.416666666667</c:v>
                </c:pt>
                <c:pt idx="1">
                  <c:v>2005.75</c:v>
                </c:pt>
                <c:pt idx="2">
                  <c:v>2005.916666666667</c:v>
                </c:pt>
                <c:pt idx="3">
                  <c:v>2006</c:v>
                </c:pt>
                <c:pt idx="4">
                  <c:v>2006.083333333333</c:v>
                </c:pt>
                <c:pt idx="5">
                  <c:v>2006.5</c:v>
                </c:pt>
                <c:pt idx="6">
                  <c:v>2007.083333333333</c:v>
                </c:pt>
                <c:pt idx="7">
                  <c:v>2007.583333333333</c:v>
                </c:pt>
                <c:pt idx="8">
                  <c:v>2007.666666666667</c:v>
                </c:pt>
                <c:pt idx="9">
                  <c:v>2007.75</c:v>
                </c:pt>
                <c:pt idx="10">
                  <c:v>2007.833333333333</c:v>
                </c:pt>
                <c:pt idx="11">
                  <c:v>2007.916666666667</c:v>
                </c:pt>
                <c:pt idx="12">
                  <c:v>2008</c:v>
                </c:pt>
                <c:pt idx="13">
                  <c:v>2008.083333333333</c:v>
                </c:pt>
                <c:pt idx="14">
                  <c:v>2008.166666666667</c:v>
                </c:pt>
                <c:pt idx="15">
                  <c:v>2008.25</c:v>
                </c:pt>
                <c:pt idx="16">
                  <c:v>2008.333333333333</c:v>
                </c:pt>
                <c:pt idx="17">
                  <c:v>2008.416666666667</c:v>
                </c:pt>
                <c:pt idx="18">
                  <c:v>2008.5</c:v>
                </c:pt>
                <c:pt idx="19">
                  <c:v>2008.583333333333</c:v>
                </c:pt>
                <c:pt idx="20">
                  <c:v>2008.666666666667</c:v>
                </c:pt>
                <c:pt idx="21">
                  <c:v>2008.75</c:v>
                </c:pt>
                <c:pt idx="22">
                  <c:v>2008.833333333333</c:v>
                </c:pt>
                <c:pt idx="23">
                  <c:v>2008.916666666667</c:v>
                </c:pt>
                <c:pt idx="24">
                  <c:v>2009</c:v>
                </c:pt>
                <c:pt idx="25">
                  <c:v>2009.083333333333</c:v>
                </c:pt>
                <c:pt idx="26">
                  <c:v>2009.166666666667</c:v>
                </c:pt>
                <c:pt idx="27">
                  <c:v>2009.25</c:v>
                </c:pt>
                <c:pt idx="28">
                  <c:v>2009.333333333333</c:v>
                </c:pt>
                <c:pt idx="29">
                  <c:v>2009.416666666667</c:v>
                </c:pt>
                <c:pt idx="30">
                  <c:v>2009.5</c:v>
                </c:pt>
                <c:pt idx="31">
                  <c:v>2009.583333333333</c:v>
                </c:pt>
                <c:pt idx="32">
                  <c:v>2009.666666666667</c:v>
                </c:pt>
                <c:pt idx="33">
                  <c:v>2009.75</c:v>
                </c:pt>
                <c:pt idx="34">
                  <c:v>2009.833333333333</c:v>
                </c:pt>
                <c:pt idx="35">
                  <c:v>2009.916666666667</c:v>
                </c:pt>
                <c:pt idx="36">
                  <c:v>2010</c:v>
                </c:pt>
                <c:pt idx="37">
                  <c:v>2010.083333333333</c:v>
                </c:pt>
                <c:pt idx="38">
                  <c:v>2010.166666666667</c:v>
                </c:pt>
                <c:pt idx="39">
                  <c:v>2010.25</c:v>
                </c:pt>
                <c:pt idx="40">
                  <c:v>2010.333333333333</c:v>
                </c:pt>
                <c:pt idx="41">
                  <c:v>2010.416666666667</c:v>
                </c:pt>
                <c:pt idx="42">
                  <c:v>2010.5</c:v>
                </c:pt>
                <c:pt idx="43">
                  <c:v>2010.583333333333</c:v>
                </c:pt>
                <c:pt idx="44">
                  <c:v>2010.666666666667</c:v>
                </c:pt>
                <c:pt idx="45">
                  <c:v>2010.75</c:v>
                </c:pt>
                <c:pt idx="46">
                  <c:v>2010.833333333333</c:v>
                </c:pt>
                <c:pt idx="47">
                  <c:v>2010.916666666667</c:v>
                </c:pt>
                <c:pt idx="48">
                  <c:v>2011</c:v>
                </c:pt>
                <c:pt idx="49">
                  <c:v>2011.083333333333</c:v>
                </c:pt>
                <c:pt idx="50">
                  <c:v>2011.166666666667</c:v>
                </c:pt>
                <c:pt idx="51">
                  <c:v>2011.25</c:v>
                </c:pt>
                <c:pt idx="52">
                  <c:v>2011.333333333333</c:v>
                </c:pt>
                <c:pt idx="53">
                  <c:v>2011.416666666667</c:v>
                </c:pt>
                <c:pt idx="54">
                  <c:v>2011.5</c:v>
                </c:pt>
                <c:pt idx="55">
                  <c:v>2011.583333333333</c:v>
                </c:pt>
                <c:pt idx="56">
                  <c:v>2011.666666666667</c:v>
                </c:pt>
                <c:pt idx="57">
                  <c:v>2011.75</c:v>
                </c:pt>
                <c:pt idx="58">
                  <c:v>2011.833333333333</c:v>
                </c:pt>
                <c:pt idx="59">
                  <c:v>2011.916666666667</c:v>
                </c:pt>
                <c:pt idx="60">
                  <c:v>2012</c:v>
                </c:pt>
                <c:pt idx="61">
                  <c:v>2012.083333333333</c:v>
                </c:pt>
                <c:pt idx="62">
                  <c:v>2012.166666666667</c:v>
                </c:pt>
                <c:pt idx="63">
                  <c:v>2012.25</c:v>
                </c:pt>
                <c:pt idx="64">
                  <c:v>2012.333333333333</c:v>
                </c:pt>
                <c:pt idx="65">
                  <c:v>2012.416666666667</c:v>
                </c:pt>
                <c:pt idx="66">
                  <c:v>2012.5</c:v>
                </c:pt>
                <c:pt idx="67">
                  <c:v>2012.583333333333</c:v>
                </c:pt>
                <c:pt idx="68">
                  <c:v>2012.666666666667</c:v>
                </c:pt>
                <c:pt idx="69">
                  <c:v>2012.75</c:v>
                </c:pt>
                <c:pt idx="70">
                  <c:v>2012.833333333333</c:v>
                </c:pt>
                <c:pt idx="71">
                  <c:v>2012.916666666667</c:v>
                </c:pt>
                <c:pt idx="72">
                  <c:v>2013</c:v>
                </c:pt>
                <c:pt idx="73">
                  <c:v>2013.083333333333</c:v>
                </c:pt>
                <c:pt idx="74">
                  <c:v>2013.166666666667</c:v>
                </c:pt>
                <c:pt idx="75">
                  <c:v>2013.25</c:v>
                </c:pt>
                <c:pt idx="76">
                  <c:v>2013.333333333333</c:v>
                </c:pt>
                <c:pt idx="77">
                  <c:v>2013.416666666667</c:v>
                </c:pt>
                <c:pt idx="78">
                  <c:v>2013.5</c:v>
                </c:pt>
                <c:pt idx="79">
                  <c:v>2013.583333333333</c:v>
                </c:pt>
                <c:pt idx="80">
                  <c:v>2013.666666666667</c:v>
                </c:pt>
                <c:pt idx="81">
                  <c:v>2013.75</c:v>
                </c:pt>
                <c:pt idx="82">
                  <c:v>2013.833333333333</c:v>
                </c:pt>
                <c:pt idx="83">
                  <c:v>2013.916666666667</c:v>
                </c:pt>
                <c:pt idx="84">
                  <c:v>2014</c:v>
                </c:pt>
                <c:pt idx="85">
                  <c:v>2014.083333333333</c:v>
                </c:pt>
                <c:pt idx="86">
                  <c:v>2014.166666666667</c:v>
                </c:pt>
                <c:pt idx="87">
                  <c:v>2014.25</c:v>
                </c:pt>
                <c:pt idx="88">
                  <c:v>2014.333333333333</c:v>
                </c:pt>
                <c:pt idx="89">
                  <c:v>2014.416666666667</c:v>
                </c:pt>
                <c:pt idx="90">
                  <c:v>2014.5</c:v>
                </c:pt>
                <c:pt idx="91">
                  <c:v>2014.583333333333</c:v>
                </c:pt>
                <c:pt idx="92">
                  <c:v>2014.666666666667</c:v>
                </c:pt>
                <c:pt idx="93">
                  <c:v>2014.75</c:v>
                </c:pt>
                <c:pt idx="94">
                  <c:v>2014.833333333333</c:v>
                </c:pt>
                <c:pt idx="95">
                  <c:v>2014.916666666667</c:v>
                </c:pt>
                <c:pt idx="96">
                  <c:v>2015</c:v>
                </c:pt>
                <c:pt idx="97">
                  <c:v>2015.083333333333</c:v>
                </c:pt>
                <c:pt idx="98">
                  <c:v>2015.166666666667</c:v>
                </c:pt>
                <c:pt idx="99">
                  <c:v>2015.25</c:v>
                </c:pt>
                <c:pt idx="100">
                  <c:v>2015.333333333333</c:v>
                </c:pt>
                <c:pt idx="101">
                  <c:v>2015.416666666667</c:v>
                </c:pt>
                <c:pt idx="102">
                  <c:v>2015.5</c:v>
                </c:pt>
                <c:pt idx="103">
                  <c:v>2015.5833333333301</c:v>
                </c:pt>
                <c:pt idx="104">
                  <c:v>2015.6666666666699</c:v>
                </c:pt>
                <c:pt idx="105">
                  <c:v>2015.75</c:v>
                </c:pt>
                <c:pt idx="106">
                  <c:v>2015.8333333333301</c:v>
                </c:pt>
                <c:pt idx="107">
                  <c:v>2015.9166666666699</c:v>
                </c:pt>
                <c:pt idx="108">
                  <c:v>2016</c:v>
                </c:pt>
                <c:pt idx="109">
                  <c:v>2016.0833333333301</c:v>
                </c:pt>
                <c:pt idx="110">
                  <c:v>2016.1666666666699</c:v>
                </c:pt>
                <c:pt idx="111">
                  <c:v>2016.25</c:v>
                </c:pt>
                <c:pt idx="112">
                  <c:v>2016.3333333333301</c:v>
                </c:pt>
                <c:pt idx="113">
                  <c:v>2016.4166666666699</c:v>
                </c:pt>
                <c:pt idx="114">
                  <c:v>2016.5</c:v>
                </c:pt>
                <c:pt idx="115">
                  <c:v>2016.5833333333301</c:v>
                </c:pt>
                <c:pt idx="116">
                  <c:v>2016.6666666666699</c:v>
                </c:pt>
                <c:pt idx="117">
                  <c:v>2016.75</c:v>
                </c:pt>
                <c:pt idx="118">
                  <c:v>2016.8333333333201</c:v>
                </c:pt>
                <c:pt idx="119">
                  <c:v>2016.9166666666499</c:v>
                </c:pt>
                <c:pt idx="120">
                  <c:v>2016.99999999998</c:v>
                </c:pt>
                <c:pt idx="121">
                  <c:v>2017.0833333333101</c:v>
                </c:pt>
                <c:pt idx="122">
                  <c:v>2017.1666666666399</c:v>
                </c:pt>
                <c:pt idx="123">
                  <c:v>2017.24999999997</c:v>
                </c:pt>
                <c:pt idx="124">
                  <c:v>2017.3333333333001</c:v>
                </c:pt>
              </c:numCache>
            </c:numRef>
          </c:xVal>
          <c:yVal>
            <c:numRef>
              <c:f>'AE (array &amp; sequence)'!$E$2:$E$126</c:f>
              <c:numCache>
                <c:formatCode>General</c:formatCode>
                <c:ptCount val="125"/>
                <c:pt idx="0">
                  <c:v>1172351701639.8201</c:v>
                </c:pt>
                <c:pt idx="1">
                  <c:v>1256386331422.4399</c:v>
                </c:pt>
                <c:pt idx="2">
                  <c:v>1346313879527.96</c:v>
                </c:pt>
                <c:pt idx="3">
                  <c:v>1437646041041.9399</c:v>
                </c:pt>
                <c:pt idx="4">
                  <c:v>1576315288919.55</c:v>
                </c:pt>
                <c:pt idx="5">
                  <c:v>1675849101140.46</c:v>
                </c:pt>
                <c:pt idx="6">
                  <c:v>1753764782856.3</c:v>
                </c:pt>
                <c:pt idx="7">
                  <c:v>1775189173580.8999</c:v>
                </c:pt>
                <c:pt idx="8">
                  <c:v>1796613564305.5</c:v>
                </c:pt>
                <c:pt idx="9">
                  <c:v>1839300895937.6299</c:v>
                </c:pt>
                <c:pt idx="10">
                  <c:v>1983572452467.4099</c:v>
                </c:pt>
                <c:pt idx="11">
                  <c:v>2010292397191.76</c:v>
                </c:pt>
                <c:pt idx="12">
                  <c:v>3254650717242.8198</c:v>
                </c:pt>
                <c:pt idx="13">
                  <c:v>3282516955668.3301</c:v>
                </c:pt>
                <c:pt idx="14">
                  <c:v>3348275466159.1299</c:v>
                </c:pt>
                <c:pt idx="15">
                  <c:v>3395983887102</c:v>
                </c:pt>
                <c:pt idx="16">
                  <c:v>3688224200972.3701</c:v>
                </c:pt>
                <c:pt idx="17">
                  <c:v>3764686834334.6099</c:v>
                </c:pt>
                <c:pt idx="18">
                  <c:v>3792472347851.6001</c:v>
                </c:pt>
                <c:pt idx="19">
                  <c:v>3865140910512.7998</c:v>
                </c:pt>
                <c:pt idx="20">
                  <c:v>3939214086582.48</c:v>
                </c:pt>
                <c:pt idx="21">
                  <c:v>4006603240225.6401</c:v>
                </c:pt>
                <c:pt idx="22">
                  <c:v>4158818127755.0498</c:v>
                </c:pt>
                <c:pt idx="23">
                  <c:v>4224059998831.2402</c:v>
                </c:pt>
                <c:pt idx="24">
                  <c:v>4299828397980.1001</c:v>
                </c:pt>
                <c:pt idx="25">
                  <c:v>4327274866881.25</c:v>
                </c:pt>
                <c:pt idx="26">
                  <c:v>4423515102834.0195</c:v>
                </c:pt>
                <c:pt idx="27">
                  <c:v>4532574454261.8096</c:v>
                </c:pt>
                <c:pt idx="28">
                  <c:v>4627797556367.0703</c:v>
                </c:pt>
                <c:pt idx="29">
                  <c:v>4743815394910.3799</c:v>
                </c:pt>
                <c:pt idx="30">
                  <c:v>4815838158303.3203</c:v>
                </c:pt>
                <c:pt idx="31">
                  <c:v>4883711661397.6797</c:v>
                </c:pt>
                <c:pt idx="32">
                  <c:v>4967810871107.1299</c:v>
                </c:pt>
                <c:pt idx="33">
                  <c:v>5081164787668.8496</c:v>
                </c:pt>
                <c:pt idx="34">
                  <c:v>5275211322799.9502</c:v>
                </c:pt>
                <c:pt idx="35">
                  <c:v>6346786048627.4502</c:v>
                </c:pt>
                <c:pt idx="36">
                  <c:v>7686754950344.7305</c:v>
                </c:pt>
                <c:pt idx="37">
                  <c:v>7822582681441.9805</c:v>
                </c:pt>
                <c:pt idx="38">
                  <c:v>8329151589238.5596</c:v>
                </c:pt>
                <c:pt idx="39">
                  <c:v>7983967918580.71</c:v>
                </c:pt>
                <c:pt idx="40">
                  <c:v>8592300870721.5703</c:v>
                </c:pt>
                <c:pt idx="41">
                  <c:v>8871962247566.1797</c:v>
                </c:pt>
                <c:pt idx="42">
                  <c:v>9012806877830.9609</c:v>
                </c:pt>
                <c:pt idx="43">
                  <c:v>9002874082285</c:v>
                </c:pt>
                <c:pt idx="44">
                  <c:v>8998432391156.3691</c:v>
                </c:pt>
                <c:pt idx="45">
                  <c:v>8802014256688.4707</c:v>
                </c:pt>
                <c:pt idx="46">
                  <c:v>9064952245579.6602</c:v>
                </c:pt>
                <c:pt idx="47">
                  <c:v>9850941595445.1504</c:v>
                </c:pt>
                <c:pt idx="48">
                  <c:v>12049252900792.199</c:v>
                </c:pt>
                <c:pt idx="49">
                  <c:v>12573032853808.5</c:v>
                </c:pt>
                <c:pt idx="50">
                  <c:v>13626561895694.1</c:v>
                </c:pt>
                <c:pt idx="51">
                  <c:v>15849935435156.699</c:v>
                </c:pt>
                <c:pt idx="52">
                  <c:v>18616610972192.102</c:v>
                </c:pt>
                <c:pt idx="53">
                  <c:v>19016742245797.801</c:v>
                </c:pt>
                <c:pt idx="54">
                  <c:v>19958672060960.898</c:v>
                </c:pt>
                <c:pt idx="55">
                  <c:v>20608281350535.301</c:v>
                </c:pt>
                <c:pt idx="56">
                  <c:v>20817567706936.5</c:v>
                </c:pt>
                <c:pt idx="57">
                  <c:v>21174227855211.199</c:v>
                </c:pt>
                <c:pt idx="58">
                  <c:v>21676926034310.801</c:v>
                </c:pt>
                <c:pt idx="59">
                  <c:v>22228458463479.199</c:v>
                </c:pt>
                <c:pt idx="60">
                  <c:v>22545329280452.199</c:v>
                </c:pt>
                <c:pt idx="61">
                  <c:v>22918357965848.102</c:v>
                </c:pt>
                <c:pt idx="62">
                  <c:v>23635525440187.398</c:v>
                </c:pt>
                <c:pt idx="63">
                  <c:v>24061335194854.801</c:v>
                </c:pt>
                <c:pt idx="64">
                  <c:v>24324036702004.898</c:v>
                </c:pt>
                <c:pt idx="65">
                  <c:v>27261767249174.5</c:v>
                </c:pt>
                <c:pt idx="66">
                  <c:v>28950373632622.102</c:v>
                </c:pt>
                <c:pt idx="67">
                  <c:v>29878876791537.301</c:v>
                </c:pt>
                <c:pt idx="68">
                  <c:v>30792415726246</c:v>
                </c:pt>
                <c:pt idx="69">
                  <c:v>31899601299210.801</c:v>
                </c:pt>
                <c:pt idx="70">
                  <c:v>32910188667188.602</c:v>
                </c:pt>
                <c:pt idx="71">
                  <c:v>39908897686695</c:v>
                </c:pt>
                <c:pt idx="72">
                  <c:v>42406244842211.5</c:v>
                </c:pt>
                <c:pt idx="73">
                  <c:v>42938806379031.898</c:v>
                </c:pt>
                <c:pt idx="74">
                  <c:v>44752024978674.703</c:v>
                </c:pt>
                <c:pt idx="75">
                  <c:v>48009713282248.297</c:v>
                </c:pt>
                <c:pt idx="76">
                  <c:v>51045181420887.102</c:v>
                </c:pt>
                <c:pt idx="77">
                  <c:v>52910618783420.602</c:v>
                </c:pt>
                <c:pt idx="78">
                  <c:v>55003863678781</c:v>
                </c:pt>
                <c:pt idx="79">
                  <c:v>58965309711592.102</c:v>
                </c:pt>
                <c:pt idx="80">
                  <c:v>60196309684304.898</c:v>
                </c:pt>
                <c:pt idx="81">
                  <c:v>61592338689721.398</c:v>
                </c:pt>
                <c:pt idx="82">
                  <c:v>68269664647263.703</c:v>
                </c:pt>
                <c:pt idx="83">
                  <c:v>69281614698106.203</c:v>
                </c:pt>
                <c:pt idx="84">
                  <c:v>70932493859692.297</c:v>
                </c:pt>
                <c:pt idx="85">
                  <c:v>74043796771560.297</c:v>
                </c:pt>
                <c:pt idx="86">
                  <c:v>79305732481462.094</c:v>
                </c:pt>
                <c:pt idx="87">
                  <c:v>83375175298961</c:v>
                </c:pt>
                <c:pt idx="88">
                  <c:v>87887176986129.703</c:v>
                </c:pt>
                <c:pt idx="89">
                  <c:v>90611236667118.094</c:v>
                </c:pt>
                <c:pt idx="90">
                  <c:v>94848839451661.594</c:v>
                </c:pt>
                <c:pt idx="91">
                  <c:v>96951731106555.797</c:v>
                </c:pt>
                <c:pt idx="92">
                  <c:v>101282047566309</c:v>
                </c:pt>
                <c:pt idx="93">
                  <c:v>107673669527379</c:v>
                </c:pt>
                <c:pt idx="94">
                  <c:v>108876023707482</c:v>
                </c:pt>
                <c:pt idx="95">
                  <c:v>111158637818364</c:v>
                </c:pt>
                <c:pt idx="96">
                  <c:v>112772661989993</c:v>
                </c:pt>
                <c:pt idx="97">
                  <c:v>115300007202937</c:v>
                </c:pt>
                <c:pt idx="98">
                  <c:v>119966531737287</c:v>
                </c:pt>
                <c:pt idx="99">
                  <c:v>124575304923887</c:v>
                </c:pt>
                <c:pt idx="100">
                  <c:v>127806564742264</c:v>
                </c:pt>
                <c:pt idx="101">
                  <c:v>130757258680734</c:v>
                </c:pt>
                <c:pt idx="102">
                  <c:v>135188562640330</c:v>
                </c:pt>
                <c:pt idx="103">
                  <c:v>141953457138157</c:v>
                </c:pt>
                <c:pt idx="104">
                  <c:v>144909705396163</c:v>
                </c:pt>
                <c:pt idx="105">
                  <c:v>148306872791319</c:v>
                </c:pt>
                <c:pt idx="106">
                  <c:v>155827500881810</c:v>
                </c:pt>
                <c:pt idx="107">
                  <c:v>160358905687498</c:v>
                </c:pt>
                <c:pt idx="108">
                  <c:v>163147672659591</c:v>
                </c:pt>
                <c:pt idx="109">
                  <c:v>167934678614250</c:v>
                </c:pt>
                <c:pt idx="110">
                  <c:v>170682680165822</c:v>
                </c:pt>
                <c:pt idx="111">
                  <c:v>174098096885638</c:v>
                </c:pt>
                <c:pt idx="112">
                  <c:v>181625735272063</c:v>
                </c:pt>
                <c:pt idx="113">
                  <c:v>185751033778648</c:v>
                </c:pt>
                <c:pt idx="114">
                  <c:v>200453839677545</c:v>
                </c:pt>
                <c:pt idx="115">
                  <c:v>206265339143967</c:v>
                </c:pt>
                <c:pt idx="116">
                  <c:v>208694641270859</c:v>
                </c:pt>
                <c:pt idx="117">
                  <c:v>211022636491224</c:v>
                </c:pt>
                <c:pt idx="118">
                  <c:v>215445452094824</c:v>
                </c:pt>
                <c:pt idx="119">
                  <c:v>218070094749551</c:v>
                </c:pt>
                <c:pt idx="120">
                  <c:v>219944895478931</c:v>
                </c:pt>
                <c:pt idx="121">
                  <c:v>221321078861632</c:v>
                </c:pt>
                <c:pt idx="122">
                  <c:v>227361212157572</c:v>
                </c:pt>
                <c:pt idx="123">
                  <c:v>230313538175200</c:v>
                </c:pt>
                <c:pt idx="124">
                  <c:v>231896890385866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AAA-8945-8A4F-B957B74FA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3265792"/>
        <c:axId val="1533268560"/>
      </c:scatterChart>
      <c:valAx>
        <c:axId val="1533265792"/>
        <c:scaling>
          <c:orientation val="minMax"/>
          <c:max val="2017"/>
          <c:min val="200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268560"/>
        <c:crosses val="autoZero"/>
        <c:crossBetween val="midCat"/>
      </c:valAx>
      <c:valAx>
        <c:axId val="1533268560"/>
        <c:scaling>
          <c:logBase val="10"/>
          <c:orientation val="minMax"/>
          <c:min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bytes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265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815318051113899"/>
          <c:y val="9.5616935317640206E-2"/>
          <c:w val="0.27584305716051699"/>
          <c:h val="0.1162333347075070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ECE90-8118-9441-9599-C95FEF7A0B1F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79B77-5BA1-1A43-B421-5F8298AC51F6}">
      <dgm:prSet phldrT="[Text]" custT="1"/>
      <dgm:spPr>
        <a:effectLst/>
      </dgm:spPr>
      <dgm:t>
        <a:bodyPr/>
        <a:lstStyle/>
        <a:p>
          <a:r>
            <a:rPr lang="en-US" sz="1800" b="0" i="0" dirty="0">
              <a:latin typeface="Helvetica Neue LT Pro 45 Light" charset="0"/>
              <a:cs typeface="Helvetica Neue LT Pro 45 Light" charset="0"/>
            </a:rPr>
            <a:t>Reference Information Inc. Reference Disease</a:t>
          </a:r>
        </a:p>
      </dgm:t>
    </dgm:pt>
    <dgm:pt modelId="{DB4879A3-DFF3-7047-B982-720EC88CBDB0}" type="parTrans" cxnId="{0EBDEBD6-A33E-364E-8003-810A003BD906}">
      <dgm:prSet/>
      <dgm:spPr/>
      <dgm:t>
        <a:bodyPr/>
        <a:lstStyle/>
        <a:p>
          <a:endParaRPr lang="en-US"/>
        </a:p>
      </dgm:t>
    </dgm:pt>
    <dgm:pt modelId="{071DBBBC-71AD-374E-B8DE-D7DB66FCC042}" type="sibTrans" cxnId="{0EBDEBD6-A33E-364E-8003-810A003BD906}">
      <dgm:prSet/>
      <dgm:spPr/>
      <dgm:t>
        <a:bodyPr/>
        <a:lstStyle/>
        <a:p>
          <a:endParaRPr lang="en-US"/>
        </a:p>
      </dgm:t>
    </dgm:pt>
    <dgm:pt modelId="{34E5AB06-0687-C942-A51E-D3352C131D3E}">
      <dgm:prSet phldrT="[Text]" custT="1"/>
      <dgm:spPr>
        <a:solidFill>
          <a:srgbClr val="1598C5"/>
        </a:solidFill>
        <a:effectLst/>
      </dgm:spPr>
      <dgm:t>
        <a:bodyPr anchor="ctr"/>
        <a:lstStyle/>
        <a:p>
          <a:pPr algn="ctr"/>
          <a:r>
            <a:rPr lang="en-US" sz="4000" b="0" i="0" dirty="0">
              <a:latin typeface="Helvetica Neue LT Pro 45 Light" charset="0"/>
              <a:cs typeface="Helvetica Neue LT Pro 45 Light" charset="0"/>
            </a:rPr>
            <a:t>DE</a:t>
          </a:r>
        </a:p>
      </dgm:t>
    </dgm:pt>
    <dgm:pt modelId="{2CFDA676-6204-4D4B-BAEF-8B291E3A1615}" type="parTrans" cxnId="{0D6707D7-7B43-7A4F-813E-C3470738E751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674B55EB-09A5-204F-825D-F135D18C0FA4}" type="sibTrans" cxnId="{0D6707D7-7B43-7A4F-813E-C3470738E751}">
      <dgm:prSet/>
      <dgm:spPr/>
      <dgm:t>
        <a:bodyPr/>
        <a:lstStyle/>
        <a:p>
          <a:endParaRPr lang="en-US"/>
        </a:p>
      </dgm:t>
    </dgm:pt>
    <dgm:pt modelId="{5A6BA17D-8241-7742-85B8-0C7A2D02BB12}">
      <dgm:prSet phldrT="[Text]" custT="1"/>
      <dgm:spPr>
        <a:solidFill>
          <a:srgbClr val="1598C5"/>
        </a:solidFill>
        <a:effectLst/>
      </dgm:spPr>
      <dgm:t>
        <a:bodyPr/>
        <a:lstStyle/>
        <a:p>
          <a:r>
            <a:rPr lang="en-US" sz="4000" b="0" i="0" dirty="0">
              <a:latin typeface="Helvetica Neue LT Pro 45 Light" charset="0"/>
              <a:cs typeface="Helvetica Neue LT Pro 45 Light" charset="0"/>
            </a:rPr>
            <a:t>UK</a:t>
          </a:r>
        </a:p>
      </dgm:t>
    </dgm:pt>
    <dgm:pt modelId="{C9F377E0-1EFA-9745-B667-06D303CE379D}" type="parTrans" cxnId="{9C521880-935A-F744-AC07-076ACE20B915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0FA55928-44A5-804D-A0A4-229FFADF08F8}" type="sibTrans" cxnId="{9C521880-935A-F744-AC07-076ACE20B915}">
      <dgm:prSet/>
      <dgm:spPr/>
      <dgm:t>
        <a:bodyPr/>
        <a:lstStyle/>
        <a:p>
          <a:endParaRPr lang="en-US"/>
        </a:p>
      </dgm:t>
    </dgm:pt>
    <dgm:pt modelId="{F18D33E7-E619-6F45-850F-13DF22C9F169}">
      <dgm:prSet phldrT="[Text]" custT="1"/>
      <dgm:spPr>
        <a:solidFill>
          <a:srgbClr val="1598C5"/>
        </a:solidFill>
        <a:effectLst/>
      </dgm:spPr>
      <dgm:t>
        <a:bodyPr/>
        <a:lstStyle/>
        <a:p>
          <a:r>
            <a:rPr lang="en-US" sz="4000" b="0" i="0" dirty="0">
              <a:latin typeface="Helvetica Neue LT Pro 45 Light" charset="0"/>
              <a:cs typeface="Helvetica Neue LT Pro 45 Light" charset="0"/>
            </a:rPr>
            <a:t>FI</a:t>
          </a:r>
        </a:p>
      </dgm:t>
    </dgm:pt>
    <dgm:pt modelId="{3B44608E-CCCE-654D-A8C1-9EE9D858D926}" type="parTrans" cxnId="{4EDF3A83-841A-BF46-80C2-8A7B6D144957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3B60858A-5CB8-4A43-B061-DB750C9361C7}" type="sibTrans" cxnId="{4EDF3A83-841A-BF46-80C2-8A7B6D144957}">
      <dgm:prSet/>
      <dgm:spPr/>
      <dgm:t>
        <a:bodyPr/>
        <a:lstStyle/>
        <a:p>
          <a:endParaRPr lang="en-US"/>
        </a:p>
      </dgm:t>
    </dgm:pt>
    <dgm:pt modelId="{B59E2634-5DAA-864B-8B3D-BB614A92931C}" type="pres">
      <dgm:prSet presAssocID="{77CECE90-8118-9441-9599-C95FEF7A0B1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3ADAD54-A942-3548-B5DA-62E0B4A34BF5}" type="pres">
      <dgm:prSet presAssocID="{A1379B77-5BA1-1A43-B421-5F8298AC51F6}" presName="centerShape" presStyleLbl="node0" presStyleIdx="0" presStyleCnt="1" custScaleX="137735" custScaleY="137734"/>
      <dgm:spPr/>
    </dgm:pt>
    <dgm:pt modelId="{CDC67DE1-C4AF-C641-95B7-CC5913B268BE}" type="pres">
      <dgm:prSet presAssocID="{2CFDA676-6204-4D4B-BAEF-8B291E3A1615}" presName="Name9" presStyleLbl="parChTrans1D2" presStyleIdx="0" presStyleCnt="3"/>
      <dgm:spPr/>
    </dgm:pt>
    <dgm:pt modelId="{256497E8-EA80-E143-AAEE-3F05AD531362}" type="pres">
      <dgm:prSet presAssocID="{2CFDA676-6204-4D4B-BAEF-8B291E3A1615}" presName="connTx" presStyleLbl="parChTrans1D2" presStyleIdx="0" presStyleCnt="3"/>
      <dgm:spPr/>
    </dgm:pt>
    <dgm:pt modelId="{19A89CE5-C485-7342-AB66-9F4263EE8165}" type="pres">
      <dgm:prSet presAssocID="{34E5AB06-0687-C942-A51E-D3352C131D3E}" presName="node" presStyleLbl="node1" presStyleIdx="0" presStyleCnt="3" custScaleX="78193" custScaleY="78193" custRadScaleRad="106539" custRadScaleInc="-1026">
        <dgm:presLayoutVars>
          <dgm:bulletEnabled val="1"/>
        </dgm:presLayoutVars>
      </dgm:prSet>
      <dgm:spPr/>
    </dgm:pt>
    <dgm:pt modelId="{D3489E31-6C31-9444-AF15-843A7F977C60}" type="pres">
      <dgm:prSet presAssocID="{C9F377E0-1EFA-9745-B667-06D303CE379D}" presName="Name9" presStyleLbl="parChTrans1D2" presStyleIdx="1" presStyleCnt="3"/>
      <dgm:spPr/>
    </dgm:pt>
    <dgm:pt modelId="{A1716A15-1D6D-1F46-A580-26A96BE93A1A}" type="pres">
      <dgm:prSet presAssocID="{C9F377E0-1EFA-9745-B667-06D303CE379D}" presName="connTx" presStyleLbl="parChTrans1D2" presStyleIdx="1" presStyleCnt="3"/>
      <dgm:spPr/>
    </dgm:pt>
    <dgm:pt modelId="{9CD8B527-C735-A841-8DAF-A259C944C072}" type="pres">
      <dgm:prSet presAssocID="{5A6BA17D-8241-7742-85B8-0C7A2D02BB12}" presName="node" presStyleLbl="node1" presStyleIdx="1" presStyleCnt="3" custScaleX="78193" custScaleY="78193" custRadScaleRad="106258" custRadScaleInc="9243">
        <dgm:presLayoutVars>
          <dgm:bulletEnabled val="1"/>
        </dgm:presLayoutVars>
      </dgm:prSet>
      <dgm:spPr/>
    </dgm:pt>
    <dgm:pt modelId="{49005598-AB2C-3A42-8C67-8C7662CC9735}" type="pres">
      <dgm:prSet presAssocID="{3B44608E-CCCE-654D-A8C1-9EE9D858D926}" presName="Name9" presStyleLbl="parChTrans1D2" presStyleIdx="2" presStyleCnt="3"/>
      <dgm:spPr/>
    </dgm:pt>
    <dgm:pt modelId="{0179F20B-93FE-6542-BB97-2FF9117310C8}" type="pres">
      <dgm:prSet presAssocID="{3B44608E-CCCE-654D-A8C1-9EE9D858D926}" presName="connTx" presStyleLbl="parChTrans1D2" presStyleIdx="2" presStyleCnt="3"/>
      <dgm:spPr/>
    </dgm:pt>
    <dgm:pt modelId="{FBF627D3-8296-904B-93D4-2EC96D449A61}" type="pres">
      <dgm:prSet presAssocID="{F18D33E7-E619-6F45-850F-13DF22C9F169}" presName="node" presStyleLbl="node1" presStyleIdx="2" presStyleCnt="3" custScaleX="78390" custScaleY="78390" custRadScaleRad="106214" custRadScaleInc="-9187">
        <dgm:presLayoutVars>
          <dgm:bulletEnabled val="1"/>
        </dgm:presLayoutVars>
      </dgm:prSet>
      <dgm:spPr/>
    </dgm:pt>
  </dgm:ptLst>
  <dgm:cxnLst>
    <dgm:cxn modelId="{F7CA8002-F5DF-694D-85DF-BB443C9A62D8}" type="presOf" srcId="{2CFDA676-6204-4D4B-BAEF-8B291E3A1615}" destId="{256497E8-EA80-E143-AAEE-3F05AD531362}" srcOrd="1" destOrd="0" presId="urn:microsoft.com/office/officeart/2005/8/layout/radial1"/>
    <dgm:cxn modelId="{EC1D1734-7D5F-4842-B1AB-46A774EB9E11}" type="presOf" srcId="{77CECE90-8118-9441-9599-C95FEF7A0B1F}" destId="{B59E2634-5DAA-864B-8B3D-BB614A92931C}" srcOrd="0" destOrd="0" presId="urn:microsoft.com/office/officeart/2005/8/layout/radial1"/>
    <dgm:cxn modelId="{AD892A65-C10E-A04A-8FF9-8E6601823651}" type="presOf" srcId="{5A6BA17D-8241-7742-85B8-0C7A2D02BB12}" destId="{9CD8B527-C735-A841-8DAF-A259C944C072}" srcOrd="0" destOrd="0" presId="urn:microsoft.com/office/officeart/2005/8/layout/radial1"/>
    <dgm:cxn modelId="{5D903178-F86A-B84D-AC17-F111F57E41BE}" type="presOf" srcId="{3B44608E-CCCE-654D-A8C1-9EE9D858D926}" destId="{0179F20B-93FE-6542-BB97-2FF9117310C8}" srcOrd="1" destOrd="0" presId="urn:microsoft.com/office/officeart/2005/8/layout/radial1"/>
    <dgm:cxn modelId="{9C521880-935A-F744-AC07-076ACE20B915}" srcId="{A1379B77-5BA1-1A43-B421-5F8298AC51F6}" destId="{5A6BA17D-8241-7742-85B8-0C7A2D02BB12}" srcOrd="1" destOrd="0" parTransId="{C9F377E0-1EFA-9745-B667-06D303CE379D}" sibTransId="{0FA55928-44A5-804D-A0A4-229FFADF08F8}"/>
    <dgm:cxn modelId="{4EDF3A83-841A-BF46-80C2-8A7B6D144957}" srcId="{A1379B77-5BA1-1A43-B421-5F8298AC51F6}" destId="{F18D33E7-E619-6F45-850F-13DF22C9F169}" srcOrd="2" destOrd="0" parTransId="{3B44608E-CCCE-654D-A8C1-9EE9D858D926}" sibTransId="{3B60858A-5CB8-4A43-B061-DB750C9361C7}"/>
    <dgm:cxn modelId="{EFECE19B-0BA8-5642-9EC7-9EFCA5BA0BE9}" type="presOf" srcId="{34E5AB06-0687-C942-A51E-D3352C131D3E}" destId="{19A89CE5-C485-7342-AB66-9F4263EE8165}" srcOrd="0" destOrd="0" presId="urn:microsoft.com/office/officeart/2005/8/layout/radial1"/>
    <dgm:cxn modelId="{03088AA1-57DD-AD42-BFFC-C802554188DB}" type="presOf" srcId="{2CFDA676-6204-4D4B-BAEF-8B291E3A1615}" destId="{CDC67DE1-C4AF-C641-95B7-CC5913B268BE}" srcOrd="0" destOrd="0" presId="urn:microsoft.com/office/officeart/2005/8/layout/radial1"/>
    <dgm:cxn modelId="{B53971B8-9948-F543-BEC4-95983B5174A2}" type="presOf" srcId="{3B44608E-CCCE-654D-A8C1-9EE9D858D926}" destId="{49005598-AB2C-3A42-8C67-8C7662CC9735}" srcOrd="0" destOrd="0" presId="urn:microsoft.com/office/officeart/2005/8/layout/radial1"/>
    <dgm:cxn modelId="{EBF122D2-7916-2C42-8868-55AC446C041E}" type="presOf" srcId="{C9F377E0-1EFA-9745-B667-06D303CE379D}" destId="{A1716A15-1D6D-1F46-A580-26A96BE93A1A}" srcOrd="1" destOrd="0" presId="urn:microsoft.com/office/officeart/2005/8/layout/radial1"/>
    <dgm:cxn modelId="{0EBDEBD6-A33E-364E-8003-810A003BD906}" srcId="{77CECE90-8118-9441-9599-C95FEF7A0B1F}" destId="{A1379B77-5BA1-1A43-B421-5F8298AC51F6}" srcOrd="0" destOrd="0" parTransId="{DB4879A3-DFF3-7047-B982-720EC88CBDB0}" sibTransId="{071DBBBC-71AD-374E-B8DE-D7DB66FCC042}"/>
    <dgm:cxn modelId="{0D6707D7-7B43-7A4F-813E-C3470738E751}" srcId="{A1379B77-5BA1-1A43-B421-5F8298AC51F6}" destId="{34E5AB06-0687-C942-A51E-D3352C131D3E}" srcOrd="0" destOrd="0" parTransId="{2CFDA676-6204-4D4B-BAEF-8B291E3A1615}" sibTransId="{674B55EB-09A5-204F-825D-F135D18C0FA4}"/>
    <dgm:cxn modelId="{CCEEF4EF-DFA4-0A46-8F1A-2993413338AB}" type="presOf" srcId="{F18D33E7-E619-6F45-850F-13DF22C9F169}" destId="{FBF627D3-8296-904B-93D4-2EC96D449A61}" srcOrd="0" destOrd="0" presId="urn:microsoft.com/office/officeart/2005/8/layout/radial1"/>
    <dgm:cxn modelId="{D0F6A4FA-5D06-0748-A923-808FD968560F}" type="presOf" srcId="{A1379B77-5BA1-1A43-B421-5F8298AC51F6}" destId="{73ADAD54-A942-3548-B5DA-62E0B4A34BF5}" srcOrd="0" destOrd="0" presId="urn:microsoft.com/office/officeart/2005/8/layout/radial1"/>
    <dgm:cxn modelId="{2983A4FB-2E8A-BD4C-9454-1ED8A1C2FA46}" type="presOf" srcId="{C9F377E0-1EFA-9745-B667-06D303CE379D}" destId="{D3489E31-6C31-9444-AF15-843A7F977C60}" srcOrd="0" destOrd="0" presId="urn:microsoft.com/office/officeart/2005/8/layout/radial1"/>
    <dgm:cxn modelId="{F13A502D-7893-CE46-8868-BE739BEACAC4}" type="presParOf" srcId="{B59E2634-5DAA-864B-8B3D-BB614A92931C}" destId="{73ADAD54-A942-3548-B5DA-62E0B4A34BF5}" srcOrd="0" destOrd="0" presId="urn:microsoft.com/office/officeart/2005/8/layout/radial1"/>
    <dgm:cxn modelId="{40A00209-C2FA-4745-ABCA-B8C42B3F7EFC}" type="presParOf" srcId="{B59E2634-5DAA-864B-8B3D-BB614A92931C}" destId="{CDC67DE1-C4AF-C641-95B7-CC5913B268BE}" srcOrd="1" destOrd="0" presId="urn:microsoft.com/office/officeart/2005/8/layout/radial1"/>
    <dgm:cxn modelId="{1783B875-18DF-2345-A060-6954223E6231}" type="presParOf" srcId="{CDC67DE1-C4AF-C641-95B7-CC5913B268BE}" destId="{256497E8-EA80-E143-AAEE-3F05AD531362}" srcOrd="0" destOrd="0" presId="urn:microsoft.com/office/officeart/2005/8/layout/radial1"/>
    <dgm:cxn modelId="{7CDB02E2-10D2-144C-8D31-F1F84C168CE6}" type="presParOf" srcId="{B59E2634-5DAA-864B-8B3D-BB614A92931C}" destId="{19A89CE5-C485-7342-AB66-9F4263EE8165}" srcOrd="2" destOrd="0" presId="urn:microsoft.com/office/officeart/2005/8/layout/radial1"/>
    <dgm:cxn modelId="{39FA6FF0-5073-9E4C-8415-040C90FE7DB2}" type="presParOf" srcId="{B59E2634-5DAA-864B-8B3D-BB614A92931C}" destId="{D3489E31-6C31-9444-AF15-843A7F977C60}" srcOrd="3" destOrd="0" presId="urn:microsoft.com/office/officeart/2005/8/layout/radial1"/>
    <dgm:cxn modelId="{1C883995-F22E-9146-B3E6-6A4506A1ADA3}" type="presParOf" srcId="{D3489E31-6C31-9444-AF15-843A7F977C60}" destId="{A1716A15-1D6D-1F46-A580-26A96BE93A1A}" srcOrd="0" destOrd="0" presId="urn:microsoft.com/office/officeart/2005/8/layout/radial1"/>
    <dgm:cxn modelId="{06AAE88D-ED66-CA4F-9D80-FBA7E8C74A2F}" type="presParOf" srcId="{B59E2634-5DAA-864B-8B3D-BB614A92931C}" destId="{9CD8B527-C735-A841-8DAF-A259C944C072}" srcOrd="4" destOrd="0" presId="urn:microsoft.com/office/officeart/2005/8/layout/radial1"/>
    <dgm:cxn modelId="{4CAC92C4-1F56-7342-9B42-0D74073CE1FD}" type="presParOf" srcId="{B59E2634-5DAA-864B-8B3D-BB614A92931C}" destId="{49005598-AB2C-3A42-8C67-8C7662CC9735}" srcOrd="5" destOrd="0" presId="urn:microsoft.com/office/officeart/2005/8/layout/radial1"/>
    <dgm:cxn modelId="{B0A36A54-99E7-D148-B18C-931965183B79}" type="presParOf" srcId="{49005598-AB2C-3A42-8C67-8C7662CC9735}" destId="{0179F20B-93FE-6542-BB97-2FF9117310C8}" srcOrd="0" destOrd="0" presId="urn:microsoft.com/office/officeart/2005/8/layout/radial1"/>
    <dgm:cxn modelId="{9A5D1C7B-5E52-844E-88B4-535A235808E1}" type="presParOf" srcId="{B59E2634-5DAA-864B-8B3D-BB614A92931C}" destId="{FBF627D3-8296-904B-93D4-2EC96D449A61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DAD54-A942-3548-B5DA-62E0B4A34BF5}">
      <dsp:nvSpPr>
        <dsp:cNvPr id="0" name=""/>
        <dsp:cNvSpPr/>
      </dsp:nvSpPr>
      <dsp:spPr>
        <a:xfrm>
          <a:off x="1315749" y="1859798"/>
          <a:ext cx="1902388" cy="19023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Helvetica Neue LT Pro 45 Light" charset="0"/>
              <a:cs typeface="Helvetica Neue LT Pro 45 Light" charset="0"/>
            </a:rPr>
            <a:t>Reference Information Inc. Reference Disease</a:t>
          </a:r>
        </a:p>
      </dsp:txBody>
      <dsp:txXfrm>
        <a:off x="1594347" y="2138394"/>
        <a:ext cx="1345192" cy="1345182"/>
      </dsp:txXfrm>
    </dsp:sp>
    <dsp:sp modelId="{CDC67DE1-C4AF-C641-95B7-CC5913B268BE}">
      <dsp:nvSpPr>
        <dsp:cNvPr id="0" name=""/>
        <dsp:cNvSpPr/>
      </dsp:nvSpPr>
      <dsp:spPr>
        <a:xfrm rot="16163064">
          <a:off x="2041714" y="1619715"/>
          <a:ext cx="425447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425447" y="27425"/>
              </a:lnTo>
            </a:path>
          </a:pathLst>
        </a:custGeom>
        <a:noFill/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headEnd type="triangle"/>
          <a:tailEnd type="triangle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243802" y="1636505"/>
        <a:ext cx="21272" cy="21272"/>
      </dsp:txXfrm>
    </dsp:sp>
    <dsp:sp modelId="{19A89CE5-C485-7342-AB66-9F4263EE8165}">
      <dsp:nvSpPr>
        <dsp:cNvPr id="0" name=""/>
        <dsp:cNvSpPr/>
      </dsp:nvSpPr>
      <dsp:spPr>
        <a:xfrm>
          <a:off x="1706352" y="354463"/>
          <a:ext cx="1079997" cy="1079997"/>
        </a:xfrm>
        <a:prstGeom prst="ellipse">
          <a:avLst/>
        </a:prstGeom>
        <a:solidFill>
          <a:srgbClr val="1598C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>
              <a:latin typeface="Helvetica Neue LT Pro 45 Light" charset="0"/>
              <a:cs typeface="Helvetica Neue LT Pro 45 Light" charset="0"/>
            </a:rPr>
            <a:t>DE</a:t>
          </a:r>
        </a:p>
      </dsp:txBody>
      <dsp:txXfrm>
        <a:off x="1864514" y="512625"/>
        <a:ext cx="763673" cy="763673"/>
      </dsp:txXfrm>
    </dsp:sp>
    <dsp:sp modelId="{D3489E31-6C31-9444-AF15-843A7F977C60}">
      <dsp:nvSpPr>
        <dsp:cNvPr id="0" name=""/>
        <dsp:cNvSpPr/>
      </dsp:nvSpPr>
      <dsp:spPr>
        <a:xfrm rot="2132748">
          <a:off x="3001712" y="3458735"/>
          <a:ext cx="420388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420388" y="27425"/>
              </a:lnTo>
            </a:path>
          </a:pathLst>
        </a:custGeom>
        <a:noFill/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headEnd type="triangle"/>
          <a:tailEnd type="triangle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1396" y="3475651"/>
        <a:ext cx="21019" cy="21019"/>
      </dsp:txXfrm>
    </dsp:sp>
    <dsp:sp modelId="{9CD8B527-C735-A841-8DAF-A259C944C072}">
      <dsp:nvSpPr>
        <dsp:cNvPr id="0" name=""/>
        <dsp:cNvSpPr/>
      </dsp:nvSpPr>
      <dsp:spPr>
        <a:xfrm>
          <a:off x="3282302" y="3382289"/>
          <a:ext cx="1079997" cy="1079997"/>
        </a:xfrm>
        <a:prstGeom prst="ellipse">
          <a:avLst/>
        </a:prstGeom>
        <a:solidFill>
          <a:srgbClr val="1598C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>
              <a:latin typeface="Helvetica Neue LT Pro 45 Light" charset="0"/>
              <a:cs typeface="Helvetica Neue LT Pro 45 Light" charset="0"/>
            </a:rPr>
            <a:t>UK</a:t>
          </a:r>
        </a:p>
      </dsp:txBody>
      <dsp:txXfrm>
        <a:off x="3440464" y="3540451"/>
        <a:ext cx="763673" cy="763673"/>
      </dsp:txXfrm>
    </dsp:sp>
    <dsp:sp modelId="{49005598-AB2C-3A42-8C67-8C7662CC9735}">
      <dsp:nvSpPr>
        <dsp:cNvPr id="0" name=""/>
        <dsp:cNvSpPr/>
      </dsp:nvSpPr>
      <dsp:spPr>
        <a:xfrm rot="8669268">
          <a:off x="1113343" y="3457556"/>
          <a:ext cx="418236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418236" y="27425"/>
              </a:lnTo>
            </a:path>
          </a:pathLst>
        </a:custGeom>
        <a:noFill/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headEnd type="triangle"/>
          <a:tailEnd type="triangle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312005" y="3474526"/>
        <a:ext cx="20911" cy="20911"/>
      </dsp:txXfrm>
    </dsp:sp>
    <dsp:sp modelId="{FBF627D3-8296-904B-93D4-2EC96D449A61}">
      <dsp:nvSpPr>
        <dsp:cNvPr id="0" name=""/>
        <dsp:cNvSpPr/>
      </dsp:nvSpPr>
      <dsp:spPr>
        <a:xfrm>
          <a:off x="170219" y="3379557"/>
          <a:ext cx="1082718" cy="1082718"/>
        </a:xfrm>
        <a:prstGeom prst="ellipse">
          <a:avLst/>
        </a:prstGeom>
        <a:solidFill>
          <a:srgbClr val="1598C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>
              <a:latin typeface="Helvetica Neue LT Pro 45 Light" charset="0"/>
              <a:cs typeface="Helvetica Neue LT Pro 45 Light" charset="0"/>
            </a:rPr>
            <a:t>FI</a:t>
          </a:r>
        </a:p>
      </dsp:txBody>
      <dsp:txXfrm>
        <a:off x="328779" y="3538117"/>
        <a:ext cx="765598" cy="765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71956542-C623-044C-94DC-BB3181C4B641}" type="datetimeFigureOut">
              <a:rPr lang="en-GB" altLang="x-none">
                <a:latin typeface="Helvetica Neue LT Pro 45 Light" charset="0"/>
                <a:ea typeface="Helvetica Neue LT Pro 45 Light" charset="0"/>
              </a:rPr>
              <a:pPr>
                <a:defRPr/>
              </a:pPr>
              <a:t>02/08/2018</a:t>
            </a:fld>
            <a:endParaRPr lang="en-GB" altLang="x-none" dirty="0">
              <a:latin typeface="Helvetica Neue LT Pro 45 Light" charset="0"/>
              <a:ea typeface="Helvetica Neue LT Pro 45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ABC30A3-A54A-8D40-A678-0018651FA2D9}" type="slidenum">
              <a:rPr lang="en-GB" altLang="x-none">
                <a:latin typeface="Helvetica Neue LT Pro 45 Light" charset="0"/>
                <a:ea typeface="Helvetica Neue LT Pro 45 Light" charset="0"/>
              </a:rPr>
              <a:pPr>
                <a:defRPr/>
              </a:pPr>
              <a:t>‹#›</a:t>
            </a:fld>
            <a:endParaRPr lang="en-GB" altLang="x-none" dirty="0">
              <a:latin typeface="Helvetica Neue LT Pro 45 Light" charset="0"/>
              <a:ea typeface="Helvetica Neue LT Pro 45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latin typeface="Helvetica Neue LT Pro 45 Light" charset="0"/>
                <a:ea typeface="Helvetica Neue LT Pro 45 Light" charset="0"/>
                <a:cs typeface="Helvetica Neue LT Pro 45 Light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Helvetica Neue LT Pro 45 Light" charset="0"/>
                <a:ea typeface="Helvetica Neue LT Pro 45 Light" charset="0"/>
                <a:cs typeface="+mn-cs"/>
              </a:defRPr>
            </a:lvl1pPr>
          </a:lstStyle>
          <a:p>
            <a:pPr>
              <a:defRPr/>
            </a:pPr>
            <a:fld id="{4079933B-9219-4A43-8FF1-1143B54DFF89}" type="datetimeFigureOut">
              <a:rPr lang="en-US" altLang="x-none" smtClean="0"/>
              <a:pPr>
                <a:defRPr/>
              </a:pPr>
              <a:t>8/2/18</a:t>
            </a:fld>
            <a:endParaRPr lang="en-US" alt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noProof="0" dirty="0"/>
              <a:t>Click to edit Master text styles</a:t>
            </a:r>
          </a:p>
          <a:p>
            <a:pPr lvl="1"/>
            <a:r>
              <a:rPr lang="en-GB" altLang="x-none" noProof="0" dirty="0"/>
              <a:t>Second level</a:t>
            </a:r>
          </a:p>
          <a:p>
            <a:pPr lvl="2"/>
            <a:r>
              <a:rPr lang="en-GB" altLang="x-none" noProof="0" dirty="0"/>
              <a:t>Third level</a:t>
            </a:r>
          </a:p>
          <a:p>
            <a:pPr lvl="3"/>
            <a:r>
              <a:rPr lang="en-GB" altLang="x-none" noProof="0" dirty="0"/>
              <a:t>Fourth level</a:t>
            </a:r>
          </a:p>
          <a:p>
            <a:pPr lvl="4"/>
            <a:r>
              <a:rPr lang="en-GB" altLang="x-none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latin typeface="Helvetica Neue LT Pro 45 Light" charset="0"/>
                <a:ea typeface="Helvetica Neue LT Pro 45 Light" charset="0"/>
                <a:cs typeface="Helvetica Neue LT Pro 45 Light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Helvetica Neue LT Pro 45 Light" charset="0"/>
                <a:ea typeface="Helvetica Neue LT Pro 45 Light" charset="0"/>
                <a:cs typeface="+mn-cs"/>
              </a:defRPr>
            </a:lvl1pPr>
          </a:lstStyle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LT Pro 45 Light" charset="0"/>
        <a:ea typeface="Helvetica Neue LT Pro 45 Light" charset="0"/>
        <a:cs typeface="Helvetica Neue LT Pro 45 Light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LT Pro 45 Light" charset="0"/>
        <a:ea typeface="Helvetica Neue LT Pro 45 Light" charset="0"/>
        <a:cs typeface="Helvetica Neue LT Pro 45 Light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LT Pro 45 Light" charset="0"/>
        <a:ea typeface="Helvetica Neue LT Pro 45 Light" charset="0"/>
        <a:cs typeface="Helvetica Neue LT Pro 45 Light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LT Pro 45 Light" charset="0"/>
        <a:ea typeface="Helvetica Neue LT Pro 45 Light" charset="0"/>
        <a:cs typeface="Helvetica Neue LT Pro 45 Light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LT Pro 45 Light" charset="0"/>
        <a:ea typeface="Helvetica Neue LT Pro 45 Light" charset="0"/>
        <a:cs typeface="Helvetica Neue LT Pro 45 Light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charset="-128"/>
              </a:rPr>
              <a:t>The slide shows the core resources at the EBI to show the range of data you can access through the EBI. </a:t>
            </a:r>
          </a:p>
          <a:p>
            <a:pPr defTabSz="914400"/>
            <a:endParaRPr lang="en-GB" altLang="en-US">
              <a:ea typeface="ＭＳ Ｐゴシック" charset="-128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0A4414-C7F7-DC40-B3AF-668E5F49CA1F}" type="slidenum">
              <a:rPr lang="en-GB" altLang="en-US" sz="1200"/>
              <a:pPr/>
              <a:t>10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06831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55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9698" name="Shape 15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41096492 w 120000"/>
              <a:gd name="T3" fmla="*/ 0 h 120000"/>
              <a:gd name="T4" fmla="*/ 141096492 w 120000"/>
              <a:gd name="T5" fmla="*/ 79366777 h 120000"/>
              <a:gd name="T6" fmla="*/ 0 w 120000"/>
              <a:gd name="T7" fmla="*/ 7936677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136332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7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Shape 17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172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17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Shape 17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3602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338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>
              <a:spcBef>
                <a:spcPts val="400"/>
              </a:spcBef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ELIXIR is a unique undertaking that consolidates Europe</a:t>
            </a:r>
            <a:r>
              <a:rPr lang="ja-JP" altLang="en-US" sz="1800" i="1">
                <a:latin typeface="Corbel" charset="0"/>
                <a:ea typeface="ＭＳ Ｐゴシック" charset="-128"/>
                <a:sym typeface="Corbel" charset="0"/>
              </a:rPr>
              <a:t>’</a:t>
            </a: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s core bioinformatics resources, services, and national centres into a single, coherent platform.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endParaRPr lang="en-US" altLang="en-US" sz="1800" i="1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ELIXIR support international collaboration, decision making and secures long-term sustainability.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endParaRPr lang="en-US" altLang="en-US" sz="1800" i="1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 Scientific services are brought together and connected to support scientific communities across the life-sciences - from marine research through plants and agriculture to health research on rare diseases. 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endParaRPr lang="en-US" altLang="en-US" sz="1800" i="1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Since last update in September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Char char="-"/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ELIXIR pilot actions: Marine, Data management and secure high volume data transfer building on gridFTP/Globus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Char char="-"/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Projects are all under way, report back outcomes next meeting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Char char="-"/>
            </a:pPr>
            <a:endParaRPr lang="en-US" altLang="en-US" sz="1800" i="1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Char char="-"/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Established Training coordinators group – best practices and sharing of content across nodes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endParaRPr lang="en-US" altLang="en-US" sz="1800" i="1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endParaRPr lang="en-US" altLang="en-US" sz="1800" i="1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Talk through 3 developments today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AutoNum type="arabicParenR"/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Training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AutoNum type="arabicParenR"/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 Industry advisory committee and long term planning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  <a:p>
            <a:pPr defTabSz="914400">
              <a:spcBef>
                <a:spcPts val="400"/>
              </a:spcBef>
              <a:buFontTx/>
              <a:buAutoNum type="arabicParenR"/>
            </a:pPr>
            <a:r>
              <a:rPr lang="en-US" altLang="en-US" sz="1800" i="1">
                <a:latin typeface="Corbel" charset="0"/>
                <a:ea typeface="ＭＳ Ｐゴシック" charset="-128"/>
                <a:sym typeface="Corbel" charset="0"/>
              </a:rPr>
              <a:t> Planning for the large ELIXIR implementation project next year</a:t>
            </a:r>
            <a:endParaRPr lang="en-US" altLang="en-US" sz="1800">
              <a:latin typeface="Corbel" charset="0"/>
              <a:ea typeface="ＭＳ Ｐゴシック" charset="-128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11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C78106-CF16-C44E-9EDE-221A0DB52E5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0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560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Shape 561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  <a:buClr>
                <a:srgbClr val="4F81BD"/>
              </a:buClr>
              <a:buFont typeface="Corbel" charset="0"/>
              <a:buChar char="•"/>
            </a:pPr>
            <a:r>
              <a:rPr lang="en-US" altLang="en-US">
                <a:solidFill>
                  <a:srgbClr val="E05901"/>
                </a:solidFill>
                <a:latin typeface="Corbel" charset="0"/>
                <a:ea typeface="ＭＳ Ｐゴシック" charset="-128"/>
                <a:sym typeface="Corbel" charset="0"/>
              </a:rPr>
              <a:t>Creating a robust infrastructure for biological information is a </a:t>
            </a:r>
            <a:r>
              <a:rPr lang="en-US" altLang="en-US" b="1">
                <a:solidFill>
                  <a:srgbClr val="E05901"/>
                </a:solidFill>
                <a:latin typeface="Corbel" charset="0"/>
                <a:ea typeface="ＭＳ Ｐゴシック" charset="-128"/>
                <a:sym typeface="Corbel" charset="0"/>
              </a:rPr>
              <a:t>bigger</a:t>
            </a:r>
            <a:r>
              <a:rPr lang="en-US" altLang="en-US">
                <a:solidFill>
                  <a:srgbClr val="E05901"/>
                </a:solidFill>
                <a:latin typeface="Corbel" charset="0"/>
                <a:ea typeface="ＭＳ Ｐゴシック" charset="-128"/>
                <a:sym typeface="Corbel" charset="0"/>
              </a:rPr>
              <a:t> task than any individual organisation or nation can take on alone</a:t>
            </a:r>
          </a:p>
          <a:p>
            <a:pPr>
              <a:spcBef>
                <a:spcPts val="1200"/>
              </a:spcBef>
              <a:buClr>
                <a:srgbClr val="4F81BD"/>
              </a:buClr>
              <a:buFont typeface="Corbel" charset="0"/>
              <a:buChar char="•"/>
            </a:pPr>
            <a:r>
              <a:rPr lang="en-US" altLang="en-US">
                <a:solidFill>
                  <a:srgbClr val="E05901"/>
                </a:solidFill>
                <a:latin typeface="Corbel" charset="0"/>
                <a:ea typeface="ＭＳ Ｐゴシック" charset="-128"/>
                <a:sym typeface="Corbel" charset="0"/>
              </a:rPr>
              <a:t>These are issues of such complexity that no single institution or country can tackle alone </a:t>
            </a:r>
            <a:endParaRPr lang="en-GB" altLang="en-US">
              <a:solidFill>
                <a:srgbClr val="E05901"/>
              </a:solidFill>
              <a:latin typeface="Corbel" charset="0"/>
              <a:ea typeface="ＭＳ Ｐゴシック" charset="-128"/>
              <a:sym typeface="Corbel" charset="0"/>
            </a:endParaRPr>
          </a:p>
          <a:p>
            <a:pPr>
              <a:spcBef>
                <a:spcPts val="1200"/>
              </a:spcBef>
              <a:buClr>
                <a:srgbClr val="4F81BD"/>
              </a:buClr>
              <a:buFont typeface="Corbel" charset="0"/>
              <a:buChar char="•"/>
            </a:pPr>
            <a:endParaRPr lang="en-GB" altLang="en-US">
              <a:solidFill>
                <a:srgbClr val="E05901"/>
              </a:solidFill>
              <a:latin typeface="Corbel" charset="0"/>
              <a:ea typeface="ＭＳ Ｐゴシック" charset="-128"/>
              <a:sym typeface="Corbel" charset="0"/>
            </a:endParaRPr>
          </a:p>
          <a:p>
            <a:pPr eaLnBrk="1" hangingPunct="1">
              <a:spcBef>
                <a:spcPts val="1200"/>
              </a:spcBef>
              <a:buClr>
                <a:srgbClr val="4F81BD"/>
              </a:buClr>
              <a:buFont typeface="Corbel" charset="0"/>
              <a:buChar char="•"/>
            </a:pPr>
            <a:r>
              <a:rPr lang="en-GB" altLang="en-US">
                <a:solidFill>
                  <a:srgbClr val="DD5E21"/>
                </a:solidFill>
                <a:ea typeface="ＭＳ Ｐゴシック" charset="-128"/>
                <a:sym typeface="Calibri" charset="0"/>
              </a:rPr>
              <a:t>ELIXIR </a:t>
            </a:r>
            <a:r>
              <a:rPr lang="en-GB" altLang="en-US">
                <a:ea typeface="ＭＳ Ｐゴシック" charset="-128"/>
                <a:sym typeface="Calibri" charset="0"/>
              </a:rPr>
              <a:t>Nodes ensures local bioinformatics capacity throughout Europe</a:t>
            </a:r>
          </a:p>
          <a:p>
            <a:pPr>
              <a:spcBef>
                <a:spcPts val="1200"/>
              </a:spcBef>
              <a:buClr>
                <a:srgbClr val="4F81BD"/>
              </a:buClr>
              <a:buFont typeface="Corbel" charset="0"/>
              <a:buChar char="•"/>
            </a:pPr>
            <a:endParaRPr lang="en-US" altLang="en-US">
              <a:solidFill>
                <a:srgbClr val="E05901"/>
              </a:solidFill>
              <a:latin typeface="Corbel" charset="0"/>
              <a:ea typeface="ＭＳ Ｐゴシック" charset="-128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7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Compressed nucleotide sequence data: 2.58 petabytes stored</a:t>
            </a:r>
          </a:p>
          <a:p>
            <a:r>
              <a:rPr lang="en-US" altLang="en-US" dirty="0">
                <a:ea typeface="ＭＳ Ｐゴシック" charset="-128"/>
              </a:rPr>
              <a:t>Genomes, all species and strains: 20 343</a:t>
            </a:r>
          </a:p>
          <a:p>
            <a:r>
              <a:rPr lang="en-US" altLang="en-US" dirty="0">
                <a:ea typeface="ＭＳ Ｐゴシック" charset="-128"/>
              </a:rPr>
              <a:t>Gene expression assays: 1.62 million</a:t>
            </a:r>
          </a:p>
          <a:p>
            <a:r>
              <a:rPr lang="en-US" altLang="en-US" dirty="0">
                <a:ea typeface="ＭＳ Ｐゴシック" charset="-128"/>
              </a:rPr>
              <a:t>Protein sequences: 89.1 million</a:t>
            </a:r>
          </a:p>
          <a:p>
            <a:r>
              <a:rPr lang="en-US" altLang="en-US" dirty="0">
                <a:ea typeface="ＭＳ Ｐゴシック" charset="-128"/>
              </a:rPr>
              <a:t>Macromolecular structures: 105 444</a:t>
            </a:r>
          </a:p>
          <a:p>
            <a:r>
              <a:rPr lang="en-US" altLang="en-US" dirty="0">
                <a:ea typeface="ＭＳ Ｐゴシック" charset="-128"/>
              </a:rPr>
              <a:t>Protein families, motifs and domains 27 002 entries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Top 1%: </a:t>
            </a:r>
            <a:r>
              <a:rPr lang="en-US" altLang="en-US" dirty="0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‘Ranking web of </a:t>
            </a:r>
            <a:r>
              <a:rPr lang="en-US" altLang="en-US" dirty="0" err="1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Reseach</a:t>
            </a:r>
            <a:r>
              <a:rPr lang="en-US" altLang="en-US" dirty="0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Centres’</a:t>
            </a:r>
            <a:r>
              <a:rPr lang="en-US" altLang="ja-JP" dirty="0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 for </a:t>
            </a:r>
            <a:r>
              <a:rPr lang="en-US" altLang="en-US" dirty="0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‘</a:t>
            </a:r>
            <a:r>
              <a:rPr lang="en-US" altLang="ja-JP" dirty="0">
                <a:solidFill>
                  <a:schemeClr val="bg1"/>
                </a:solidFill>
                <a:latin typeface="HelveticaNeueLT Pro 45 Lt" charset="0"/>
                <a:ea typeface="ＭＳ Ｐゴシック" charset="-128"/>
              </a:rPr>
              <a:t>the processes of generation and scholarly communication of</a:t>
            </a:r>
            <a:endParaRPr lang="en-US" altLang="ja-JP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12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58542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ea typeface="ＭＳ Ｐゴシック" charset="-128"/>
              </a:rPr>
              <a:t>The initial atlas is targeting openly consented samples from as many different issues as possible to build this reference atlas providing the community with a comprehensive description of all human cells improving our ability to understand, diagnose and monitor disease.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16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1405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ea typeface="ＭＳ Ｐゴシック" charset="-128"/>
              </a:rPr>
              <a:t>There are 37 trillion cells in the human body but text books suggest there are only between 200 and 300 cell types, recent experiments suggest this is a gross underestimate.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17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9031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ea typeface="ＭＳ Ｐゴシック" charset="-128"/>
              </a:rPr>
              <a:t>The Human Cell Atlas will produce a systematic reference map of all cells in the human body, This atlas will not only cover cell type but other facets of a cell’s behaviour such as state, transitions between cell types, lineage of cell types, interaction between cells and a cells local neighbourhood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18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71119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ea typeface="ＭＳ Ｐゴシック" charset="-128"/>
              </a:rPr>
              <a:t>Of course such an undertaking requires a significant computational infrastructure to ensure the large volume of data is useful and accessible to the whole scientific community. EMBL-EBI is collaborating with the Broad, UC Santa Cruz and the Chan Zuckerberg </a:t>
            </a:r>
            <a:r>
              <a:rPr lang="en-GB" altLang="en-US" dirty="0" err="1">
                <a:ea typeface="ＭＳ Ｐゴシック" charset="-128"/>
              </a:rPr>
              <a:t>Initative</a:t>
            </a:r>
            <a:r>
              <a:rPr lang="en-GB" altLang="en-US" dirty="0">
                <a:ea typeface="ＭＳ Ｐゴシック" charset="-128"/>
              </a:rPr>
              <a:t> to build the HCA Data Coordination Platform to ensure the data from this project is collected in and available to the community in a sustainable and scalable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19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64780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 The DCP team are building a modern, cloud-based, modular architecture for organizing and sharing data for the Human Cell Atlas. All software will be developed in the open and made available as open source.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20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55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36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5602" name="Shape 137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41096492 w 120000"/>
              <a:gd name="T3" fmla="*/ 0 h 120000"/>
              <a:gd name="T4" fmla="*/ 141096492 w 120000"/>
              <a:gd name="T5" fmla="*/ 79366777 h 120000"/>
              <a:gd name="T6" fmla="*/ 0 w 120000"/>
              <a:gd name="T7" fmla="*/ 7936677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99808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45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7650" name="Shape 14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41096492 w 120000"/>
              <a:gd name="T3" fmla="*/ 0 h 120000"/>
              <a:gd name="T4" fmla="*/ 141096492 w 120000"/>
              <a:gd name="T5" fmla="*/ 79366777 h 120000"/>
              <a:gd name="T6" fmla="*/ 0 w 120000"/>
              <a:gd name="T7" fmla="*/ 7936677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95520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122142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654876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480540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249912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46960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58362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406084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628548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205929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147290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519853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8400" y="1219200"/>
            <a:ext cx="53340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6002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399" cy="1600200"/>
          </a:xfrm>
          <a:prstGeom prst="rect">
            <a:avLst/>
          </a:prstGeom>
          <a:solidFill>
            <a:srgbClr val="5E9CC3">
              <a:alpha val="9800"/>
            </a:srgbClr>
          </a:solidFill>
          <a:ln>
            <a:noFill/>
          </a:ln>
        </p:spPr>
        <p:txBody>
          <a:bodyPr lIns="91425" tIns="91425" rIns="91425" bIns="91425" anchor="b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85177"/>
              </a:buClr>
              <a:buFont typeface="Calibri"/>
              <a:buNone/>
              <a:defRPr sz="3200" b="0" i="0" u="none" strike="noStrike" cap="none">
                <a:solidFill>
                  <a:srgbClr val="18517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rgbClr val="185177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rgbClr val="5E9CC3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rgbClr val="EB966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399" cy="38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185177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5E9CC3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EB966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86"/>
          <p:cNvSpPr txBox="1">
            <a:spLocks noGrp="1"/>
          </p:cNvSpPr>
          <p:nvPr>
            <p:ph type="ftr" idx="10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5E9CC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87"/>
          <p:cNvSpPr txBox="1">
            <a:spLocks noGrp="1"/>
          </p:cNvSpPr>
          <p:nvPr>
            <p:ph type="sldNum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r">
              <a:buSzPct val="25000"/>
              <a:defRPr sz="1200">
                <a:solidFill>
                  <a:srgbClr val="185177"/>
                </a:solidFill>
                <a:latin typeface="Calibri" charset="0"/>
                <a:sym typeface="Calibri" charset="0"/>
              </a:defRPr>
            </a:lvl1pPr>
          </a:lstStyle>
          <a:p>
            <a:fld id="{595E02A3-F224-1D45-97E1-4A94FD027F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31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134692"/>
      </p:ext>
    </p:extLst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838200" y="517020"/>
            <a:ext cx="10515600" cy="977400"/>
          </a:xfrm>
          <a:prstGeom prst="rect">
            <a:avLst/>
          </a:prstGeom>
          <a:solidFill>
            <a:srgbClr val="5E9CC3">
              <a:alpha val="9800"/>
            </a:srgbClr>
          </a:solidFill>
          <a:ln>
            <a:noFill/>
          </a:ln>
        </p:spPr>
        <p:txBody>
          <a:bodyPr lIns="91425" tIns="91425" rIns="91425" bIns="91425"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185177"/>
              </a:buClr>
              <a:buFont typeface="Calibri"/>
              <a:buNone/>
              <a:defRPr sz="3200" b="0" i="0" u="none" strike="noStrike" cap="none">
                <a:solidFill>
                  <a:srgbClr val="18517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" name="Shape 96"/>
          <p:cNvSpPr txBox="1">
            <a:spLocks noGrp="1"/>
          </p:cNvSpPr>
          <p:nvPr>
            <p:ph type="ftr" idx="10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5E9CC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" name="Shape 97"/>
          <p:cNvSpPr txBox="1">
            <a:spLocks noGrp="1"/>
          </p:cNvSpPr>
          <p:nvPr>
            <p:ph type="sldNum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r">
              <a:buSzPct val="25000"/>
              <a:defRPr sz="1200">
                <a:solidFill>
                  <a:srgbClr val="185177"/>
                </a:solidFill>
                <a:latin typeface="Calibri" charset="0"/>
                <a:sym typeface="Calibri" charset="0"/>
              </a:defRPr>
            </a:lvl1pPr>
          </a:lstStyle>
          <a:p>
            <a:fld id="{42654984-61C9-9144-AC02-EB04E443AC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266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ELIXIR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5949951"/>
            <a:ext cx="1320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32656"/>
            <a:ext cx="10871200" cy="57606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3340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219200"/>
            <a:ext cx="53340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037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6035"/>
      </p:ext>
    </p:extLst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877434"/>
      </p:ext>
    </p:extLst>
  </p:cSld>
  <p:clrMapOvr>
    <a:masterClrMapping/>
  </p:clrMapOvr>
  <p:transition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519853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8400" y="1219200"/>
            <a:ext cx="53340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09264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407908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910718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07837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339212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993144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6552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 Neue LT Pro 45 Light" charset="0"/>
                <a:cs typeface="Helvetica Neue LT Pro 45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700542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 flipH="1">
            <a:off x="0" y="6210300"/>
            <a:ext cx="12192000" cy="647700"/>
          </a:xfrm>
          <a:prstGeom prst="rect">
            <a:avLst/>
          </a:prstGeom>
          <a:solidFill>
            <a:srgbClr val="0043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15" tIns="22065" rIns="44115" bIns="22065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x-none" sz="1800" b="0" i="0" dirty="0">
              <a:latin typeface="Helvetica Neue LT Pro 45 Light" charset="0"/>
              <a:ea typeface="Helvetica Neue LT Pro 45 Light" charset="0"/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87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title style</a:t>
            </a:r>
            <a:endParaRPr lang="de-DE" altLang="x-none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19200"/>
            <a:ext cx="108712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  <a:endParaRPr lang="de-DE" altLang="x-none" dirty="0"/>
          </a:p>
        </p:txBody>
      </p:sp>
      <p:pic>
        <p:nvPicPr>
          <p:cNvPr id="1029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  <p:sldLayoutId id="2147484237" r:id="rId16"/>
    <p:sldLayoutId id="2147484238" r:id="rId17"/>
    <p:sldLayoutId id="2147484239" r:id="rId18"/>
    <p:sldLayoutId id="2147484258" r:id="rId19"/>
    <p:sldLayoutId id="2147484259" r:id="rId20"/>
    <p:sldLayoutId id="2147484261" r:id="rId21"/>
  </p:sldLayoutIdLst>
  <p:transition>
    <p:cut/>
  </p:transition>
  <p:hf hdr="0" ftr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 b="0" i="0">
          <a:solidFill>
            <a:schemeClr val="accent1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charset="0"/>
        <a:buChar char="•"/>
        <a:defRPr sz="24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charset="0"/>
        <a:buChar char="•"/>
        <a:defRPr sz="22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Font typeface="Times" charset="0"/>
        <a:buChar char="•"/>
        <a:defRPr sz="20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5pPr>
      <a:lvl6pPr marL="2371346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87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dirty="0"/>
              <a:t>Click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edit</a:t>
            </a:r>
            <a:r>
              <a:rPr lang="de-DE" altLang="x-none" dirty="0"/>
              <a:t>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19200"/>
            <a:ext cx="108712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dirty="0"/>
              <a:t>Click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edit</a:t>
            </a:r>
            <a:r>
              <a:rPr lang="de-DE" altLang="x-none" dirty="0"/>
              <a:t> Master </a:t>
            </a:r>
            <a:r>
              <a:rPr lang="de-DE" altLang="x-none" dirty="0" err="1"/>
              <a:t>text</a:t>
            </a:r>
            <a:r>
              <a:rPr lang="de-DE" altLang="x-none" dirty="0"/>
              <a:t> </a:t>
            </a:r>
            <a:r>
              <a:rPr lang="de-DE" altLang="x-none" dirty="0" err="1"/>
              <a:t>styles</a:t>
            </a:r>
            <a:endParaRPr lang="de-DE" altLang="x-none" dirty="0"/>
          </a:p>
          <a:p>
            <a:pPr lvl="1"/>
            <a:r>
              <a:rPr lang="de-DE" altLang="x-none" dirty="0"/>
              <a:t>Second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2"/>
            <a:r>
              <a:rPr lang="de-DE" altLang="x-none" dirty="0"/>
              <a:t>Third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3"/>
            <a:r>
              <a:rPr lang="de-DE" altLang="x-none" dirty="0" err="1"/>
              <a:t>Fourth</a:t>
            </a:r>
            <a:r>
              <a:rPr lang="de-DE" altLang="x-none" dirty="0"/>
              <a:t> </a:t>
            </a:r>
            <a:r>
              <a:rPr lang="de-DE" altLang="x-none" dirty="0" err="1"/>
              <a:t>level</a:t>
            </a:r>
            <a:endParaRPr lang="de-DE" altLang="x-none" dirty="0"/>
          </a:p>
          <a:p>
            <a:pPr lvl="4"/>
            <a:r>
              <a:rPr lang="de-DE" altLang="x-none" dirty="0" err="1"/>
              <a:t>Fifth</a:t>
            </a:r>
            <a:r>
              <a:rPr lang="de-DE" altLang="x-none" dirty="0"/>
              <a:t> </a:t>
            </a:r>
            <a:r>
              <a:rPr lang="de-DE" altLang="x-none" dirty="0" err="1"/>
              <a:t>level</a:t>
            </a:r>
            <a:endParaRPr lang="de-DE" altLang="x-non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081" y="6308725"/>
            <a:ext cx="1455319" cy="45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</p:sldLayoutIdLst>
  <p:transition>
    <p:cut/>
  </p:transition>
  <p:hf hdr="0" ftr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 b="0" i="0">
          <a:solidFill>
            <a:schemeClr val="accent1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charset="0"/>
        <a:buChar char="•"/>
        <a:defRPr sz="24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00000"/>
        <a:buFont typeface="Arial" charset="0"/>
        <a:buChar char="•"/>
        <a:defRPr sz="22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 b="0" i="0">
          <a:solidFill>
            <a:srgbClr val="595959"/>
          </a:solidFill>
          <a:latin typeface="Helvetica Neue LT Pro 45 Light" charset="0"/>
          <a:ea typeface="Helvetica Neue LT Pro 45 Light" charset="0"/>
          <a:cs typeface="Helvetica Neue LT Pro 45 Light" charset="0"/>
        </a:defRPr>
      </a:lvl5pPr>
      <a:lvl6pPr marL="2371346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11199" y="1039813"/>
            <a:ext cx="10516244" cy="1749686"/>
          </a:xfrm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r>
              <a:rPr lang="en-US" altLang="x-none" dirty="0"/>
              <a:t>Bioinformatics Goes Translational: Infrastructural Challenges and </a:t>
            </a:r>
            <a:r>
              <a:rPr lang="en-GB" altLang="x-none" dirty="0"/>
              <a:t>Opportunities in Big Data and Precision Medicine</a:t>
            </a:r>
            <a:endParaRPr lang="x-none" altLang="x-none" dirty="0"/>
          </a:p>
        </p:txBody>
      </p:sp>
      <p:sp>
        <p:nvSpPr>
          <p:cNvPr id="3584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200" y="3851275"/>
            <a:ext cx="5983288" cy="614363"/>
          </a:xfrm>
        </p:spPr>
        <p:txBody>
          <a:bodyPr/>
          <a:lstStyle/>
          <a:p>
            <a:pPr eaLnBrk="1" hangingPunct="1"/>
            <a:r>
              <a:rPr lang="en-US" altLang="en-US" dirty="0"/>
              <a:t>Rolf </a:t>
            </a:r>
            <a:r>
              <a:rPr lang="en-US" altLang="en-US" dirty="0" err="1"/>
              <a:t>Apweiler</a:t>
            </a:r>
            <a:endParaRPr lang="en-US" altLang="en-US" dirty="0"/>
          </a:p>
          <a:p>
            <a:pPr eaLnBrk="1" hangingPunct="1"/>
            <a:r>
              <a:rPr lang="en-US" altLang="en-US" dirty="0"/>
              <a:t>Director, EMBL-EBI</a:t>
            </a:r>
          </a:p>
          <a:p>
            <a:pPr eaLnBrk="1" hangingPunct="1"/>
            <a:r>
              <a:rPr lang="en-US" altLang="en-US" dirty="0" err="1"/>
              <a:t>www.ebi.ac.uk</a:t>
            </a:r>
            <a:endParaRPr lang="en-US" altLang="en-US" dirty="0"/>
          </a:p>
          <a:p>
            <a:endParaRPr lang="x-none" altLang="x-none" dirty="0">
              <a:ea typeface="Helvetica Neue LT Pro 45 Light" charset="0"/>
            </a:endParaRP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NeueLT Pro 45 Lt" charset="0"/>
                <a:ea typeface="ＭＳ Ｐゴシック" charset="-128"/>
                <a:cs typeface="HelveticaNeueLT Pro 45 Lt" charset="0"/>
              </a:rPr>
              <a:t>Data resources at EMBL-EBI</a:t>
            </a:r>
          </a:p>
        </p:txBody>
      </p:sp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442913" y="896938"/>
            <a:ext cx="11241087" cy="5905500"/>
            <a:chOff x="375510" y="798985"/>
            <a:chExt cx="10327811" cy="5425689"/>
          </a:xfrm>
        </p:grpSpPr>
        <p:sp>
          <p:nvSpPr>
            <p:cNvPr id="36" name="TextBox 35"/>
            <p:cNvSpPr txBox="1"/>
            <p:nvPr/>
          </p:nvSpPr>
          <p:spPr bwMode="auto">
            <a:xfrm>
              <a:off x="375510" y="3434528"/>
              <a:ext cx="2615134" cy="1688964"/>
            </a:xfrm>
            <a:prstGeom prst="rect">
              <a:avLst/>
            </a:prstGeom>
            <a:solidFill>
              <a:srgbClr val="3078A0"/>
            </a:solidFill>
          </p:spPr>
          <p:txBody>
            <a:bodyPr lIns="99481" tIns="49740" rIns="99481" bIns="49740" anchor="ctr"/>
            <a:lstStyle/>
            <a:p>
              <a:pPr defTabSz="900356" eaLnBrk="1" hangingPunct="1">
                <a:spcBef>
                  <a:spcPts val="592"/>
                </a:spcBef>
                <a:buClr>
                  <a:schemeClr val="accent5">
                    <a:lumMod val="75000"/>
                  </a:schemeClr>
                </a:buClr>
                <a:defRPr/>
              </a:pPr>
              <a:r>
                <a:rPr lang="en-US" sz="1741" dirty="0">
                  <a:solidFill>
                    <a:schemeClr val="bg1"/>
                  </a:solidFill>
                  <a:latin typeface="HelveticaNeueLT Pro 45 Lt"/>
                  <a:ea typeface="ＭＳ Ｐゴシック" pitchFamily="34" charset="-128"/>
                  <a:cs typeface="HelveticaNeueLT Pro 45 Lt"/>
                </a:rPr>
                <a:t>Literature &amp; ontologies</a:t>
              </a:r>
            </a:p>
            <a:p>
              <a:pPr marL="281994" indent="-281994" defTabSz="900356" eaLnBrk="1" hangingPunct="1"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1415" dirty="0">
                  <a:solidFill>
                    <a:schemeClr val="bg1"/>
                  </a:solidFill>
                  <a:latin typeface="HelveticaNeueLT Pro 45 Lt"/>
                  <a:ea typeface="ＭＳ Ｐゴシック" pitchFamily="34" charset="-128"/>
                  <a:cs typeface="HelveticaNeueLT Pro 45 Lt"/>
                </a:rPr>
                <a:t>Experimental Factor Ontology</a:t>
              </a:r>
            </a:p>
            <a:p>
              <a:pPr marL="281994" indent="-281994" defTabSz="900356" eaLnBrk="1" hangingPunct="1"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1415" dirty="0">
                  <a:solidFill>
                    <a:schemeClr val="bg1"/>
                  </a:solidFill>
                  <a:latin typeface="HelveticaNeueLT Pro 45 Lt"/>
                  <a:ea typeface="ＭＳ Ｐゴシック" pitchFamily="34" charset="-128"/>
                  <a:cs typeface="HelveticaNeueLT Pro 45 Lt"/>
                </a:rPr>
                <a:t>Gene Ontology</a:t>
              </a:r>
            </a:p>
            <a:p>
              <a:pPr marL="281994" indent="-281994" defTabSz="900356" eaLnBrk="1" hangingPunct="1"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1415" dirty="0" err="1">
                  <a:solidFill>
                    <a:schemeClr val="bg1"/>
                  </a:solidFill>
                  <a:latin typeface="HelveticaNeueLT Pro 45 Lt"/>
                  <a:ea typeface="ＭＳ Ｐゴシック" pitchFamily="34" charset="-128"/>
                  <a:cs typeface="HelveticaNeueLT Pro 45 Lt"/>
                </a:rPr>
                <a:t>BioStudies</a:t>
              </a:r>
              <a:endParaRPr lang="en-US" sz="1415" dirty="0">
                <a:solidFill>
                  <a:schemeClr val="bg1"/>
                </a:solidFill>
                <a:latin typeface="HelveticaNeueLT Pro 45 Lt"/>
                <a:ea typeface="ＭＳ Ｐゴシック" pitchFamily="34" charset="-128"/>
                <a:cs typeface="HelveticaNeueLT Pro 45 Lt"/>
              </a:endParaRPr>
            </a:p>
            <a:p>
              <a:pPr marL="281994" indent="-281994" defTabSz="900356" eaLnBrk="1" hangingPunct="1"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1415" dirty="0">
                  <a:solidFill>
                    <a:schemeClr val="bg1"/>
                  </a:solidFill>
                  <a:latin typeface="HelveticaNeueLT Pro 45 Lt"/>
                  <a:ea typeface="ＭＳ Ｐゴシック" pitchFamily="34" charset="-128"/>
                  <a:cs typeface="HelveticaNeueLT Pro 45 Lt"/>
                </a:rPr>
                <a:t>Europe PMC</a:t>
              </a:r>
            </a:p>
          </p:txBody>
        </p:sp>
        <p:grpSp>
          <p:nvGrpSpPr>
            <p:cNvPr id="41988" name="Group 1"/>
            <p:cNvGrpSpPr>
              <a:grpSpLocks/>
            </p:cNvGrpSpPr>
            <p:nvPr/>
          </p:nvGrpSpPr>
          <p:grpSpPr bwMode="auto">
            <a:xfrm>
              <a:off x="3311612" y="798985"/>
              <a:ext cx="7391709" cy="5397879"/>
              <a:chOff x="3097426" y="774271"/>
              <a:chExt cx="7391709" cy="5397879"/>
            </a:xfrm>
          </p:grpSpPr>
          <p:sp>
            <p:nvSpPr>
              <p:cNvPr id="30" name="TextBox 29"/>
              <p:cNvSpPr txBox="1"/>
              <p:nvPr/>
            </p:nvSpPr>
            <p:spPr bwMode="auto">
              <a:xfrm>
                <a:off x="5925413" y="3494407"/>
                <a:ext cx="2062354" cy="1317043"/>
              </a:xfrm>
              <a:prstGeom prst="rect">
                <a:avLst/>
              </a:prstGeom>
              <a:solidFill>
                <a:srgbClr val="FFC999"/>
              </a:solidFill>
            </p:spPr>
            <p:txBody>
              <a:bodyPr lIns="99481" tIns="49740" rIns="99481" bIns="49740" anchor="ctr"/>
              <a:lstStyle/>
              <a:p>
                <a:pPr defTabSz="900356" eaLnBrk="1" hangingPunct="1">
                  <a:buClr>
                    <a:schemeClr val="accent5">
                      <a:lumMod val="75000"/>
                    </a:schemeClr>
                  </a:buClr>
                  <a:tabLst>
                    <a:tab pos="968176" algn="l"/>
                  </a:tabLst>
                  <a:defRPr/>
                </a:pPr>
                <a:r>
                  <a:rPr lang="en-US" sz="1741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Chemical biology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ChEBI</a:t>
                </a:r>
                <a:endParaRPr lang="en-US" sz="1415" dirty="0">
                  <a:solidFill>
                    <a:srgbClr val="5E5E5E"/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ChEMBL</a:t>
                </a:r>
                <a:endParaRPr lang="en-US" sz="1415" dirty="0">
                  <a:solidFill>
                    <a:srgbClr val="5E5E5E"/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SureChEMBL</a:t>
                </a:r>
                <a:endParaRPr lang="en-US" sz="1415" dirty="0">
                  <a:solidFill>
                    <a:srgbClr val="5E5E5E"/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 bwMode="auto">
              <a:xfrm>
                <a:off x="7519579" y="2135068"/>
                <a:ext cx="2959347" cy="1317043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lIns="99481" tIns="49740" rIns="99481" bIns="49740" anchor="ctr"/>
              <a:lstStyle/>
              <a:p>
                <a:pPr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defRPr/>
                </a:pPr>
                <a:r>
                  <a:rPr lang="en-US" sz="174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Molecular structures</a:t>
                </a:r>
              </a:p>
              <a:p>
                <a:pPr marL="169196" indent="-169196" defTabSz="900356" eaLnBrk="1" hangingPunct="1">
                  <a:spcBef>
                    <a:spcPts val="592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Protein Data Bank in Europe</a:t>
                </a:r>
              </a:p>
              <a:p>
                <a:pPr marL="169196" indent="-169196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Electron Microscopy Data Bank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6536534" y="774271"/>
                <a:ext cx="3952601" cy="1317042"/>
              </a:xfrm>
              <a:prstGeom prst="rect">
                <a:avLst/>
              </a:prstGeom>
              <a:solidFill>
                <a:srgbClr val="DAB7E2"/>
              </a:solidFill>
            </p:spPr>
            <p:txBody>
              <a:bodyPr lIns="99481" tIns="49740" rIns="99481" bIns="49740" anchor="ctr"/>
              <a:lstStyle/>
              <a:p>
                <a:pPr defTabSz="900356" eaLnBrk="1" hangingPunct="1">
                  <a:buClr>
                    <a:schemeClr val="accent5">
                      <a:lumMod val="75000"/>
                    </a:schemeClr>
                  </a:buClr>
                  <a:tabLst>
                    <a:tab pos="968176" algn="l"/>
                  </a:tabLst>
                  <a:defRPr/>
                </a:pPr>
                <a:r>
                  <a:rPr lang="en-US" sz="1741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Gene, protein &amp; metabolite expression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tabLst>
                    <a:tab pos="797414" algn="l"/>
                  </a:tabLst>
                  <a:defRPr/>
                </a:pP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Expression Atlas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tabLst>
                    <a:tab pos="797414" algn="l"/>
                  </a:tabLst>
                  <a:defRPr/>
                </a:pPr>
                <a:r>
                  <a:rPr lang="en-US" sz="1415" dirty="0" err="1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Metabolights</a:t>
                </a:r>
                <a:endParaRPr lang="en-US" sz="1415" dirty="0">
                  <a:solidFill>
                    <a:srgbClr val="5E5E5E"/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tabLst>
                    <a:tab pos="797414" algn="l"/>
                  </a:tabLst>
                  <a:defRPr/>
                </a:pP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PRIDE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tabLst>
                    <a:tab pos="797414" algn="l"/>
                  </a:tabLst>
                  <a:defRPr/>
                </a:pP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RNA Central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5255949" y="2135068"/>
                <a:ext cx="2206748" cy="1317043"/>
              </a:xfrm>
              <a:prstGeom prst="rect">
                <a:avLst/>
              </a:prstGeom>
              <a:solidFill>
                <a:srgbClr val="62D0DF"/>
              </a:solidFill>
            </p:spPr>
            <p:txBody>
              <a:bodyPr lIns="99481" tIns="49740" rIns="99481" bIns="49740" anchor="ctr"/>
              <a:lstStyle/>
              <a:p>
                <a:pPr defTabSz="900356" eaLnBrk="1" hangingPunct="1">
                  <a:buClr>
                    <a:schemeClr val="accent5">
                      <a:lumMod val="75000"/>
                    </a:schemeClr>
                  </a:buClr>
                  <a:tabLst>
                    <a:tab pos="968176" algn="l"/>
                  </a:tabLst>
                  <a:defRPr/>
                </a:pPr>
                <a:r>
                  <a:rPr lang="en-US" sz="1741" dirty="0">
                    <a:latin typeface="HelveticaNeueLT Pro 45 Lt"/>
                    <a:ea typeface="ＭＳ Ｐゴシック" pitchFamily="34" charset="-128"/>
                    <a:cs typeface="HelveticaNeueLT Pro 45 Lt"/>
                  </a:rPr>
                  <a:t>Protein sequences, </a:t>
                </a:r>
                <a:br>
                  <a:rPr lang="en-US" sz="1741" dirty="0">
                    <a:latin typeface="HelveticaNeueLT Pro 45 Lt"/>
                    <a:ea typeface="ＭＳ Ｐゴシック" pitchFamily="34" charset="-128"/>
                    <a:cs typeface="HelveticaNeueLT Pro 45 Lt"/>
                  </a:rPr>
                </a:br>
                <a:r>
                  <a:rPr lang="en-US" sz="1741" dirty="0">
                    <a:latin typeface="HelveticaNeueLT Pro 45 Lt"/>
                    <a:ea typeface="ＭＳ Ｐゴシック" pitchFamily="34" charset="-128"/>
                    <a:cs typeface="HelveticaNeueLT Pro 45 Lt"/>
                  </a:rPr>
                  <a:t>families &amp; motifs</a:t>
                </a:r>
              </a:p>
              <a:p>
                <a:pPr marL="281994" indent="-281994" defTabSz="900356" eaLnBrk="1" hangingPunct="1"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latin typeface="HelveticaNeueLT Pro 45 Lt"/>
                    <a:ea typeface="ＭＳ Ｐゴシック" pitchFamily="34" charset="-128"/>
                    <a:cs typeface="HelveticaNeueLT Pro 45 Lt"/>
                  </a:rPr>
                  <a:t>InterPro</a:t>
                </a:r>
                <a:endParaRPr lang="en-US" sz="1415" dirty="0"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latin typeface="HelveticaNeueLT Pro 45 Lt"/>
                    <a:ea typeface="ＭＳ Ｐゴシック" pitchFamily="34" charset="-128"/>
                    <a:cs typeface="HelveticaNeueLT Pro 45 Lt"/>
                  </a:rPr>
                  <a:t>Pfam</a:t>
                </a:r>
                <a:endParaRPr lang="en-US" sz="1415" dirty="0"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latin typeface="HelveticaNeueLT Pro 45 Lt"/>
                    <a:ea typeface="ＭＳ Ｐゴシック" pitchFamily="34" charset="-128"/>
                    <a:cs typeface="HelveticaNeueLT Pro 45 Lt"/>
                  </a:rPr>
                  <a:t>UniProt</a:t>
                </a:r>
                <a:endParaRPr lang="en-US" sz="1415" dirty="0"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3097333" y="774271"/>
                <a:ext cx="3380860" cy="1321418"/>
              </a:xfrm>
              <a:prstGeom prst="rect">
                <a:avLst/>
              </a:prstGeom>
              <a:solidFill>
                <a:srgbClr val="DAC79D"/>
              </a:solidFill>
            </p:spPr>
            <p:txBody>
              <a:bodyPr anchor="ctr"/>
              <a:lstStyle/>
              <a:p>
                <a:pPr defTabSz="900356" eaLnBrk="1" hangingPunct="1">
                  <a:spcBef>
                    <a:spcPts val="592"/>
                  </a:spcBef>
                  <a:spcAft>
                    <a:spcPts val="0"/>
                  </a:spcAft>
                  <a:buClr>
                    <a:schemeClr val="accent5">
                      <a:lumMod val="75000"/>
                    </a:schemeClr>
                  </a:buClr>
                  <a:defRPr/>
                </a:pPr>
                <a:r>
                  <a:rPr lang="en-US" sz="174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Genes, genomes &amp; variation</a:t>
                </a:r>
              </a:p>
              <a:p>
                <a:pPr indent="-281994" defTabSz="900356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Ensembl</a:t>
                </a: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 </a:t>
                </a:r>
              </a:p>
              <a:p>
                <a:pPr indent="-281994" defTabSz="900356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Ensembl</a:t>
                </a: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 Genomes</a:t>
                </a:r>
              </a:p>
              <a:p>
                <a:pPr indent="-281994" defTabSz="900356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GWAS Catalog</a:t>
                </a:r>
              </a:p>
              <a:p>
                <a:pPr indent="-281994" defTabSz="900356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Metagenomics</a:t>
                </a: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 portal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8046107" y="3494407"/>
                <a:ext cx="2432819" cy="13170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anchor="ctr"/>
              <a:lstStyle/>
              <a:p>
                <a:pPr defTabSz="900356" eaLnBrk="1" hangingPunct="1">
                  <a:spcBef>
                    <a:spcPts val="592"/>
                  </a:spcBef>
                  <a:buClr>
                    <a:schemeClr val="accent5">
                      <a:lumMod val="75000"/>
                    </a:schemeClr>
                  </a:buClr>
                  <a:defRPr/>
                </a:pPr>
                <a:r>
                  <a:rPr lang="en-US" sz="174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Systems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BioModels</a:t>
                </a:r>
                <a:endParaRPr lang="en-US" sz="14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BioSamples</a:t>
                </a:r>
                <a:endParaRPr lang="en-US" sz="14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Enzyme Portal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IntAct</a:t>
                </a:r>
                <a:endParaRPr lang="en-US" sz="14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Reactome</a:t>
                </a:r>
                <a:endParaRPr lang="en-US" sz="14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 bwMode="auto">
              <a:xfrm>
                <a:off x="5925413" y="4855206"/>
                <a:ext cx="4553513" cy="1317042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</p:spPr>
            <p:txBody>
              <a:bodyPr anchor="ctr"/>
              <a:lstStyle/>
              <a:p>
                <a:pPr defTabSz="900356" eaLnBrk="1" hangingPunct="1">
                  <a:buClr>
                    <a:schemeClr val="accent5">
                      <a:lumMod val="75000"/>
                    </a:schemeClr>
                  </a:buClr>
                  <a:defRPr/>
                </a:pPr>
                <a:r>
                  <a:rPr lang="en-US" sz="1741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Molecular Archives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European Nucleotide Archive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European Variation Archive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European Genome-</a:t>
                </a:r>
                <a:r>
                  <a:rPr lang="en-US" sz="1415" dirty="0" err="1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phenome</a:t>
                </a:r>
                <a:r>
                  <a:rPr lang="en-US" sz="1415" dirty="0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 Archive</a:t>
                </a:r>
              </a:p>
              <a:p>
                <a:pPr marL="281994" indent="-281994" defTabSz="900356" eaLnBrk="1" hangingPunct="1">
                  <a:buClr>
                    <a:schemeClr val="tx1">
                      <a:lumMod val="65000"/>
                      <a:lumOff val="35000"/>
                    </a:schemeClr>
                  </a:buClr>
                  <a:buFont typeface="Arial"/>
                  <a:buChar char="•"/>
                  <a:defRPr/>
                </a:pPr>
                <a:r>
                  <a:rPr lang="en-US" sz="1415" dirty="0" err="1">
                    <a:solidFill>
                      <a:srgbClr val="5E5E5E"/>
                    </a:solidFill>
                    <a:latin typeface="HelveticaNeueLT Pro 45 Lt"/>
                    <a:ea typeface="ＭＳ Ｐゴシック" pitchFamily="34" charset="-128"/>
                    <a:cs typeface="HelveticaNeueLT Pro 45 Lt"/>
                  </a:rPr>
                  <a:t>ArrayExpress</a:t>
                </a:r>
                <a:endParaRPr lang="en-US" sz="1415" dirty="0">
                  <a:solidFill>
                    <a:srgbClr val="5E5E5E"/>
                  </a:solidFill>
                  <a:latin typeface="HelveticaNeueLT Pro 45 Lt"/>
                  <a:ea typeface="ＭＳ Ｐゴシック" pitchFamily="34" charset="-128"/>
                  <a:cs typeface="HelveticaNeueLT Pro 45 Lt"/>
                </a:endParaRPr>
              </a:p>
            </p:txBody>
          </p:sp>
        </p:grpSp>
        <p:pic>
          <p:nvPicPr>
            <p:cNvPr id="41989" name="Picture 4" descr=" Arrow_concept_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55" y="955762"/>
              <a:ext cx="5751513" cy="526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6462982"/>
      </p:ext>
    </p:extLst>
  </p:cSld>
  <p:clrMapOvr>
    <a:masterClrMapping/>
  </p:clrMapOvr>
  <p:transition advClick="0" advTm="11000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NeueLT Pro 45 Lt" charset="0"/>
                <a:ea typeface="ＭＳ Ｐゴシック" charset="-128"/>
                <a:cs typeface="HelveticaNeueLT Pro 45 Lt" charset="0"/>
              </a:rPr>
              <a:t>Major Database Collaborations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200" y="1219200"/>
            <a:ext cx="6015038" cy="4351338"/>
          </a:xfrm>
        </p:spPr>
        <p:txBody>
          <a:bodyPr/>
          <a:lstStyle/>
          <a:p>
            <a:pPr>
              <a:defRPr/>
            </a:pPr>
            <a:r>
              <a:rPr lang="en-US" dirty="0"/>
              <a:t>Our data resource teams collaborate with </a:t>
            </a:r>
            <a:r>
              <a:rPr lang="en-US" dirty="0" err="1"/>
              <a:t>organisations</a:t>
            </a:r>
            <a:r>
              <a:rPr lang="en-US" dirty="0"/>
              <a:t> throughout the world</a:t>
            </a:r>
          </a:p>
          <a:p>
            <a:pPr>
              <a:defRPr/>
            </a:pPr>
            <a:r>
              <a:rPr lang="en-US" dirty="0"/>
              <a:t>Internal collaboration essential</a:t>
            </a:r>
          </a:p>
          <a:p>
            <a:pPr>
              <a:defRPr/>
            </a:pPr>
            <a:r>
              <a:rPr lang="en-US" dirty="0"/>
              <a:t>Integration of public molecular data for the global scientific community</a:t>
            </a:r>
          </a:p>
          <a:p>
            <a:pPr>
              <a:defRPr/>
            </a:pPr>
            <a:r>
              <a:rPr lang="en-US" dirty="0"/>
              <a:t>Network makes open data possible and sustainable.</a:t>
            </a:r>
          </a:p>
        </p:txBody>
      </p:sp>
      <p:pic>
        <p:nvPicPr>
          <p:cNvPr id="45059" name="Picture 3" descr="Database_collabo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223838"/>
            <a:ext cx="5164137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058584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data, big demand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019300" y="1350963"/>
            <a:ext cx="3959225" cy="20780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8001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&gt;37 million </a:t>
            </a:r>
            <a:br>
              <a:rPr lang="en-US" sz="44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requests to EMBL-EBI websites every day </a:t>
            </a:r>
          </a:p>
        </p:txBody>
      </p:sp>
      <p:sp>
        <p:nvSpPr>
          <p:cNvPr id="6" name="Rounded Rectangle 16"/>
          <p:cNvSpPr>
            <a:spLocks noChangeArrowheads="1"/>
          </p:cNvSpPr>
          <p:nvPr/>
        </p:nvSpPr>
        <p:spPr bwMode="auto">
          <a:xfrm>
            <a:off x="6240463" y="3775075"/>
            <a:ext cx="3960812" cy="2078038"/>
          </a:xfrm>
          <a:prstGeom prst="roundRect">
            <a:avLst>
              <a:gd name="adj" fmla="val 16667"/>
            </a:avLst>
          </a:prstGeom>
          <a:solidFill>
            <a:srgbClr val="00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1pPr>
            <a:lvl2pPr marL="742950" indent="-28575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2pPr>
            <a:lvl3pPr marL="11430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3pPr>
            <a:lvl4pPr marL="16002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4pPr>
            <a:lvl5pPr marL="20574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&gt; 200 petabytes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of EMBL-EBI storage capacity</a:t>
            </a:r>
            <a:endParaRPr lang="en-US" altLang="en-US" dirty="0">
              <a:solidFill>
                <a:schemeClr val="bg1"/>
              </a:solidFill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</p:txBody>
      </p:sp>
      <p:sp>
        <p:nvSpPr>
          <p:cNvPr id="7" name="Rounded Rectangle 17"/>
          <p:cNvSpPr>
            <a:spLocks noChangeArrowheads="1"/>
          </p:cNvSpPr>
          <p:nvPr/>
        </p:nvSpPr>
        <p:spPr bwMode="auto">
          <a:xfrm>
            <a:off x="2019300" y="3775075"/>
            <a:ext cx="3959225" cy="2078038"/>
          </a:xfrm>
          <a:prstGeom prst="roundRect">
            <a:avLst>
              <a:gd name="adj" fmla="val 16667"/>
            </a:avLst>
          </a:prstGeom>
          <a:solidFill>
            <a:srgbClr val="1E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1pPr>
            <a:lvl2pPr marL="742950" indent="-28575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2pPr>
            <a:lvl3pPr marL="11430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3pPr>
            <a:lvl4pPr marL="16002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4pPr>
            <a:lvl5pPr marL="20574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EMBL-EBI handles </a:t>
            </a:r>
            <a:b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US" altLang="en-US" sz="44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&gt; 14 million </a:t>
            </a:r>
            <a:b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jobs on average per month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199188" y="1350963"/>
            <a:ext cx="3959225" cy="2078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1pPr>
            <a:lvl2pPr marL="742950" indent="-28575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2pPr>
            <a:lvl3pPr marL="11430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3pPr>
            <a:lvl4pPr marL="16002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4pPr>
            <a:lvl5pPr marL="2057400" indent="-228600" defTabSz="8001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Scientists at over </a:t>
            </a:r>
            <a:b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US" altLang="en-US" sz="44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5 million </a:t>
            </a:r>
            <a:br>
              <a:rPr lang="en-US" altLang="en-US" sz="4400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unique sites use </a:t>
            </a:r>
            <a:b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US" altLang="en-US" dirty="0">
                <a:solidFill>
                  <a:schemeClr val="bg1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EMBL-EBI websites</a:t>
            </a:r>
          </a:p>
        </p:txBody>
      </p:sp>
    </p:spTree>
    <p:extLst>
      <p:ext uri="{BB962C8B-B14F-4D97-AF65-F5344CB8AC3E}">
        <p14:creationId xmlns:p14="http://schemas.microsoft.com/office/powerpoint/2010/main" val="583703929"/>
      </p:ext>
    </p:extLst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Looking ahead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6224"/>
      </p:ext>
    </p:extLst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Opportunities: New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5384800" cy="4351338"/>
          </a:xfrm>
        </p:spPr>
        <p:txBody>
          <a:bodyPr/>
          <a:lstStyle/>
          <a:p>
            <a:pPr eaLnBrk="1" hangingPunct="1"/>
            <a:r>
              <a:rPr lang="en-US" altLang="en-US" dirty="0"/>
              <a:t>Next-generation sequencing data</a:t>
            </a:r>
          </a:p>
          <a:p>
            <a:pPr lvl="1" eaLnBrk="1" hangingPunct="1"/>
            <a:r>
              <a:rPr lang="en-US" altLang="en-US" sz="2000" dirty="0"/>
              <a:t>Human variation</a:t>
            </a:r>
          </a:p>
          <a:p>
            <a:pPr lvl="1" eaLnBrk="1" hangingPunct="1"/>
            <a:r>
              <a:rPr lang="en-US" altLang="en-US" sz="2000" dirty="0"/>
              <a:t>Single cell analysis</a:t>
            </a:r>
          </a:p>
          <a:p>
            <a:pPr eaLnBrk="1" hangingPunct="1"/>
            <a:r>
              <a:rPr lang="en-US" altLang="en-US" dirty="0"/>
              <a:t>Images</a:t>
            </a:r>
          </a:p>
          <a:p>
            <a:pPr lvl="1" eaLnBrk="1" hangingPunct="1"/>
            <a:r>
              <a:rPr lang="en-US" altLang="en-US" sz="2000" dirty="0"/>
              <a:t>High resolution light microscopy</a:t>
            </a:r>
          </a:p>
          <a:p>
            <a:pPr lvl="1" eaLnBrk="1" hangingPunct="1"/>
            <a:r>
              <a:rPr lang="en-US" altLang="en-US" sz="2000" dirty="0"/>
              <a:t>3D cellular imaging techniques, e.g. 3D scanning-electron microscopy (3D-SEM), soft X-ray tomography (SXT), correlative light and electron microscopy (CLEM) </a:t>
            </a:r>
          </a:p>
          <a:p>
            <a:pPr lvl="1" eaLnBrk="1" hangingPunct="1"/>
            <a:r>
              <a:rPr lang="en-US" altLang="en-US" sz="2000" dirty="0"/>
              <a:t>Tomography</a:t>
            </a:r>
          </a:p>
          <a:p>
            <a:pPr lvl="1" eaLnBrk="1" hangingPunct="1"/>
            <a:r>
              <a:rPr lang="en-US" altLang="en-US" sz="2000" dirty="0"/>
              <a:t>Cellular and organismal atlases </a:t>
            </a:r>
          </a:p>
          <a:p>
            <a:pPr lvl="1" eaLnBrk="1" hangingPunct="1"/>
            <a:r>
              <a:rPr lang="en-US" altLang="en-US" sz="2000" dirty="0"/>
              <a:t>Complexes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3495" y="116967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Clr>
                <a:schemeClr val="accent1"/>
              </a:buClr>
              <a:buFont typeface="Arial" charset="0"/>
              <a:buChar char="•"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Medical data</a:t>
            </a:r>
          </a:p>
          <a:p>
            <a:pPr marL="342900" indent="-342900" eaLnBrk="1" hangingPunct="1">
              <a:buClr>
                <a:schemeClr val="accent1"/>
              </a:buClr>
              <a:buFont typeface="Arial" charset="0"/>
              <a:buChar char="•"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Unstructured data</a:t>
            </a:r>
          </a:p>
          <a:p>
            <a:pPr marL="800100" lvl="1" indent="-342900" eaLnBrk="1" hangingPunct="1">
              <a:buClr>
                <a:schemeClr val="accent1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e.g. supplemental data from articles</a:t>
            </a:r>
          </a:p>
          <a:p>
            <a:endParaRPr lang="en-GB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</p:txBody>
      </p:sp>
      <p:pic>
        <p:nvPicPr>
          <p:cNvPr id="5" name="Picture 4" descr="Tom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300" y="1"/>
            <a:ext cx="2171700" cy="604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01310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9" r="18622"/>
          <a:stretch/>
        </p:blipFill>
        <p:spPr>
          <a:xfrm rot="1074082">
            <a:off x="6852312" y="309673"/>
            <a:ext cx="3992631" cy="72344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Opportunities: New knowledge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200" y="1219200"/>
            <a:ext cx="7078562" cy="4351338"/>
          </a:xfrm>
        </p:spPr>
        <p:txBody>
          <a:bodyPr/>
          <a:lstStyle/>
          <a:p>
            <a:pPr eaLnBrk="1" hangingPunct="1"/>
            <a:r>
              <a:rPr lang="en-GB" altLang="en-US" dirty="0"/>
              <a:t>Connecting to </a:t>
            </a:r>
            <a:r>
              <a:rPr lang="en-US" altLang="en-US" dirty="0"/>
              <a:t>medicine and agriculture, biodiversity and environmental science</a:t>
            </a:r>
            <a:endParaRPr lang="en-GB" altLang="en-US" dirty="0"/>
          </a:p>
          <a:p>
            <a:pPr eaLnBrk="1" hangingPunct="1"/>
            <a:r>
              <a:rPr lang="en-GB" altLang="en-US" dirty="0"/>
              <a:t>Exploring genetic variation data &amp; phenotypic correlates</a:t>
            </a:r>
          </a:p>
          <a:p>
            <a:pPr eaLnBrk="1" hangingPunct="1"/>
            <a:r>
              <a:rPr lang="en-GB" altLang="en-US" dirty="0"/>
              <a:t>Towards understanding human biology</a:t>
            </a:r>
          </a:p>
        </p:txBody>
      </p:sp>
    </p:spTree>
    <p:extLst>
      <p:ext uri="{BB962C8B-B14F-4D97-AF65-F5344CB8AC3E}">
        <p14:creationId xmlns:p14="http://schemas.microsoft.com/office/powerpoint/2010/main" val="403372099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A comprehensive atlas of all human cells</a:t>
            </a:r>
            <a:b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200" y="1219200"/>
            <a:ext cx="5842000" cy="4351338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Redefining human anatomy</a:t>
            </a:r>
          </a:p>
          <a:p>
            <a:pPr>
              <a:defRPr/>
            </a:pPr>
            <a:endParaRPr lang="en-US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  <a:p>
            <a:pPr>
              <a:defRPr/>
            </a:pPr>
            <a:r>
              <a:rPr 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Better comprehension of human biology</a:t>
            </a:r>
          </a:p>
          <a:p>
            <a:pPr>
              <a:defRPr/>
            </a:pPr>
            <a:endParaRPr lang="en-US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  <a:p>
            <a:pPr>
              <a:defRPr/>
            </a:pPr>
            <a:r>
              <a:rPr 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Enabling improved understanding, diagnosis and monitoring of disease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526" y="1219200"/>
            <a:ext cx="5040874" cy="342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3200" y="4801180"/>
            <a:ext cx="4006850" cy="231775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>
              <a:defRPr/>
            </a:pPr>
            <a:r>
              <a:rPr lang="en-GB" sz="106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Image Credit: </a:t>
            </a:r>
            <a:r>
              <a:rPr lang="en-GB" sz="106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EnCor</a:t>
            </a:r>
            <a:r>
              <a:rPr lang="en-GB" sz="106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 Biotechnology </a:t>
            </a:r>
            <a:r>
              <a:rPr lang="en-GB" sz="106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Inc</a:t>
            </a:r>
            <a:r>
              <a:rPr lang="en-GB" sz="106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 and Gerry Shaw</a:t>
            </a:r>
          </a:p>
        </p:txBody>
      </p:sp>
    </p:spTree>
    <p:extLst>
      <p:ext uri="{BB962C8B-B14F-4D97-AF65-F5344CB8AC3E}">
        <p14:creationId xmlns:p14="http://schemas.microsoft.com/office/powerpoint/2010/main" val="790981814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69649" y="428549"/>
            <a:ext cx="3904648" cy="57797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A comprehensive atlas of all human cells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200" y="1219200"/>
            <a:ext cx="6801224" cy="4351338"/>
          </a:xfrm>
        </p:spPr>
        <p:txBody>
          <a:bodyPr/>
          <a:lstStyle/>
          <a:p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37 trillion cells in the human body</a:t>
            </a:r>
          </a:p>
          <a:p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Textbooks/Wikipedia</a:t>
            </a:r>
          </a:p>
          <a:p>
            <a:pPr lvl="1"/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200-300 cell types</a:t>
            </a:r>
          </a:p>
          <a:p>
            <a:pPr lvl="1"/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https://</a:t>
            </a:r>
            <a:r>
              <a:rPr lang="en-GB" dirty="0" err="1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en.wikipedia.org</a:t>
            </a: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/wiki/</a:t>
            </a:r>
            <a:r>
              <a:rPr lang="en-GB" dirty="0" err="1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List_of_distinct_cell</a:t>
            </a: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_</a:t>
            </a:r>
            <a:b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</a:br>
            <a:r>
              <a:rPr lang="en-GB" dirty="0" err="1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types_in_the_adult_human_body</a:t>
            </a:r>
            <a:endParaRPr lang="en-GB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  <a:p>
            <a:pPr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Science</a:t>
            </a:r>
          </a:p>
          <a:p>
            <a:pPr lvl="1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Approx. 100 subtypes of retinal neurons</a:t>
            </a:r>
          </a:p>
          <a:p>
            <a:pPr lvl="1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Dozens of immune cell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920464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A comprehensive atlas of all human cells</a:t>
            </a:r>
            <a:endParaRPr lang="en-GB" dirty="0"/>
          </a:p>
        </p:txBody>
      </p:sp>
      <p:cxnSp>
        <p:nvCxnSpPr>
          <p:cNvPr id="3" name="Straight Arrow Connector 2"/>
          <p:cNvCxnSpPr>
            <a:cxnSpLocks noChangeShapeType="1"/>
            <a:stCxn id="22" idx="5"/>
          </p:cNvCxnSpPr>
          <p:nvPr/>
        </p:nvCxnSpPr>
        <p:spPr bwMode="auto">
          <a:xfrm>
            <a:off x="4392407" y="2235720"/>
            <a:ext cx="1160639" cy="614068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Arrow Connector 3"/>
          <p:cNvCxnSpPr>
            <a:cxnSpLocks noChangeShapeType="1"/>
            <a:endCxn id="15" idx="3"/>
          </p:cNvCxnSpPr>
          <p:nvPr/>
        </p:nvCxnSpPr>
        <p:spPr bwMode="auto">
          <a:xfrm flipV="1">
            <a:off x="6617970" y="2244523"/>
            <a:ext cx="1295411" cy="605265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/>
          <p:cNvCxnSpPr>
            <a:cxnSpLocks noChangeShapeType="1"/>
            <a:stCxn id="20" idx="6"/>
          </p:cNvCxnSpPr>
          <p:nvPr/>
        </p:nvCxnSpPr>
        <p:spPr bwMode="auto">
          <a:xfrm flipV="1">
            <a:off x="3942136" y="3130712"/>
            <a:ext cx="1610910" cy="158973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  <a:stCxn id="18" idx="7"/>
          </p:cNvCxnSpPr>
          <p:nvPr/>
        </p:nvCxnSpPr>
        <p:spPr bwMode="auto">
          <a:xfrm flipV="1">
            <a:off x="4329293" y="3771626"/>
            <a:ext cx="1072768" cy="930278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  <a:endCxn id="16" idx="2"/>
          </p:cNvCxnSpPr>
          <p:nvPr/>
        </p:nvCxnSpPr>
        <p:spPr bwMode="auto">
          <a:xfrm>
            <a:off x="6617970" y="3154680"/>
            <a:ext cx="2091600" cy="235108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  <a:endCxn id="17" idx="1"/>
          </p:cNvCxnSpPr>
          <p:nvPr/>
        </p:nvCxnSpPr>
        <p:spPr bwMode="auto">
          <a:xfrm>
            <a:off x="6824022" y="3792879"/>
            <a:ext cx="1083997" cy="909025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351279" y="1653766"/>
            <a:ext cx="1323975" cy="293688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 algn="ctr">
              <a:defRPr/>
            </a:pPr>
            <a:r>
              <a:rPr lang="en-GB" sz="1469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Type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8120" y="1644933"/>
            <a:ext cx="1774825" cy="293688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 algn="ctr">
              <a:defRPr/>
            </a:pPr>
            <a:r>
              <a:rPr lang="en-GB" sz="1469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Location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29857" y="4936898"/>
            <a:ext cx="1204913" cy="293688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 algn="ctr">
              <a:defRPr/>
            </a:pPr>
            <a:r>
              <a:rPr lang="en-GB" sz="1469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Lineage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6265" y="4936898"/>
            <a:ext cx="1939925" cy="293688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 algn="ctr">
              <a:defRPr/>
            </a:pPr>
            <a:r>
              <a:rPr lang="en-GB" sz="1469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Transitions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2339" y="3117533"/>
            <a:ext cx="1204913" cy="293687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 algn="ctr">
              <a:defRPr/>
            </a:pPr>
            <a:r>
              <a:rPr lang="en-GB" sz="1469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State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7013" y="1033852"/>
            <a:ext cx="1577974" cy="517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5571" y="1301432"/>
            <a:ext cx="1077595" cy="11049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9570" y="2849788"/>
            <a:ext cx="1080000" cy="108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9857" y="4543742"/>
            <a:ext cx="1080000" cy="108000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455" y="4543742"/>
            <a:ext cx="1080000" cy="108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2416248" y="2929685"/>
            <a:ext cx="1525888" cy="720000"/>
            <a:chOff x="960877" y="3200400"/>
            <a:chExt cx="2316817" cy="1127547"/>
          </a:xfrm>
        </p:grpSpPr>
        <p:pic>
          <p:nvPicPr>
            <p:cNvPr id="20" name="Picture 16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84489" y="3200400"/>
              <a:ext cx="1093205" cy="112754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0877" y="3200400"/>
              <a:ext cx="1093205" cy="112754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19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0569" y="1313882"/>
            <a:ext cx="1080000" cy="10800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646740" y="3117533"/>
            <a:ext cx="1774825" cy="293688"/>
          </a:xfrm>
          <a:prstGeom prst="rect">
            <a:avLst/>
          </a:prstGeom>
          <a:noFill/>
        </p:spPr>
        <p:txBody>
          <a:bodyPr lIns="67681" tIns="33840" rIns="67681" bIns="33840">
            <a:spAutoFit/>
          </a:bodyPr>
          <a:lstStyle/>
          <a:p>
            <a:pPr algn="ctr">
              <a:defRPr/>
            </a:pPr>
            <a:r>
              <a:rPr lang="en-GB" sz="1469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Interactions</a:t>
            </a:r>
          </a:p>
        </p:txBody>
      </p:sp>
    </p:spTree>
    <p:extLst>
      <p:ext uri="{BB962C8B-B14F-4D97-AF65-F5344CB8AC3E}">
        <p14:creationId xmlns:p14="http://schemas.microsoft.com/office/powerpoint/2010/main" val="304578173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The Human Cell Atlas Data Coordination Platform</a:t>
            </a:r>
            <a:endParaRPr lang="en-GB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160" y="3664707"/>
            <a:ext cx="16605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160" y="1601556"/>
            <a:ext cx="18161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185" y="4665946"/>
            <a:ext cx="1743075" cy="7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062" y="2626608"/>
            <a:ext cx="1649151" cy="50993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508" y="1895706"/>
            <a:ext cx="6688892" cy="379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879804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Tremendous success of life sciences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6538097" cy="4351338"/>
          </a:xfrm>
        </p:spPr>
        <p:txBody>
          <a:bodyPr/>
          <a:lstStyle/>
          <a:p>
            <a:r>
              <a:rPr lang="en-US" altLang="en-US" dirty="0"/>
              <a:t>Biology the leading science discipline</a:t>
            </a:r>
          </a:p>
          <a:p>
            <a:r>
              <a:rPr lang="en-US" altLang="en-US" dirty="0"/>
              <a:t>Hypothesis driven research</a:t>
            </a:r>
          </a:p>
          <a:p>
            <a:r>
              <a:rPr lang="en-US" altLang="en-US" dirty="0"/>
              <a:t>Data driven research</a:t>
            </a:r>
          </a:p>
          <a:p>
            <a:pPr lvl="1"/>
            <a:r>
              <a:rPr lang="en-US" altLang="en-US" dirty="0"/>
              <a:t>Especially generation of sequencing data and other Omics data with the human genome project as the big bang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912" y="0"/>
            <a:ext cx="4435088" cy="62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266"/>
      </p:ext>
    </p:extLst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The Human Cell Atlas Data Coordination Platform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1200" y="1219200"/>
            <a:ext cx="4080806" cy="4351338"/>
          </a:xfrm>
        </p:spPr>
        <p:txBody>
          <a:bodyPr/>
          <a:lstStyle/>
          <a:p>
            <a:pPr marL="209932" indent="-209932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Modular</a:t>
            </a:r>
          </a:p>
          <a:p>
            <a:pPr marL="209932" indent="-209932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Cloud based</a:t>
            </a:r>
          </a:p>
          <a:p>
            <a:pPr marL="209932" indent="-209932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Transparent Development</a:t>
            </a:r>
          </a:p>
          <a:p>
            <a:pPr marL="209932" indent="-209932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Open Source code</a:t>
            </a:r>
          </a:p>
          <a:p>
            <a:pPr marL="209932" indent="-209932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Open Data</a:t>
            </a:r>
          </a:p>
          <a:p>
            <a:pPr marL="209932" indent="-209932">
              <a:defRPr/>
            </a:pPr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Supports Reproducibility</a:t>
            </a:r>
          </a:p>
          <a:p>
            <a:endParaRPr lang="en-GB" dirty="0"/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508" y="1895706"/>
            <a:ext cx="6688892" cy="379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608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Our role in the HCA Data Coordination Platform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1200" y="1219200"/>
            <a:ext cx="4182308" cy="4351338"/>
          </a:xfrm>
        </p:spPr>
        <p:txBody>
          <a:bodyPr/>
          <a:lstStyle/>
          <a:p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Leading Ingestion Infrastructure</a:t>
            </a:r>
          </a:p>
          <a:p>
            <a:pPr lvl="1"/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Submission API</a:t>
            </a:r>
          </a:p>
          <a:p>
            <a:pPr lvl="1"/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Validation Service</a:t>
            </a:r>
          </a:p>
          <a:p>
            <a:pPr lvl="1"/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Marshall Data and Metadata into HCA Cloud Store</a:t>
            </a:r>
          </a:p>
          <a:p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Supporting users providing data </a:t>
            </a:r>
          </a:p>
          <a:p>
            <a:pPr lvl="1"/>
            <a:r>
              <a:rPr lang="en-GB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Accessibility through the Single Cell Expression Atlas</a:t>
            </a:r>
          </a:p>
          <a:p>
            <a:pPr lvl="1"/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User interface design</a:t>
            </a:r>
          </a:p>
          <a:p>
            <a:pPr lvl="1"/>
            <a:r>
              <a:rPr lang="en-GB" altLang="en-US" dirty="0"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User support and Training </a:t>
            </a:r>
          </a:p>
          <a:p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508" y="1895706"/>
            <a:ext cx="6688892" cy="379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019939"/>
      </p:ext>
    </p:extLst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 Neue LT Pro 45 Light" charset="0"/>
                <a:cs typeface="Helvetica Neue LT Pro 45 Light" charset="0"/>
              </a:rPr>
              <a:t>Bioinformatics goes translational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62167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8" descr="femalescientistsX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2624138"/>
            <a:ext cx="39433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7" descr="math_scienti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0"/>
          <a:stretch>
            <a:fillRect/>
          </a:stretch>
        </p:blipFill>
        <p:spPr bwMode="auto">
          <a:xfrm>
            <a:off x="1301750" y="2120900"/>
            <a:ext cx="46577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 Light" charset="0"/>
                <a:ea typeface="ＭＳ Ｐゴシック" charset="-128"/>
                <a:cs typeface="HelveticaNeueLT Pro 45 Lt" charset="0"/>
              </a:rPr>
              <a:t>Genomics: from research to healthcare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>
          <a:xfrm>
            <a:off x="711200" y="1331913"/>
            <a:ext cx="27495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defPPr>
              <a:defRPr lang="en-US" smtId="4294967295"/>
            </a:defPPr>
            <a:lvl1pPr marL="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6600"/>
                </a:solidFill>
                <a:latin typeface="Helvetica Light"/>
                <a:cs typeface="Helvetica Light"/>
              </a:rPr>
              <a:t>Research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English language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Light-weight legal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Similar systems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Open data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Publications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Grant funding</a:t>
            </a: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>
          <a:xfrm>
            <a:off x="6278563" y="1347788"/>
            <a:ext cx="34163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defPPr>
              <a:defRPr lang="en-US" smtId="4294967295"/>
            </a:defPPr>
            <a:lvl1pPr marL="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1598C5"/>
                </a:solidFill>
                <a:latin typeface="Helvetica Light"/>
                <a:cs typeface="Helvetica Light"/>
              </a:rPr>
              <a:t>Practicing Medicine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National language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Heavy legal framework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Different systems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Closed data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Not published</a:t>
            </a:r>
          </a:p>
          <a:p>
            <a:pPr marL="342900" indent="-342900">
              <a:buClr>
                <a:srgbClr val="72AD46"/>
              </a:buClr>
              <a:buSzPct val="12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 Light"/>
                <a:cs typeface="Helvetica Light"/>
              </a:rPr>
              <a:t>Contract funding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340080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Clinical data? </a:t>
            </a:r>
            <a:endParaRPr lang="en-GB" dirty="0"/>
          </a:p>
        </p:txBody>
      </p:sp>
      <p:pic>
        <p:nvPicPr>
          <p:cNvPr id="6" name="Picture 2" descr="What_does_EBI 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447" y="1254974"/>
            <a:ext cx="549116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7800490" y="355878"/>
            <a:ext cx="2305050" cy="1182420"/>
          </a:xfrm>
          <a:prstGeom prst="wedgeRoundRectCallout">
            <a:avLst>
              <a:gd name="adj1" fmla="val -38248"/>
              <a:gd name="adj2" fmla="val 78994"/>
              <a:gd name="adj3" fmla="val 16667"/>
            </a:avLst>
          </a:prstGeom>
          <a:solidFill>
            <a:srgbClr val="FFEB94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Nurses in hospitals collect data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9679607" y="2022024"/>
            <a:ext cx="1697618" cy="2146180"/>
          </a:xfrm>
          <a:prstGeom prst="wedgeRoundRectCallout">
            <a:avLst>
              <a:gd name="adj1" fmla="val -102669"/>
              <a:gd name="adj2" fmla="val 28098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wrap="square"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Rarely stored in a computer-friendly systematic way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9147367" y="4651930"/>
            <a:ext cx="2435033" cy="1182420"/>
          </a:xfrm>
          <a:prstGeom prst="wedgeRoundRectCallout">
            <a:avLst>
              <a:gd name="adj1" fmla="val -95180"/>
              <a:gd name="adj2" fmla="val -7736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wrap="square"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Clinicians interpret data &amp; treat patients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316251" y="5389394"/>
            <a:ext cx="1981200" cy="841901"/>
          </a:xfrm>
          <a:prstGeom prst="wedgeRoundRectCallout">
            <a:avLst>
              <a:gd name="adj1" fmla="val 154777"/>
              <a:gd name="adj2" fmla="val 13484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Little data sharing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711200" y="3341614"/>
            <a:ext cx="1873250" cy="1522939"/>
          </a:xfrm>
          <a:prstGeom prst="wedgeRoundRectCallout">
            <a:avLst>
              <a:gd name="adj1" fmla="val 122036"/>
              <a:gd name="adj2" fmla="val 38161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Data analysis limited to a few research hospitals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186541" y="1269907"/>
            <a:ext cx="2240620" cy="1522939"/>
          </a:xfrm>
          <a:prstGeom prst="wedgeRoundRectCallout">
            <a:avLst>
              <a:gd name="adj1" fmla="val 52824"/>
              <a:gd name="adj2" fmla="val 719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Few tools for data analysis since data not available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914125" y="3493969"/>
            <a:ext cx="2347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1pPr>
            <a:lvl2pPr marL="742950" indent="-28575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2pPr>
            <a:lvl3pPr marL="11430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3pPr>
            <a:lvl4pPr marL="16002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4pPr>
            <a:lvl5pPr marL="20574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72AD46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A not-so collaborative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72AD46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 enterprise</a:t>
            </a:r>
          </a:p>
        </p:txBody>
      </p:sp>
    </p:spTree>
    <p:extLst>
      <p:ext uri="{BB962C8B-B14F-4D97-AF65-F5344CB8AC3E}">
        <p14:creationId xmlns:p14="http://schemas.microsoft.com/office/powerpoint/2010/main" val="1680975547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ret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893" y="3219824"/>
            <a:ext cx="4294995" cy="299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Health Care systems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NHS</a:t>
            </a:r>
          </a:p>
          <a:p>
            <a:r>
              <a:rPr lang="en-US" altLang="en-US" dirty="0"/>
              <a:t>Single Payer</a:t>
            </a:r>
          </a:p>
          <a:p>
            <a:r>
              <a:rPr lang="en-US" altLang="en-US" dirty="0"/>
              <a:t>“Single” </a:t>
            </a:r>
            <a:r>
              <a:rPr lang="en-US" altLang="en-US" dirty="0" err="1"/>
              <a:t>organisation</a:t>
            </a:r>
            <a:r>
              <a:rPr lang="en-US" altLang="en-US" dirty="0"/>
              <a:t> outside of GPs (</a:t>
            </a:r>
            <a:r>
              <a:rPr lang="en-US" altLang="en-US" dirty="0" err="1"/>
              <a:t>eg</a:t>
            </a:r>
            <a:r>
              <a:rPr lang="en-US" altLang="en-US" dirty="0"/>
              <a:t>, NICE payment rules)</a:t>
            </a:r>
          </a:p>
          <a:p>
            <a:r>
              <a:rPr lang="en-US" altLang="en-US" dirty="0"/>
              <a:t>Commissioning moving to primary health care</a:t>
            </a:r>
          </a:p>
          <a:p>
            <a:r>
              <a:rPr lang="en-US" altLang="en-US" dirty="0"/>
              <a:t>Standards by NICE</a:t>
            </a:r>
          </a:p>
          <a:p>
            <a:r>
              <a:rPr lang="en-US" altLang="en-US" dirty="0" err="1">
                <a:solidFill>
                  <a:srgbClr val="000000"/>
                </a:solidFill>
                <a:latin typeface="Helvetica Neue LT Pro 45 Light" charset="0"/>
              </a:rPr>
              <a:t>Gesetzliche</a:t>
            </a:r>
            <a:r>
              <a:rPr lang="en-US" altLang="en-US" dirty="0">
                <a:solidFill>
                  <a:srgbClr val="000000"/>
                </a:solidFill>
                <a:latin typeface="Helvetica Neue LT Pro 45 Light" charset="0"/>
              </a:rPr>
              <a:t> und private </a:t>
            </a:r>
            <a:r>
              <a:rPr lang="en-US" altLang="en-US" dirty="0" err="1">
                <a:solidFill>
                  <a:srgbClr val="000000"/>
                </a:solidFill>
                <a:latin typeface="Helvetica Neue LT Pro 45 Light" charset="0"/>
              </a:rPr>
              <a:t>Krankenversicherungen</a:t>
            </a:r>
            <a:endParaRPr lang="en-US" altLang="en-US" dirty="0">
              <a:solidFill>
                <a:srgbClr val="000000"/>
              </a:solidFill>
              <a:latin typeface="Helvetica Neue LT Pro 45 Light" charset="0"/>
            </a:endParaRPr>
          </a:p>
          <a:p>
            <a:endParaRPr lang="en-US" altLang="en-US" dirty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  <a:buClr>
                <a:srgbClr val="72AD46"/>
              </a:buClr>
            </a:pPr>
            <a:r>
              <a:rPr lang="en-US" altLang="en-US" dirty="0">
                <a:solidFill>
                  <a:srgbClr val="000000"/>
                </a:solidFill>
                <a:latin typeface="Helvetica Neue LT Pro 45 Light" charset="0"/>
              </a:rPr>
              <a:t>Multiple payer</a:t>
            </a:r>
          </a:p>
          <a:p>
            <a:pPr eaLnBrk="1" hangingPunct="1">
              <a:spcAft>
                <a:spcPct val="0"/>
              </a:spcAft>
              <a:buClr>
                <a:srgbClr val="72AD46"/>
              </a:buClr>
            </a:pPr>
            <a:r>
              <a:rPr lang="en-US" altLang="en-US" dirty="0">
                <a:solidFill>
                  <a:srgbClr val="000000"/>
                </a:solidFill>
                <a:latin typeface="Helvetica Neue LT Pro 45 Light" charset="0"/>
              </a:rPr>
              <a:t>Hospitals and independent GPs and consultants (</a:t>
            </a:r>
            <a:r>
              <a:rPr lang="en-US" altLang="en-US" dirty="0" err="1">
                <a:solidFill>
                  <a:srgbClr val="000000"/>
                </a:solidFill>
                <a:latin typeface="Helvetica Neue LT Pro 45 Light" charset="0"/>
              </a:rPr>
              <a:t>Facharzt</a:t>
            </a:r>
            <a:r>
              <a:rPr lang="en-US" altLang="en-US" dirty="0">
                <a:solidFill>
                  <a:srgbClr val="000000"/>
                </a:solidFill>
                <a:latin typeface="Helvetica Neue LT Pro 45 Light" charset="0"/>
              </a:rPr>
              <a:t>)</a:t>
            </a:r>
          </a:p>
          <a:p>
            <a:pPr eaLnBrk="1" hangingPunct="1">
              <a:spcAft>
                <a:spcPct val="0"/>
              </a:spcAft>
              <a:buClr>
                <a:srgbClr val="72AD46"/>
              </a:buClr>
            </a:pPr>
            <a:r>
              <a:rPr lang="en-US" altLang="en-US" dirty="0">
                <a:solidFill>
                  <a:srgbClr val="000000"/>
                </a:solidFill>
                <a:latin typeface="Helvetica Neue LT Pro 45 Light" charset="0"/>
              </a:rPr>
              <a:t>Commissioning by insurance companies</a:t>
            </a:r>
          </a:p>
          <a:p>
            <a:pPr eaLnBrk="1" hangingPunct="1">
              <a:spcAft>
                <a:spcPct val="0"/>
              </a:spcAft>
              <a:buClr>
                <a:srgbClr val="72AD46"/>
              </a:buClr>
            </a:pPr>
            <a:r>
              <a:rPr lang="en-US" altLang="en-US" dirty="0">
                <a:solidFill>
                  <a:srgbClr val="000000"/>
                </a:solidFill>
                <a:latin typeface="Helvetica Neue LT Pro 45 Light" charset="0"/>
              </a:rPr>
              <a:t>Standards by </a:t>
            </a:r>
            <a:r>
              <a:rPr lang="en-US" altLang="en-US" dirty="0" err="1">
                <a:solidFill>
                  <a:srgbClr val="000000"/>
                </a:solidFill>
                <a:latin typeface="Helvetica Neue LT Pro 45 Light" charset="0"/>
              </a:rPr>
              <a:t>IQWiG</a:t>
            </a:r>
            <a:endParaRPr lang="en-US" altLang="en-US" dirty="0">
              <a:solidFill>
                <a:srgbClr val="000000"/>
              </a:solidFill>
              <a:latin typeface="Helvetica Neue LT Pro 45 Light" charset="0"/>
            </a:endParaRPr>
          </a:p>
        </p:txBody>
      </p:sp>
      <p:pic>
        <p:nvPicPr>
          <p:cNvPr id="8" name="Picture 7" descr="NHS_608x3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594" y="1011045"/>
            <a:ext cx="10763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504" y="1326294"/>
            <a:ext cx="5420496" cy="449010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Long term goal for clinical data in Europe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1200" y="1219200"/>
            <a:ext cx="6892324" cy="4351338"/>
          </a:xfrm>
        </p:spPr>
        <p:txBody>
          <a:bodyPr/>
          <a:lstStyle/>
          <a:p>
            <a:r>
              <a:rPr lang="en-US" altLang="en-US" dirty="0"/>
              <a:t>Ideally each European nation state should establish an “</a:t>
            </a:r>
            <a:r>
              <a:rPr lang="en-US" altLang="ja-JP" dirty="0"/>
              <a:t>Institute for Biomedical informatics</a:t>
            </a:r>
            <a:r>
              <a:rPr lang="en-US" altLang="en-US" dirty="0"/>
              <a:t>”</a:t>
            </a:r>
            <a:r>
              <a:rPr lang="en-US" altLang="ja-JP" dirty="0"/>
              <a:t> and EMBL-EBI should interact with them</a:t>
            </a:r>
          </a:p>
          <a:p>
            <a:r>
              <a:rPr lang="en-US" altLang="en-US" dirty="0"/>
              <a:t>In bigger nations, this is likely to be a network, but with a </a:t>
            </a:r>
            <a:r>
              <a:rPr lang="en-US" altLang="en-US" dirty="0" err="1"/>
              <a:t>centre</a:t>
            </a:r>
            <a:r>
              <a:rPr lang="en-US" altLang="en-US" dirty="0"/>
              <a:t> of gravity</a:t>
            </a:r>
          </a:p>
          <a:p>
            <a:r>
              <a:rPr lang="en-US" altLang="en-US" dirty="0"/>
              <a:t>EMBL-EBI (and ELIXIR) will handle research style data, sharing it between researchers (including clinical researchers)</a:t>
            </a:r>
          </a:p>
          <a:p>
            <a:r>
              <a:rPr lang="en-US" altLang="en-US" dirty="0"/>
              <a:t>These “BMI” institutes will have responsibility for  exploiting molecular reference data and ensure “open research” data flows back to enhance the core reference data at EMBL-EBI and is made available to researchers</a:t>
            </a:r>
          </a:p>
          <a:p>
            <a:endParaRPr lang="en-US" altLang="en-US" dirty="0">
              <a:latin typeface="Helvetica Neue LT Pro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11967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 Neue LT Pro 45 Light" charset="0"/>
              </a:rPr>
              <a:t>EMBL-EBI long term goal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219199"/>
            <a:ext cx="5486400" cy="532656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>
                <a:solidFill>
                  <a:srgbClr val="72AD46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rPr>
              <a:t>Skill set: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Honest Broker for data sharing 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Long-horizon information management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Integration across biological domains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Large scale disk, compute, network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Knowledge extraction/management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Algorithms and Statistics</a:t>
            </a:r>
          </a:p>
          <a:p>
            <a:pPr marL="342900" indent="-342900" eaLnBrk="1" hangingPunct="1">
              <a:buClr>
                <a:srgbClr val="72AD46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Helvetica Neue LT Pro 45 Light" charset="0"/>
                <a:cs typeface="Helvetica Neue LT Pro 45 Light" charset="0"/>
              </a:rPr>
              <a:t>International and Consortium interactions</a:t>
            </a:r>
          </a:p>
          <a:p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0145159"/>
              </p:ext>
            </p:extLst>
          </p:nvPr>
        </p:nvGraphicFramePr>
        <p:xfrm>
          <a:off x="703162" y="1108255"/>
          <a:ext cx="4532527" cy="472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2168474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standards: the GA4GH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929" y="1358900"/>
            <a:ext cx="8153400" cy="4351338"/>
          </a:xfrm>
        </p:spPr>
        <p:txBody>
          <a:bodyPr/>
          <a:lstStyle/>
          <a:p>
            <a:pPr>
              <a:defRPr/>
            </a:pPr>
            <a:r>
              <a:rPr lang="en-US" dirty="0"/>
              <a:t>GA4GH is the standards-setting </a:t>
            </a:r>
            <a:br>
              <a:rPr lang="en-US" dirty="0"/>
            </a:br>
            <a:r>
              <a:rPr lang="en-US" dirty="0"/>
              <a:t>body for genomics in healthcare</a:t>
            </a:r>
          </a:p>
          <a:p>
            <a:pPr marL="617538" lvl="2" indent="-354013">
              <a:buSzPct val="120000"/>
              <a:defRPr/>
            </a:pPr>
            <a:r>
              <a:rPr lang="en-US" sz="2200" dirty="0"/>
              <a:t>Embraces federated approach</a:t>
            </a:r>
          </a:p>
          <a:p>
            <a:pPr marL="617538" lvl="2" indent="-354013">
              <a:buSzPct val="120000"/>
              <a:defRPr/>
            </a:pPr>
            <a:r>
              <a:rPr lang="en-US" sz="2200" dirty="0"/>
              <a:t>Setting community standards early</a:t>
            </a:r>
          </a:p>
          <a:p>
            <a:pPr>
              <a:defRPr/>
            </a:pPr>
            <a:r>
              <a:rPr lang="en-US" dirty="0"/>
              <a:t>Cloud: Analysis carried out where the data ‘lives’</a:t>
            </a:r>
          </a:p>
          <a:p>
            <a:pPr>
              <a:defRPr/>
            </a:pPr>
            <a:r>
              <a:rPr lang="en-US" dirty="0"/>
              <a:t>“You’re already using it!”: SAM/BAM/CRAM/VCF formats</a:t>
            </a:r>
          </a:p>
          <a:p>
            <a:pPr>
              <a:defRPr/>
            </a:pPr>
            <a:r>
              <a:rPr lang="en-US" dirty="0"/>
              <a:t>Tools: </a:t>
            </a:r>
            <a:r>
              <a:rPr lang="en-US" dirty="0" err="1"/>
              <a:t>htsget</a:t>
            </a:r>
            <a:r>
              <a:rPr lang="en-US" dirty="0"/>
              <a:t> – the first step away from file-based access</a:t>
            </a:r>
          </a:p>
          <a:p>
            <a:pPr>
              <a:defRPr/>
            </a:pPr>
            <a:r>
              <a:rPr lang="en-US" dirty="0"/>
              <a:t>Rare disease diagnoses: Matchmaker Exchange</a:t>
            </a:r>
          </a:p>
          <a:p>
            <a:pPr>
              <a:defRPr/>
            </a:pPr>
            <a:r>
              <a:rPr lang="en-US" dirty="0"/>
              <a:t>Federated discovery: GA4GH Beacons</a:t>
            </a:r>
          </a:p>
        </p:txBody>
      </p:sp>
      <p:pic>
        <p:nvPicPr>
          <p:cNvPr id="6" name="Picture 5" descr="Global_Alliance_for_Genomics_and_Healt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1358900"/>
            <a:ext cx="3304719" cy="8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2177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564" y="1917701"/>
            <a:ext cx="4447596" cy="2285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160" y="1917701"/>
            <a:ext cx="4447596" cy="2285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4300" y="1102668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T Pro 65 Medium" charset="0"/>
                <a:ea typeface="Helvetica Neue LT Pro 65 Medium" charset="0"/>
                <a:cs typeface="Helvetica Neue LT Pro 65 Medium" charset="0"/>
              </a:rPr>
              <a:t>Open </a:t>
            </a:r>
            <a:r>
              <a:rPr lang="en-US" dirty="0">
                <a:latin typeface="HelveticaNeueLT Pro 45 Lt"/>
                <a:cs typeface="HelveticaNeueLT Pro 45 Lt"/>
              </a:rPr>
              <a:t>research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9627" y="990601"/>
            <a:ext cx="2515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LT Pro 65 Medium" charset="0"/>
                <a:ea typeface="Helvetica Neue LT Pro 65 Medium" charset="0"/>
                <a:cs typeface="Helvetica Neue LT Pro 65 Medium" charset="0"/>
              </a:rPr>
              <a:t>Healthcare</a:t>
            </a:r>
            <a:r>
              <a:rPr lang="en-US" dirty="0">
                <a:latin typeface="HelveticaNeueLT Pro 45 Lt"/>
                <a:cs typeface="HelveticaNeueLT Pro 45 Lt"/>
              </a:rPr>
              <a:t> data</a:t>
            </a:r>
          </a:p>
          <a:p>
            <a:pPr algn="ctr"/>
            <a:r>
              <a:rPr lang="en-US" dirty="0">
                <a:latin typeface="HelveticaNeueLT Pro 45 Lt"/>
                <a:cs typeface="HelveticaNeueLT Pro 45 Lt"/>
              </a:rPr>
              <a:t>with research use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797300" y="2692400"/>
            <a:ext cx="1727200" cy="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2921000" y="2527300"/>
            <a:ext cx="723900" cy="16510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2438400" y="2755900"/>
            <a:ext cx="1206500" cy="15240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3721100" y="2755900"/>
            <a:ext cx="304800" cy="91440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H="1">
            <a:off x="3136900" y="2755900"/>
            <a:ext cx="508000" cy="69850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6953250" y="2933700"/>
            <a:ext cx="647700" cy="42545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flipH="1" flipV="1">
            <a:off x="7353300" y="2921000"/>
            <a:ext cx="247650" cy="43815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auto">
          <a:xfrm flipV="1">
            <a:off x="7600950" y="2609850"/>
            <a:ext cx="590550" cy="74930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flipV="1">
            <a:off x="7600950" y="2755900"/>
            <a:ext cx="819150" cy="60325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 flipV="1">
            <a:off x="7600950" y="2774950"/>
            <a:ext cx="2209800" cy="58420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44750" y="3352801"/>
            <a:ext cx="1221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NeueLT Pro 45 Lt"/>
                <a:cs typeface="HelveticaNeueLT Pro 45 Lt"/>
              </a:rPr>
              <a:t>analysis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53250" y="3225801"/>
            <a:ext cx="1221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NeueLT Pro 45 Lt"/>
                <a:cs typeface="HelveticaNeueLT Pro 45 Lt"/>
              </a:rPr>
              <a:t>analysis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92952" y="4533901"/>
            <a:ext cx="3583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NeueLT Pro 45 Lt"/>
                <a:cs typeface="HelveticaNeueLT Pro 45 Lt"/>
              </a:rPr>
              <a:t>Aggregate data globally</a:t>
            </a:r>
          </a:p>
          <a:p>
            <a:endParaRPr lang="en-US" dirty="0">
              <a:latin typeface="HelveticaNeueLT Pro 45 Lt"/>
              <a:cs typeface="HelveticaNeueLT Pro 45 Lt"/>
            </a:endParaRPr>
          </a:p>
          <a:p>
            <a:r>
              <a:rPr lang="en-US" dirty="0">
                <a:latin typeface="HelveticaNeueLT Pro 45 Lt"/>
                <a:cs typeface="HelveticaNeueLT Pro 45 Lt"/>
              </a:rPr>
              <a:t>Download, </a:t>
            </a:r>
            <a:r>
              <a:rPr lang="en-US" dirty="0" err="1">
                <a:latin typeface="HelveticaNeueLT Pro 45 Lt"/>
                <a:cs typeface="HelveticaNeueLT Pro 45 Lt"/>
              </a:rPr>
              <a:t>analyse</a:t>
            </a:r>
            <a:r>
              <a:rPr lang="en-US" dirty="0">
                <a:latin typeface="HelveticaNeueLT Pro 45 Lt"/>
                <a:cs typeface="HelveticaNeueLT Pro 45 Lt"/>
              </a:rPr>
              <a:t> locally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38892" y="4533901"/>
            <a:ext cx="4043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NeueLT Pro 45 Lt"/>
                <a:cs typeface="HelveticaNeueLT Pro 45 Lt"/>
              </a:rPr>
              <a:t>Analyse</a:t>
            </a:r>
            <a:r>
              <a:rPr lang="en-US" dirty="0">
                <a:latin typeface="HelveticaNeueLT Pro 45 Lt"/>
                <a:cs typeface="HelveticaNeueLT Pro 45 Lt"/>
              </a:rPr>
              <a:t> data locally (via VMs)</a:t>
            </a:r>
          </a:p>
          <a:p>
            <a:endParaRPr lang="en-US" dirty="0">
              <a:latin typeface="HelveticaNeueLT Pro 45 Lt"/>
              <a:cs typeface="HelveticaNeueLT Pro 45 Lt"/>
            </a:endParaRPr>
          </a:p>
          <a:p>
            <a:r>
              <a:rPr lang="en-US" dirty="0">
                <a:latin typeface="HelveticaNeueLT Pro 45 Lt"/>
                <a:cs typeface="HelveticaNeueLT Pro 45 Lt"/>
              </a:rPr>
              <a:t>Collate analyses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214" y1="43671" x2="38214" y2="43671"/>
                        <a14:foregroundMark x1="39286" y1="63924" x2="39286" y2="63924"/>
                        <a14:foregroundMark x1="43571" y1="88608" x2="43571" y2="8860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995" y="2493421"/>
            <a:ext cx="263021" cy="2968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214" y1="43671" x2="38214" y2="43671"/>
                        <a14:foregroundMark x1="39286" y1="63924" x2="39286" y2="63924"/>
                        <a14:foregroundMark x1="43571" y1="88608" x2="43571" y2="8860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1" y="2709747"/>
            <a:ext cx="247650" cy="2794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214" y1="43671" x2="38214" y2="43671"/>
                        <a14:foregroundMark x1="39286" y1="63924" x2="39286" y2="63924"/>
                        <a14:foregroundMark x1="43571" y1="88608" x2="43571" y2="8860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41" y="2690481"/>
            <a:ext cx="247650" cy="2794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214" y1="43671" x2="38214" y2="43671"/>
                        <a14:foregroundMark x1="39286" y1="63924" x2="39286" y2="63924"/>
                        <a14:foregroundMark x1="43571" y1="88608" x2="43571" y2="8860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09" y="2396772"/>
            <a:ext cx="247650" cy="2794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214" y1="43671" x2="38214" y2="43671"/>
                        <a14:foregroundMark x1="39286" y1="63924" x2="39286" y2="63924"/>
                        <a14:foregroundMark x1="43571" y1="88608" x2="43571" y2="8860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2594347"/>
            <a:ext cx="247650" cy="2794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214" y1="43671" x2="38214" y2="43671"/>
                        <a14:foregroundMark x1="39286" y1="63924" x2="39286" y2="63924"/>
                        <a14:foregroundMark x1="43571" y1="88608" x2="43571" y2="8860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50" y="2670794"/>
            <a:ext cx="247650" cy="2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7558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EMBL-EBI data growth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81027"/>
              </p:ext>
            </p:extLst>
          </p:nvPr>
        </p:nvGraphicFramePr>
        <p:xfrm>
          <a:off x="104171" y="613457"/>
          <a:ext cx="12002947" cy="607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217417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57400" y="1039813"/>
            <a:ext cx="7772400" cy="685800"/>
          </a:xfrm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Controlled </a:t>
            </a:r>
            <a:r>
              <a:rPr lang="en-US"/>
              <a:t>Access Data: EGA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7125"/>
      </p:ext>
    </p:extLst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139"/>
          <p:cNvSpPr>
            <a:spLocks noGrp="1"/>
          </p:cNvSpPr>
          <p:nvPr>
            <p:ph type="title"/>
          </p:nvPr>
        </p:nvSpPr>
        <p:spPr>
          <a:xfrm>
            <a:off x="2154239" y="457200"/>
            <a:ext cx="2949575" cy="1600200"/>
          </a:xfrm>
          <a:solidFill>
            <a:srgbClr val="5E9CC3">
              <a:alpha val="9804"/>
            </a:srgbClr>
          </a:solidFill>
        </p:spPr>
        <p:txBody>
          <a:bodyPr vert="horz" wrap="square" lIns="144000" tIns="72000" rIns="91425" bIns="72000" numCol="1" anchor="b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  <a:buFont typeface="Calibri" charset="0"/>
              <a:buNone/>
            </a:pPr>
            <a:r>
              <a:rPr lang="en-GB" altLang="en-US">
                <a:latin typeface="Calibri" charset="0"/>
                <a:ea typeface="ＭＳ Ｐゴシック" charset="-128"/>
                <a:sym typeface="Calibri" charset="0"/>
              </a:rPr>
              <a:t>What is the EGA?</a:t>
            </a:r>
          </a:p>
        </p:txBody>
      </p:sp>
      <p:sp>
        <p:nvSpPr>
          <p:cNvPr id="24578" name="Shape 140"/>
          <p:cNvSpPr>
            <a:spLocks noGrp="1"/>
          </p:cNvSpPr>
          <p:nvPr>
            <p:ph type="body" idx="1"/>
          </p:nvPr>
        </p:nvSpPr>
        <p:spPr>
          <a:xfrm>
            <a:off x="5345113" y="457200"/>
            <a:ext cx="4832350" cy="160020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SzPct val="25000"/>
              <a:buNone/>
            </a:pPr>
            <a:r>
              <a:rPr lang="en-GB" altLang="en-US" sz="180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The EGA is a resource for permanent secure archiving and sharing of all types of potentially  identifiable genetic and phenotypic data resulting from biomedical research projects.</a:t>
            </a:r>
          </a:p>
        </p:txBody>
      </p:sp>
      <p:pic>
        <p:nvPicPr>
          <p:cNvPr id="24580" name="Shape 14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176464"/>
            <a:ext cx="55054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Shape 143"/>
          <p:cNvSpPr txBox="1">
            <a:spLocks noChangeArrowheads="1"/>
          </p:cNvSpPr>
          <p:nvPr/>
        </p:nvSpPr>
        <p:spPr bwMode="auto">
          <a:xfrm>
            <a:off x="7761289" y="2176464"/>
            <a:ext cx="26114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  <a:buSzPct val="25000"/>
            </a:pPr>
            <a:r>
              <a:rPr lang="en-GB" altLang="en-US" sz="1800">
                <a:solidFill>
                  <a:srgbClr val="000000"/>
                </a:solidFill>
                <a:latin typeface="Calibri" charset="0"/>
                <a:sym typeface="Calibri" charset="0"/>
              </a:rPr>
              <a:t>Data is provided by research centers and health care institutions.</a:t>
            </a:r>
          </a:p>
          <a:p>
            <a:pPr eaLnBrk="1" hangingPunct="1">
              <a:lnSpc>
                <a:spcPct val="120000"/>
              </a:lnSpc>
            </a:pPr>
            <a:endParaRPr lang="en-US" altLang="en-US" sz="1800">
              <a:solidFill>
                <a:srgbClr val="000000"/>
              </a:solidFill>
              <a:latin typeface="Calibri" charset="0"/>
              <a:sym typeface="Calibri" charset="0"/>
            </a:endParaRP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GB" altLang="en-US" sz="1800">
                <a:solidFill>
                  <a:srgbClr val="000000"/>
                </a:solidFill>
                <a:latin typeface="Calibri" charset="0"/>
                <a:sym typeface="Calibri" charset="0"/>
              </a:rPr>
              <a:t>Access is controlled by Data Access Committees.</a:t>
            </a:r>
          </a:p>
          <a:p>
            <a:pPr eaLnBrk="1" hangingPunct="1">
              <a:lnSpc>
                <a:spcPct val="120000"/>
              </a:lnSpc>
            </a:pPr>
            <a:endParaRPr lang="en-US" altLang="en-US" sz="1800">
              <a:solidFill>
                <a:srgbClr val="000000"/>
              </a:solidFill>
              <a:latin typeface="Calibri" charset="0"/>
              <a:sym typeface="Calibri" charset="0"/>
            </a:endParaRP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GB" altLang="en-US" sz="1800">
                <a:solidFill>
                  <a:srgbClr val="000000"/>
                </a:solidFill>
                <a:latin typeface="Calibri" charset="0"/>
                <a:sym typeface="Calibri" charset="0"/>
              </a:rPr>
              <a:t>Data requesters are researchers from other research or health care institutions.</a:t>
            </a:r>
          </a:p>
        </p:txBody>
      </p:sp>
    </p:spTree>
    <p:extLst>
      <p:ext uri="{BB962C8B-B14F-4D97-AF65-F5344CB8AC3E}">
        <p14:creationId xmlns:p14="http://schemas.microsoft.com/office/powerpoint/2010/main" val="1070602492"/>
      </p:ext>
    </p:extLst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148"/>
          <p:cNvSpPr>
            <a:spLocks noGrp="1"/>
          </p:cNvSpPr>
          <p:nvPr>
            <p:ph type="title"/>
          </p:nvPr>
        </p:nvSpPr>
        <p:spPr>
          <a:xfrm>
            <a:off x="2154239" y="457200"/>
            <a:ext cx="3195637" cy="1600200"/>
          </a:xfrm>
          <a:solidFill>
            <a:srgbClr val="5E9CC3">
              <a:alpha val="9804"/>
            </a:srgbClr>
          </a:solidFill>
        </p:spPr>
        <p:txBody>
          <a:bodyPr vert="horz" wrap="square" lIns="144000" tIns="72000" rIns="91425" bIns="72000" numCol="1" anchor="b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  <a:buFont typeface="Calibri" charset="0"/>
              <a:buNone/>
            </a:pPr>
            <a:r>
              <a:rPr lang="en-GB" altLang="en-US">
                <a:latin typeface="Calibri" charset="0"/>
                <a:ea typeface="ＭＳ Ｐゴシック" charset="-128"/>
                <a:sym typeface="Calibri" charset="0"/>
              </a:rPr>
              <a:t>How the EGA is managed</a:t>
            </a:r>
          </a:p>
        </p:txBody>
      </p:sp>
      <p:pic>
        <p:nvPicPr>
          <p:cNvPr id="149" name="Shape 149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3650" y="836614"/>
            <a:ext cx="3695700" cy="4873625"/>
          </a:xfrm>
          <a:solidFill>
            <a:srgbClr val="ECECEC"/>
          </a:solidFill>
          <a:ln w="88900" cap="sq">
            <a:solidFill>
              <a:srgbClr val="FFFFFF"/>
            </a:solidFill>
            <a:miter lim="800000"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6627" name="Shape 150"/>
          <p:cNvSpPr>
            <a:spLocks noGrp="1"/>
          </p:cNvSpPr>
          <p:nvPr>
            <p:ph type="body" idx="2"/>
          </p:nvPr>
        </p:nvSpPr>
        <p:spPr>
          <a:xfrm>
            <a:off x="2154239" y="2317750"/>
            <a:ext cx="2949575" cy="3551238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  <a:buFont typeface="Arial" charset="0"/>
              <a:buNone/>
            </a:pPr>
            <a:r>
              <a:rPr lang="en-GB" altLang="en-US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The EGA was launched in 2008 by the EBI</a:t>
            </a:r>
          </a:p>
        </p:txBody>
      </p:sp>
      <p:pic>
        <p:nvPicPr>
          <p:cNvPr id="152" name="Shape 15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6409">
            <a:off x="2281239" y="2855914"/>
            <a:ext cx="4422775" cy="2884487"/>
          </a:xfrm>
          <a:prstGeom prst="rect">
            <a:avLst/>
          </a:prstGeom>
          <a:solidFill>
            <a:srgbClr val="ECECEC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4999" dist="18000" dir="54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6630" name="Shape 153"/>
          <p:cNvSpPr txBox="1">
            <a:spLocks noChangeArrowheads="1"/>
          </p:cNvSpPr>
          <p:nvPr/>
        </p:nvSpPr>
        <p:spPr bwMode="auto">
          <a:xfrm>
            <a:off x="6656388" y="1209675"/>
            <a:ext cx="3071812" cy="1049338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000000"/>
              </a:buClr>
              <a:buSzPct val="25000"/>
              <a:buFont typeface="Noto Sans Symbols" charset="0"/>
              <a:buNone/>
            </a:pPr>
            <a:r>
              <a:rPr lang="en-GB" altLang="en-US" sz="1500">
                <a:solidFill>
                  <a:srgbClr val="000000"/>
                </a:solidFill>
                <a:latin typeface="Calibri" charset="0"/>
                <a:sym typeface="Calibri" charset="0"/>
              </a:rPr>
              <a:t>In 2012, EBI and CRG started working together to establish EGA as a joint resource, which has grown in the context of ELIXIR</a:t>
            </a:r>
          </a:p>
        </p:txBody>
      </p:sp>
    </p:spTree>
    <p:extLst>
      <p:ext uri="{BB962C8B-B14F-4D97-AF65-F5344CB8AC3E}">
        <p14:creationId xmlns:p14="http://schemas.microsoft.com/office/powerpoint/2010/main" val="1671261607"/>
      </p:ext>
    </p:extLst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Shape 1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770063"/>
            <a:ext cx="6096000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Shape 159"/>
          <p:cNvSpPr>
            <a:spLocks noGrp="1"/>
          </p:cNvSpPr>
          <p:nvPr>
            <p:ph type="title"/>
          </p:nvPr>
        </p:nvSpPr>
        <p:spPr>
          <a:xfrm>
            <a:off x="2152650" y="517526"/>
            <a:ext cx="7886700" cy="976313"/>
          </a:xfrm>
          <a:solidFill>
            <a:srgbClr val="5E9CC3">
              <a:alpha val="9804"/>
            </a:srgbClr>
          </a:solidFill>
        </p:spPr>
        <p:txBody>
          <a:bodyPr vert="horz" wrap="square" lIns="144000" tIns="72000" rIns="91425" bIns="7200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  <a:buFont typeface="Calibri" charset="0"/>
              <a:buNone/>
            </a:pPr>
            <a:r>
              <a:rPr lang="en-GB" altLang="en-US">
                <a:latin typeface="Calibri" charset="0"/>
                <a:ea typeface="ＭＳ Ｐゴシック" charset="-128"/>
                <a:sym typeface="Calibri" charset="0"/>
              </a:rPr>
              <a:t>The EGA contains a growing amount of data</a:t>
            </a:r>
          </a:p>
        </p:txBody>
      </p:sp>
      <p:sp>
        <p:nvSpPr>
          <p:cNvPr id="161" name="Shape 161"/>
          <p:cNvSpPr txBox="1">
            <a:spLocks noChangeArrowheads="1"/>
          </p:cNvSpPr>
          <p:nvPr/>
        </p:nvSpPr>
        <p:spPr bwMode="auto">
          <a:xfrm rot="180104">
            <a:off x="7275513" y="2066925"/>
            <a:ext cx="1225550" cy="414338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ts val="0"/>
              </a:spcBef>
              <a:buSzPct val="25000"/>
              <a:defRPr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&gt;2.5 PB</a:t>
            </a:r>
            <a:r>
              <a:rPr lang="en-GB" sz="21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62" name="Shape 162"/>
          <p:cNvSpPr txBox="1">
            <a:spLocks noChangeArrowheads="1"/>
          </p:cNvSpPr>
          <p:nvPr/>
        </p:nvSpPr>
        <p:spPr bwMode="auto">
          <a:xfrm rot="-2846779">
            <a:off x="2443957" y="4971257"/>
            <a:ext cx="854075" cy="300038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ts val="0"/>
              </a:spcBef>
              <a:buSzPct val="25000"/>
              <a:defRPr/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July-2010</a:t>
            </a:r>
          </a:p>
        </p:txBody>
      </p:sp>
      <p:sp>
        <p:nvSpPr>
          <p:cNvPr id="163" name="Shape 163"/>
          <p:cNvSpPr txBox="1">
            <a:spLocks noChangeArrowheads="1"/>
          </p:cNvSpPr>
          <p:nvPr/>
        </p:nvSpPr>
        <p:spPr bwMode="auto">
          <a:xfrm rot="-2943456">
            <a:off x="7657307" y="4991895"/>
            <a:ext cx="895350" cy="300037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ts val="0"/>
              </a:spcBef>
              <a:buSzPct val="25000"/>
              <a:defRPr/>
            </a:pPr>
            <a:r>
              <a:rPr lang="en-GB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May-2016</a:t>
            </a:r>
          </a:p>
        </p:txBody>
      </p:sp>
      <p:pic>
        <p:nvPicPr>
          <p:cNvPr id="164" name="Shape 164" descr="http://www.irdirc.org/wp-content/uploads/2013/01/cropped-logo.pn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2755900"/>
            <a:ext cx="1143000" cy="679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Shape 16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9" y="1931989"/>
            <a:ext cx="1443037" cy="5349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Shape 166" descr="UK10K Logo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722689"/>
            <a:ext cx="1143000" cy="6937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Shape 167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6" y="4705351"/>
            <a:ext cx="1463675" cy="428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Shape 168"/>
          <p:cNvSpPr txBox="1">
            <a:spLocks noChangeArrowheads="1"/>
          </p:cNvSpPr>
          <p:nvPr/>
        </p:nvSpPr>
        <p:spPr bwMode="auto">
          <a:xfrm rot="-261162">
            <a:off x="2068513" y="2038351"/>
            <a:ext cx="1376362" cy="322263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ts val="0"/>
              </a:spcBef>
              <a:buSzPct val="25000"/>
              <a:defRPr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~650,000 files</a:t>
            </a:r>
            <a:r>
              <a:rPr lang="en-GB" sz="15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2755900" y="5500688"/>
            <a:ext cx="3417888" cy="25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>
              <a:spcBef>
                <a:spcPts val="0"/>
              </a:spcBef>
              <a:buSzPct val="25000"/>
              <a:defRPr/>
            </a:pPr>
            <a:r>
              <a:rPr lang="en-GB" sz="105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 Files encrypted in different formats are counted only once</a:t>
            </a:r>
          </a:p>
        </p:txBody>
      </p:sp>
    </p:spTree>
    <p:extLst>
      <p:ext uri="{BB962C8B-B14F-4D97-AF65-F5344CB8AC3E}">
        <p14:creationId xmlns:p14="http://schemas.microsoft.com/office/powerpoint/2010/main" val="63187556"/>
      </p:ext>
    </p:extLst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174"/>
          <p:cNvSpPr>
            <a:spLocks noGrp="1"/>
          </p:cNvSpPr>
          <p:nvPr>
            <p:ph type="title"/>
          </p:nvPr>
        </p:nvSpPr>
        <p:spPr>
          <a:xfrm>
            <a:off x="2152650" y="517526"/>
            <a:ext cx="7886700" cy="976313"/>
          </a:xfrm>
          <a:solidFill>
            <a:srgbClr val="5E9CC3">
              <a:alpha val="9804"/>
            </a:srgbClr>
          </a:solidFill>
        </p:spPr>
        <p:txBody>
          <a:bodyPr/>
          <a:lstStyle/>
          <a:p>
            <a:pPr>
              <a:spcBef>
                <a:spcPct val="0"/>
              </a:spcBef>
              <a:buFont typeface="Calibri" charset="0"/>
              <a:buNone/>
            </a:pPr>
            <a:r>
              <a:rPr lang="en-GB" altLang="en-US">
                <a:latin typeface="Calibri" charset="0"/>
                <a:ea typeface="ＭＳ Ｐゴシック" charset="-128"/>
                <a:sym typeface="Calibri" charset="0"/>
              </a:rPr>
              <a:t>EGA federation (future)</a:t>
            </a:r>
          </a:p>
        </p:txBody>
      </p:sp>
      <p:pic>
        <p:nvPicPr>
          <p:cNvPr id="30722" name="Shape 17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4" y="1554164"/>
            <a:ext cx="67976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094947"/>
      </p:ext>
    </p:extLst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180"/>
          <p:cNvSpPr>
            <a:spLocks noGrp="1"/>
          </p:cNvSpPr>
          <p:nvPr>
            <p:ph type="title"/>
          </p:nvPr>
        </p:nvSpPr>
        <p:spPr>
          <a:xfrm>
            <a:off x="2152650" y="517526"/>
            <a:ext cx="7886700" cy="976313"/>
          </a:xfrm>
          <a:solidFill>
            <a:srgbClr val="5E9CC3">
              <a:alpha val="9804"/>
            </a:srgbClr>
          </a:solidFill>
        </p:spPr>
        <p:txBody>
          <a:bodyPr/>
          <a:lstStyle/>
          <a:p>
            <a:pPr>
              <a:spcBef>
                <a:spcPct val="0"/>
              </a:spcBef>
              <a:buFont typeface="Calibri" charset="0"/>
              <a:buNone/>
            </a:pPr>
            <a:r>
              <a:rPr lang="en-GB" altLang="en-US" sz="3000">
                <a:latin typeface="Calibri" charset="0"/>
                <a:ea typeface="ＭＳ Ｐゴシック" charset="-128"/>
                <a:sym typeface="Calibri" charset="0"/>
              </a:rPr>
              <a:t>Global Alliance for Genomics and Health (GA4GH)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2152650" y="1687514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rgbClr val="185177"/>
              </a:buClr>
              <a:buSzPct val="100000"/>
              <a:buFontTx/>
              <a:buChar char="•"/>
              <a:defRPr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Beacon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5E9CC3"/>
              </a:buClr>
              <a:buSzPct val="100000"/>
              <a:buFontTx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Developing V0.3 specification (complete)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185177"/>
              </a:buClr>
              <a:buSzPct val="100000"/>
              <a:buFontTx/>
              <a:buChar char="•"/>
              <a:defRPr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Regulatory and Ethics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5E9CC3"/>
              </a:buClr>
              <a:buSzPct val="100000"/>
              <a:buFontTx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Consent Codes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185177"/>
              </a:buClr>
              <a:buSzPct val="100000"/>
              <a:buFontTx/>
              <a:buChar char="•"/>
              <a:defRPr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 Security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5E9CC3"/>
              </a:buClr>
              <a:buSzPct val="100000"/>
              <a:buFontTx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Beacon security / AAI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5E9CC3"/>
              </a:buClr>
              <a:buSzPct val="100000"/>
              <a:buFontTx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Re-identification attacks and mitigation</a:t>
            </a:r>
          </a:p>
          <a:p>
            <a:pPr marL="228600" indent="-203200">
              <a:lnSpc>
                <a:spcPct val="90000"/>
              </a:lnSpc>
              <a:spcBef>
                <a:spcPts val="500"/>
              </a:spcBef>
              <a:buClr>
                <a:srgbClr val="185177"/>
              </a:buClr>
              <a:buSzPct val="100000"/>
              <a:buFont typeface="Calibri"/>
              <a:buChar char="•"/>
              <a:defRPr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Genomics file formats and streaming/transfer protocols</a:t>
            </a:r>
          </a:p>
        </p:txBody>
      </p:sp>
      <p:pic>
        <p:nvPicPr>
          <p:cNvPr id="61443" name="Shape 18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6" y="1493838"/>
            <a:ext cx="27336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Shape 18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571750"/>
            <a:ext cx="34925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685788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2057400" y="1039814"/>
            <a:ext cx="7772400" cy="1366837"/>
          </a:xfrm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Helvetica Light"/>
                <a:cs typeface="Helvetica Light"/>
              </a:rPr>
              <a:t>ELIXIR: The Global European Bioinformatics Research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73324274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 flipV="1">
            <a:off x="6551613" y="2909889"/>
            <a:ext cx="0" cy="503237"/>
          </a:xfrm>
          <a:prstGeom prst="line">
            <a:avLst/>
          </a:prstGeom>
          <a:ln w="50800">
            <a:solidFill>
              <a:srgbClr val="DD6021"/>
            </a:solidFill>
            <a:round/>
          </a:ln>
        </p:spPr>
        <p:txBody>
          <a:bodyPr lIns="0" tIns="0" rIns="0" bIns="0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160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35843" name="Group 322"/>
          <p:cNvGrpSpPr>
            <a:grpSpLocks/>
          </p:cNvGrpSpPr>
          <p:nvPr/>
        </p:nvGrpSpPr>
        <p:grpSpPr bwMode="auto">
          <a:xfrm>
            <a:off x="6356351" y="3170238"/>
            <a:ext cx="2016125" cy="792162"/>
            <a:chOff x="0" y="0"/>
            <a:chExt cx="2867378" cy="1126632"/>
          </a:xfrm>
        </p:grpSpPr>
        <p:sp>
          <p:nvSpPr>
            <p:cNvPr id="35858" name="Shape 320"/>
            <p:cNvSpPr>
              <a:spLocks noChangeArrowheads="1"/>
            </p:cNvSpPr>
            <p:nvPr/>
          </p:nvSpPr>
          <p:spPr bwMode="auto">
            <a:xfrm>
              <a:off x="0" y="0"/>
              <a:ext cx="2867378" cy="1126632"/>
            </a:xfrm>
            <a:prstGeom prst="roundRect">
              <a:avLst>
                <a:gd name="adj" fmla="val 11718"/>
              </a:avLst>
            </a:prstGeom>
            <a:solidFill>
              <a:srgbClr val="FFFFFF"/>
            </a:solidFill>
            <a:ln w="50800">
              <a:solidFill>
                <a:srgbClr val="DD6021"/>
              </a:solidFill>
              <a:bevel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>
                <a:latin typeface="Corbel" charset="0"/>
                <a:sym typeface="Corbel" charset="0"/>
              </a:endParaRPr>
            </a:p>
          </p:txBody>
        </p:sp>
        <p:sp>
          <p:nvSpPr>
            <p:cNvPr id="35859" name="Shape 321"/>
            <p:cNvSpPr>
              <a:spLocks noChangeArrowheads="1"/>
            </p:cNvSpPr>
            <p:nvPr/>
          </p:nvSpPr>
          <p:spPr bwMode="auto">
            <a:xfrm>
              <a:off x="54997" y="300679"/>
              <a:ext cx="2757384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Corbel" charset="0"/>
                  <a:sym typeface="Corbel" charset="0"/>
                </a:rPr>
                <a:t>agriculture</a:t>
              </a:r>
            </a:p>
          </p:txBody>
        </p:sp>
      </p:grpSp>
      <p:sp>
        <p:nvSpPr>
          <p:cNvPr id="323" name="Shape 323"/>
          <p:cNvSpPr/>
          <p:nvPr/>
        </p:nvSpPr>
        <p:spPr>
          <a:xfrm flipV="1">
            <a:off x="8712200" y="2046289"/>
            <a:ext cx="0" cy="503237"/>
          </a:xfrm>
          <a:prstGeom prst="line">
            <a:avLst/>
          </a:prstGeom>
          <a:ln w="50800">
            <a:solidFill>
              <a:srgbClr val="FF9300"/>
            </a:solidFill>
            <a:round/>
          </a:ln>
        </p:spPr>
        <p:txBody>
          <a:bodyPr lIns="0" tIns="0" rIns="0" bIns="0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16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24" name="Shape 324"/>
          <p:cNvSpPr/>
          <p:nvPr/>
        </p:nvSpPr>
        <p:spPr>
          <a:xfrm flipV="1">
            <a:off x="4979988" y="3660775"/>
            <a:ext cx="0" cy="863600"/>
          </a:xfrm>
          <a:prstGeom prst="line">
            <a:avLst/>
          </a:prstGeom>
          <a:ln w="50800">
            <a:solidFill>
              <a:srgbClr val="DD6021"/>
            </a:solidFill>
            <a:round/>
          </a:ln>
        </p:spPr>
        <p:txBody>
          <a:bodyPr lIns="0" tIns="0" rIns="0" bIns="0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16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25" name="Shape 325"/>
          <p:cNvSpPr/>
          <p:nvPr/>
        </p:nvSpPr>
        <p:spPr>
          <a:xfrm flipV="1">
            <a:off x="3614738" y="4467225"/>
            <a:ext cx="0" cy="793750"/>
          </a:xfrm>
          <a:prstGeom prst="line">
            <a:avLst/>
          </a:prstGeom>
          <a:ln w="50800">
            <a:solidFill>
              <a:srgbClr val="DD6021"/>
            </a:solidFill>
            <a:round/>
          </a:ln>
        </p:spPr>
        <p:txBody>
          <a:bodyPr lIns="0" tIns="0" rIns="0" bIns="0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16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847" name="Shape 326"/>
          <p:cNvSpPr>
            <a:spLocks noChangeArrowheads="1"/>
          </p:cNvSpPr>
          <p:nvPr/>
        </p:nvSpPr>
        <p:spPr bwMode="auto">
          <a:xfrm>
            <a:off x="8424863" y="2405063"/>
            <a:ext cx="1511300" cy="792162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50800">
            <a:solidFill>
              <a:srgbClr val="DD6021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5848" name="Shape 327"/>
          <p:cNvSpPr>
            <a:spLocks noChangeArrowheads="1"/>
          </p:cNvSpPr>
          <p:nvPr/>
        </p:nvSpPr>
        <p:spPr bwMode="auto">
          <a:xfrm>
            <a:off x="8464551" y="2616200"/>
            <a:ext cx="143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latin typeface="Corbel" charset="0"/>
                <a:sym typeface="Corbel" charset="0"/>
              </a:rPr>
              <a:t>medicine</a:t>
            </a:r>
          </a:p>
        </p:txBody>
      </p:sp>
      <p:grpSp>
        <p:nvGrpSpPr>
          <p:cNvPr id="35849" name="Group 330"/>
          <p:cNvGrpSpPr>
            <a:grpSpLocks/>
          </p:cNvGrpSpPr>
          <p:nvPr/>
        </p:nvGrpSpPr>
        <p:grpSpPr bwMode="auto">
          <a:xfrm>
            <a:off x="4700588" y="4168775"/>
            <a:ext cx="2089150" cy="793750"/>
            <a:chOff x="0" y="0"/>
            <a:chExt cx="2971236" cy="1126632"/>
          </a:xfrm>
        </p:grpSpPr>
        <p:sp>
          <p:nvSpPr>
            <p:cNvPr id="35856" name="Shape 328"/>
            <p:cNvSpPr>
              <a:spLocks noChangeArrowheads="1"/>
            </p:cNvSpPr>
            <p:nvPr/>
          </p:nvSpPr>
          <p:spPr bwMode="auto">
            <a:xfrm>
              <a:off x="0" y="0"/>
              <a:ext cx="2971236" cy="1126632"/>
            </a:xfrm>
            <a:prstGeom prst="roundRect">
              <a:avLst>
                <a:gd name="adj" fmla="val 11718"/>
              </a:avLst>
            </a:prstGeom>
            <a:solidFill>
              <a:srgbClr val="FFFFFF"/>
            </a:solidFill>
            <a:ln w="50800">
              <a:solidFill>
                <a:srgbClr val="DD6021"/>
              </a:solidFill>
              <a:bevel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>
                <a:latin typeface="Corbel" charset="0"/>
                <a:sym typeface="Corbel" charset="0"/>
              </a:endParaRPr>
            </a:p>
          </p:txBody>
        </p:sp>
        <p:sp>
          <p:nvSpPr>
            <p:cNvPr id="35857" name="Shape 329"/>
            <p:cNvSpPr>
              <a:spLocks noChangeArrowheads="1"/>
            </p:cNvSpPr>
            <p:nvPr/>
          </p:nvSpPr>
          <p:spPr bwMode="auto">
            <a:xfrm>
              <a:off x="54997" y="300680"/>
              <a:ext cx="2861242" cy="52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Corbel" charset="0"/>
                  <a:sym typeface="Corbel" charset="0"/>
                </a:rPr>
                <a:t>bioindustries</a:t>
              </a:r>
            </a:p>
          </p:txBody>
        </p:sp>
      </p:grpSp>
      <p:grpSp>
        <p:nvGrpSpPr>
          <p:cNvPr id="35850" name="Group 333"/>
          <p:cNvGrpSpPr>
            <a:grpSpLocks/>
          </p:cNvGrpSpPr>
          <p:nvPr/>
        </p:nvGrpSpPr>
        <p:grpSpPr bwMode="auto">
          <a:xfrm>
            <a:off x="3332164" y="5105401"/>
            <a:ext cx="1952625" cy="792163"/>
            <a:chOff x="0" y="0"/>
            <a:chExt cx="2775481" cy="1126632"/>
          </a:xfrm>
        </p:grpSpPr>
        <p:sp>
          <p:nvSpPr>
            <p:cNvPr id="35854" name="Shape 331"/>
            <p:cNvSpPr>
              <a:spLocks noChangeArrowheads="1"/>
            </p:cNvSpPr>
            <p:nvPr/>
          </p:nvSpPr>
          <p:spPr bwMode="auto">
            <a:xfrm>
              <a:off x="0" y="0"/>
              <a:ext cx="2775481" cy="1126632"/>
            </a:xfrm>
            <a:prstGeom prst="roundRect">
              <a:avLst>
                <a:gd name="adj" fmla="val 11718"/>
              </a:avLst>
            </a:prstGeom>
            <a:solidFill>
              <a:srgbClr val="FFFFFF"/>
            </a:solidFill>
            <a:ln w="50800">
              <a:solidFill>
                <a:srgbClr val="DD6021"/>
              </a:solidFill>
              <a:bevel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>
                <a:latin typeface="Corbel" charset="0"/>
                <a:sym typeface="Corbel" charset="0"/>
              </a:endParaRPr>
            </a:p>
          </p:txBody>
        </p:sp>
        <p:sp>
          <p:nvSpPr>
            <p:cNvPr id="35855" name="Shape 332"/>
            <p:cNvSpPr>
              <a:spLocks noChangeArrowheads="1"/>
            </p:cNvSpPr>
            <p:nvPr/>
          </p:nvSpPr>
          <p:spPr bwMode="auto">
            <a:xfrm>
              <a:off x="54997" y="300680"/>
              <a:ext cx="2665487" cy="52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Corbel" charset="0"/>
                  <a:sym typeface="Corbel" charset="0"/>
                </a:rPr>
                <a:t>environment</a:t>
              </a:r>
            </a:p>
          </p:txBody>
        </p:sp>
      </p:grpSp>
      <p:sp>
        <p:nvSpPr>
          <p:cNvPr id="35851" name="Shape 334"/>
          <p:cNvSpPr>
            <a:spLocks noChangeArrowheads="1"/>
          </p:cNvSpPr>
          <p:nvPr/>
        </p:nvSpPr>
        <p:spPr bwMode="auto">
          <a:xfrm>
            <a:off x="1774825" y="260351"/>
            <a:ext cx="511333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500"/>
              </a:spcBef>
            </a:pPr>
            <a:r>
              <a:rPr lang="en-US" altLang="en-US">
                <a:latin typeface="Corbel" charset="0"/>
                <a:sym typeface="Corbel" charset="0"/>
              </a:rPr>
              <a:t>ELIXIR connects national centres and EMBL-EBI to build a sustainable  European infrastructure for biological research data.</a:t>
            </a:r>
          </a:p>
        </p:txBody>
      </p:sp>
      <p:sp>
        <p:nvSpPr>
          <p:cNvPr id="35852" name="Shape 336"/>
          <p:cNvSpPr>
            <a:spLocks noChangeArrowheads="1"/>
          </p:cNvSpPr>
          <p:nvPr/>
        </p:nvSpPr>
        <p:spPr bwMode="auto">
          <a:xfrm>
            <a:off x="4656139" y="6308726"/>
            <a:ext cx="21875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700"/>
              <a:t>www.elixir-europe.org</a:t>
            </a:r>
          </a:p>
        </p:txBody>
      </p:sp>
      <p:pic>
        <p:nvPicPr>
          <p:cNvPr id="35853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9050"/>
            <a:ext cx="88265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73707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NeueLT Pro 45 Lt" charset="0"/>
                <a:ea typeface="ＭＳ Ｐゴシック" charset="-128"/>
              </a:rPr>
              <a:t>ELIXIR Membership</a:t>
            </a:r>
          </a:p>
        </p:txBody>
      </p:sp>
      <p:pic>
        <p:nvPicPr>
          <p:cNvPr id="37890" name="Picture 2" descr="Observers_flag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5095875"/>
            <a:ext cx="16732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" descr="Members_flags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1444625"/>
            <a:ext cx="35226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Members_map-only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4" y="0"/>
            <a:ext cx="45672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129614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34.jpeg" descr="ELIXIR_network_eur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4733" r="10320" b="4140"/>
          <a:stretch>
            <a:fillRect/>
          </a:stretch>
        </p:blipFill>
        <p:spPr bwMode="auto">
          <a:xfrm>
            <a:off x="5022850" y="0"/>
            <a:ext cx="56451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1986" name="Shape 558"/>
          <p:cNvSpPr>
            <a:spLocks noGrp="1"/>
          </p:cNvSpPr>
          <p:nvPr>
            <p:ph type="title"/>
          </p:nvPr>
        </p:nvSpPr>
        <p:spPr>
          <a:xfrm>
            <a:off x="1744663" y="134938"/>
            <a:ext cx="8153400" cy="1268412"/>
          </a:xfrm>
        </p:spPr>
        <p:txBody>
          <a:bodyPr/>
          <a:lstStyle/>
          <a:p>
            <a:r>
              <a:rPr lang="en-US" altLang="en-US">
                <a:latin typeface="HelveticaNeueLT Pro 45 Lt" charset="0"/>
                <a:ea typeface="ＭＳ Ｐゴシック" charset="-128"/>
              </a:rPr>
              <a:t>A network of data nodes</a:t>
            </a:r>
          </a:p>
        </p:txBody>
      </p:sp>
      <p:sp>
        <p:nvSpPr>
          <p:cNvPr id="559" name="Shape 559"/>
          <p:cNvSpPr>
            <a:spLocks noGrp="1"/>
          </p:cNvSpPr>
          <p:nvPr>
            <p:ph type="body" sz="half" idx="4294967295"/>
          </p:nvPr>
        </p:nvSpPr>
        <p:spPr>
          <a:xfrm>
            <a:off x="1703388" y="1538288"/>
            <a:ext cx="2952750" cy="5040312"/>
          </a:xfrm>
        </p:spPr>
        <p:txBody>
          <a:bodyPr>
            <a:noAutofit/>
          </a:bodyPr>
          <a:lstStyle/>
          <a:p>
            <a:pPr marL="250535" indent="-250535" defTabSz="850304">
              <a:lnSpc>
                <a:spcPct val="90000"/>
              </a:lnSpc>
              <a:spcBef>
                <a:spcPts val="500"/>
              </a:spcBef>
              <a:defRPr sz="2604"/>
            </a:pPr>
            <a:r>
              <a:rPr sz="2200" dirty="0">
                <a:solidFill>
                  <a:srgbClr val="DD5E21"/>
                </a:solidFill>
              </a:rPr>
              <a:t>ELIXIR </a:t>
            </a:r>
            <a:r>
              <a:rPr sz="2200" dirty="0"/>
              <a:t>Nodes are funded nationally </a:t>
            </a:r>
          </a:p>
          <a:p>
            <a:pPr marL="318864" indent="-318864" defTabSz="850304">
              <a:lnSpc>
                <a:spcPct val="90000"/>
              </a:lnSpc>
              <a:spcBef>
                <a:spcPts val="500"/>
              </a:spcBef>
              <a:defRPr sz="2604"/>
            </a:pPr>
            <a:endParaRPr sz="2200" dirty="0"/>
          </a:p>
          <a:p>
            <a:pPr marL="250535" indent="-250535" defTabSz="850304">
              <a:lnSpc>
                <a:spcPct val="90000"/>
              </a:lnSpc>
              <a:spcBef>
                <a:spcPts val="500"/>
              </a:spcBef>
              <a:defRPr sz="2604"/>
            </a:pPr>
            <a:r>
              <a:rPr sz="2200" dirty="0">
                <a:solidFill>
                  <a:srgbClr val="DD5E21"/>
                </a:solidFill>
              </a:rPr>
              <a:t>ELIXIR </a:t>
            </a:r>
            <a:r>
              <a:rPr sz="2200" dirty="0"/>
              <a:t>Nodes support national research </a:t>
            </a:r>
            <a:r>
              <a:rPr lang="en-GB" sz="2200" dirty="0"/>
              <a:t>with data management</a:t>
            </a:r>
          </a:p>
          <a:p>
            <a:pPr marL="250535" indent="-250535" defTabSz="850304">
              <a:lnSpc>
                <a:spcPct val="90000"/>
              </a:lnSpc>
              <a:spcBef>
                <a:spcPts val="500"/>
              </a:spcBef>
              <a:defRPr sz="2604"/>
            </a:pPr>
            <a:endParaRPr lang="en-GB" sz="2200" dirty="0"/>
          </a:p>
          <a:p>
            <a:pPr marL="250535" indent="-250535" defTabSz="850304">
              <a:lnSpc>
                <a:spcPct val="90000"/>
              </a:lnSpc>
              <a:spcBef>
                <a:spcPts val="500"/>
              </a:spcBef>
              <a:defRPr sz="2604"/>
            </a:pPr>
            <a:r>
              <a:rPr lang="en-GB" sz="2200" dirty="0">
                <a:solidFill>
                  <a:srgbClr val="DD5E21"/>
                </a:solidFill>
              </a:rPr>
              <a:t>ELIXIR </a:t>
            </a:r>
            <a:r>
              <a:rPr lang="en-GB" sz="2200" dirty="0"/>
              <a:t>Nodes provides a national and international  framework for long-term resource management.</a:t>
            </a:r>
            <a:endParaRPr sz="2200" dirty="0"/>
          </a:p>
        </p:txBody>
      </p:sp>
      <p:sp>
        <p:nvSpPr>
          <p:cNvPr id="3" name="Isosceles Triangle 2"/>
          <p:cNvSpPr>
            <a:spLocks noChangeArrowheads="1"/>
          </p:cNvSpPr>
          <p:nvPr/>
        </p:nvSpPr>
        <p:spPr bwMode="auto">
          <a:xfrm>
            <a:off x="7505701" y="1217614"/>
            <a:ext cx="2957513" cy="471487"/>
          </a:xfrm>
          <a:prstGeom prst="triangle">
            <a:avLst>
              <a:gd name="adj" fmla="val 26741"/>
            </a:avLst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/>
            <a:endParaRPr lang="en-US" altLang="en-US"/>
          </a:p>
        </p:txBody>
      </p:sp>
      <p:pic>
        <p:nvPicPr>
          <p:cNvPr id="41989" name="Picture 2" descr="ELIXIR_Node_Sweden_thum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1582738"/>
            <a:ext cx="29575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00504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Biology data very complex and varying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10220411" cy="4351338"/>
          </a:xfrm>
        </p:spPr>
        <p:txBody>
          <a:bodyPr/>
          <a:lstStyle/>
          <a:p>
            <a:r>
              <a:rPr lang="en-US" altLang="en-US" dirty="0"/>
              <a:t>Molecular biology was always at the forefront of open data/open access/data sharing/data reuse/data integration</a:t>
            </a:r>
          </a:p>
          <a:p>
            <a:r>
              <a:rPr lang="en-US" altLang="en-US" dirty="0"/>
              <a:t>Databases were and are central for the development of modern biology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25165"/>
            <a:ext cx="12192001" cy="37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8615"/>
      </p:ext>
    </p:extLst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16" descr="ELIXIR_network_europ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4735" r="10320" b="4140"/>
          <a:stretch>
            <a:fillRect/>
          </a:stretch>
        </p:blipFill>
        <p:spPr>
          <a:xfrm>
            <a:off x="5087938" y="-28575"/>
            <a:ext cx="5580062" cy="5521325"/>
          </a:xfrm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153400" cy="574675"/>
          </a:xfrm>
        </p:spPr>
        <p:txBody>
          <a:bodyPr/>
          <a:lstStyle/>
          <a:p>
            <a:r>
              <a:rPr lang="en-US" altLang="en-US">
                <a:latin typeface="Corbel" charset="0"/>
                <a:ea typeface="ＭＳ Ｐゴシック" charset="-128"/>
              </a:rPr>
              <a:t>Data Roaming…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sz="half" idx="1"/>
          </p:nvPr>
        </p:nvSpPr>
        <p:spPr>
          <a:xfrm>
            <a:off x="1703388" y="765176"/>
            <a:ext cx="3744912" cy="5616575"/>
          </a:xfrm>
        </p:spPr>
        <p:txBody>
          <a:bodyPr/>
          <a:lstStyle/>
          <a:p>
            <a:pPr marL="0" indent="0">
              <a:buNone/>
            </a:pPr>
            <a:endParaRPr lang="en-US" altLang="en-US">
              <a:latin typeface="Corbel" charset="0"/>
              <a:ea typeface="ＭＳ Ｐゴシック" charset="-128"/>
            </a:endParaRPr>
          </a:p>
          <a:p>
            <a:pPr lvl="1"/>
            <a:r>
              <a:rPr lang="en-US" altLang="en-US">
                <a:latin typeface="Corbel" charset="0"/>
                <a:ea typeface="ＭＳ Ｐゴシック" charset="-128"/>
              </a:rPr>
              <a:t>Access of large, and growing, reference data sets</a:t>
            </a:r>
          </a:p>
          <a:p>
            <a:pPr lvl="1"/>
            <a:endParaRPr lang="en-US" altLang="en-US">
              <a:latin typeface="Corbel" charset="0"/>
              <a:ea typeface="ＭＳ Ｐゴシック" charset="-128"/>
            </a:endParaRPr>
          </a:p>
          <a:p>
            <a:pPr lvl="1"/>
            <a:r>
              <a:rPr lang="en-US" altLang="en-US">
                <a:latin typeface="Corbel" charset="0"/>
                <a:ea typeface="ＭＳ Ｐゴシック" charset="-128"/>
              </a:rPr>
              <a:t>Access human reference and study data</a:t>
            </a:r>
          </a:p>
          <a:p>
            <a:pPr lvl="1"/>
            <a:endParaRPr lang="en-US" altLang="en-US">
              <a:latin typeface="Corbel" charset="0"/>
              <a:ea typeface="ＭＳ Ｐゴシック" charset="-128"/>
            </a:endParaRPr>
          </a:p>
          <a:p>
            <a:pPr lvl="1"/>
            <a:r>
              <a:rPr lang="en-US" altLang="en-US">
                <a:latin typeface="Corbel" charset="0"/>
                <a:ea typeface="ＭＳ Ｐゴシック" charset="-128"/>
              </a:rPr>
              <a:t>Standardising, curating and depositing large data-sets</a:t>
            </a:r>
          </a:p>
        </p:txBody>
      </p:sp>
      <p:cxnSp>
        <p:nvCxnSpPr>
          <p:cNvPr id="44036" name="Straight Connector 7"/>
          <p:cNvCxnSpPr>
            <a:cxnSpLocks noChangeShapeType="1"/>
          </p:cNvCxnSpPr>
          <p:nvPr/>
        </p:nvCxnSpPr>
        <p:spPr bwMode="auto">
          <a:xfrm flipV="1">
            <a:off x="6600826" y="765175"/>
            <a:ext cx="2663825" cy="12954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7" name="Straight Connector 8"/>
          <p:cNvCxnSpPr>
            <a:cxnSpLocks noChangeShapeType="1"/>
          </p:cNvCxnSpPr>
          <p:nvPr/>
        </p:nvCxnSpPr>
        <p:spPr bwMode="auto">
          <a:xfrm flipV="1">
            <a:off x="6600825" y="1052513"/>
            <a:ext cx="1511300" cy="1008062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8" name="Straight Connector 10"/>
          <p:cNvCxnSpPr>
            <a:cxnSpLocks noChangeShapeType="1"/>
          </p:cNvCxnSpPr>
          <p:nvPr/>
        </p:nvCxnSpPr>
        <p:spPr bwMode="auto">
          <a:xfrm flipV="1">
            <a:off x="6672264" y="2133600"/>
            <a:ext cx="287337" cy="71438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9" name="Straight Connector 12"/>
          <p:cNvCxnSpPr>
            <a:cxnSpLocks noChangeShapeType="1"/>
          </p:cNvCxnSpPr>
          <p:nvPr/>
        </p:nvCxnSpPr>
        <p:spPr bwMode="auto">
          <a:xfrm flipH="1">
            <a:off x="6096001" y="2349500"/>
            <a:ext cx="360363" cy="1366838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0" name="Straight Connector 15"/>
          <p:cNvCxnSpPr>
            <a:cxnSpLocks noChangeShapeType="1"/>
          </p:cNvCxnSpPr>
          <p:nvPr/>
        </p:nvCxnSpPr>
        <p:spPr bwMode="auto">
          <a:xfrm>
            <a:off x="6600825" y="2349500"/>
            <a:ext cx="719138" cy="503238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39932281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133825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thBuilding_fad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63" y="-11151"/>
            <a:ext cx="7653337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EMBL-EBI?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6326094" cy="4351338"/>
          </a:xfrm>
        </p:spPr>
        <p:txBody>
          <a:bodyPr/>
          <a:lstStyle/>
          <a:p>
            <a:pPr eaLnBrk="1" hangingPunct="1"/>
            <a:r>
              <a:rPr lang="en-GB" altLang="en-US" dirty="0"/>
              <a:t>Europe’s home for biological data services, research and training</a:t>
            </a:r>
          </a:p>
          <a:p>
            <a:pPr eaLnBrk="1" hangingPunct="1"/>
            <a:r>
              <a:rPr lang="en-GB" altLang="en-US" dirty="0"/>
              <a:t>A trusted data provider for the life sciences</a:t>
            </a:r>
          </a:p>
          <a:p>
            <a:pPr eaLnBrk="1" hangingPunct="1"/>
            <a:r>
              <a:rPr lang="en-GB" altLang="en-US" dirty="0"/>
              <a:t>Part of the European Molecular Biology Laboratory, an intergovernmental research organisation</a:t>
            </a:r>
          </a:p>
          <a:p>
            <a:pPr eaLnBrk="1" hangingPunct="1"/>
            <a:r>
              <a:rPr lang="en-GB" altLang="en-US" dirty="0"/>
              <a:t>International: &gt;600 members of staff from &gt;60 nations</a:t>
            </a:r>
          </a:p>
          <a:p>
            <a:pPr eaLnBrk="1" hangingPunct="1"/>
            <a:r>
              <a:rPr lang="en-GB" altLang="en-US" dirty="0"/>
              <a:t>Home of the ELIXIR Technical hub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083031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nders_EMBL_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776" y="457200"/>
            <a:ext cx="59898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Our funders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1200" y="1219200"/>
            <a:ext cx="5895788" cy="4351338"/>
          </a:xfrm>
        </p:spPr>
        <p:txBody>
          <a:bodyPr/>
          <a:lstStyle/>
          <a:p>
            <a:pPr eaLnBrk="1" hangingPunct="1"/>
            <a:r>
              <a:rPr lang="en-US" altLang="en-US" dirty="0"/>
              <a:t>EMBL-EBI is primarily funded by EMBL member states.</a:t>
            </a:r>
          </a:p>
          <a:p>
            <a:pPr eaLnBrk="1" hangingPunct="1">
              <a:spcBef>
                <a:spcPts val="1175"/>
              </a:spcBef>
            </a:pPr>
            <a:r>
              <a:rPr lang="en-US" altLang="en-US" dirty="0"/>
              <a:t>Other major funders:</a:t>
            </a:r>
          </a:p>
          <a:p>
            <a:pPr lvl="1" eaLnBrk="1" hangingPunct="1">
              <a:spcBef>
                <a:spcPts val="1175"/>
              </a:spcBef>
            </a:pPr>
            <a:r>
              <a:rPr lang="en-US" altLang="en-US" dirty="0"/>
              <a:t>European Commission</a:t>
            </a:r>
          </a:p>
          <a:p>
            <a:pPr lvl="1" eaLnBrk="1" hangingPunct="1">
              <a:spcBef>
                <a:spcPts val="1175"/>
              </a:spcBef>
            </a:pPr>
            <a:r>
              <a:rPr lang="en-US" altLang="en-US" dirty="0"/>
              <a:t>Research Councils UK</a:t>
            </a:r>
          </a:p>
          <a:p>
            <a:pPr lvl="1" eaLnBrk="1" hangingPunct="1">
              <a:spcBef>
                <a:spcPts val="1175"/>
              </a:spcBef>
            </a:pPr>
            <a:r>
              <a:rPr lang="en-US" altLang="en-US" dirty="0"/>
              <a:t>National Institutes of Health</a:t>
            </a:r>
          </a:p>
          <a:p>
            <a:pPr lvl="1" eaLnBrk="1" hangingPunct="1">
              <a:spcBef>
                <a:spcPts val="1175"/>
              </a:spcBef>
            </a:pPr>
            <a:r>
              <a:rPr lang="en-US" altLang="en-US" dirty="0" err="1"/>
              <a:t>Wellcome</a:t>
            </a:r>
            <a:r>
              <a:rPr lang="en-US" altLang="en-US" dirty="0"/>
              <a:t> Trust</a:t>
            </a:r>
          </a:p>
          <a:p>
            <a:pPr lvl="1" eaLnBrk="1" hangingPunct="1">
              <a:spcBef>
                <a:spcPts val="1175"/>
              </a:spcBef>
            </a:pPr>
            <a:r>
              <a:rPr lang="en-US" altLang="en-US" dirty="0"/>
              <a:t>Industry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933890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>
          <a:xfrm>
            <a:off x="855663" y="312738"/>
            <a:ext cx="10648950" cy="762000"/>
          </a:xfrm>
        </p:spPr>
        <p:txBody>
          <a:bodyPr/>
          <a:lstStyle/>
          <a:p>
            <a:pPr eaLnBrk="1" hangingPunct="1"/>
            <a:r>
              <a:rPr lang="en-US" altLang="en-US" dirty="0"/>
              <a:t>Our mission</a:t>
            </a:r>
          </a:p>
        </p:txBody>
      </p:sp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855663" y="1677988"/>
            <a:ext cx="1758950" cy="3206750"/>
            <a:chOff x="745925" y="1678328"/>
            <a:chExt cx="1796391" cy="3206743"/>
          </a:xfrm>
        </p:grpSpPr>
        <p:sp>
          <p:nvSpPr>
            <p:cNvPr id="24589" name="Rectangle 1"/>
            <p:cNvSpPr>
              <a:spLocks noChangeArrowheads="1"/>
            </p:cNvSpPr>
            <p:nvPr/>
          </p:nvSpPr>
          <p:spPr bwMode="auto">
            <a:xfrm>
              <a:off x="745925" y="1678328"/>
              <a:ext cx="1796391" cy="1797046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5100" dirty="0">
                <a:latin typeface="Helvetica Neue LT Pro 45 Light" charset="0"/>
                <a:ea typeface="Helvetica Neue LT Pro 45 Light" charset="0"/>
                <a:cs typeface="Helvetica Neue LT Pro 45 Light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89699" y="3788110"/>
              <a:ext cx="1708841" cy="1096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GB" sz="217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T Pro 45 Light" charset="0"/>
                  <a:ea typeface="Helvetica Neue LT Pro 45 Light" charset="0"/>
                  <a:cs typeface="Helvetica Neue LT Pro 45 Light" charset="0"/>
                </a:rPr>
                <a:t>Deliver excellent research</a:t>
              </a:r>
            </a:p>
          </p:txBody>
        </p:sp>
      </p:grpSp>
      <p:grpSp>
        <p:nvGrpSpPr>
          <p:cNvPr id="24579" name="Group 13"/>
          <p:cNvGrpSpPr>
            <a:grpSpLocks/>
          </p:cNvGrpSpPr>
          <p:nvPr/>
        </p:nvGrpSpPr>
        <p:grpSpPr bwMode="auto">
          <a:xfrm>
            <a:off x="5156200" y="1677988"/>
            <a:ext cx="1760538" cy="3541712"/>
            <a:chOff x="5066111" y="1678328"/>
            <a:chExt cx="1796391" cy="3541658"/>
          </a:xfrm>
        </p:grpSpPr>
        <p:sp>
          <p:nvSpPr>
            <p:cNvPr id="24587" name="Rectangle 6"/>
            <p:cNvSpPr>
              <a:spLocks noChangeArrowheads="1"/>
            </p:cNvSpPr>
            <p:nvPr/>
          </p:nvSpPr>
          <p:spPr bwMode="auto">
            <a:xfrm>
              <a:off x="5066111" y="1678328"/>
              <a:ext cx="1796391" cy="179702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5100" dirty="0">
                <a:latin typeface="Helvetica Neue LT Pro 45 Light" charset="0"/>
                <a:ea typeface="Helvetica Neue LT Pro 45 Light" charset="0"/>
                <a:cs typeface="Helvetica Neue LT Pro 45 Light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88789" y="3788083"/>
              <a:ext cx="1751036" cy="14319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GB" sz="217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T Pro 45 Light" charset="0"/>
                  <a:ea typeface="Helvetica Neue LT Pro 45 Light" charset="0"/>
                  <a:cs typeface="Helvetica Neue LT Pro 45 Light" charset="0"/>
                </a:rPr>
                <a:t>Train the next generation of scientists</a:t>
              </a:r>
            </a:p>
          </p:txBody>
        </p:sp>
      </p:grp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302500" y="1677988"/>
            <a:ext cx="1758950" cy="17970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7954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7954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7954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7954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7954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79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79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79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79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5100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345363" y="3787775"/>
            <a:ext cx="1673225" cy="1096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177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Engage with European industry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9345613" y="3787775"/>
            <a:ext cx="2006600" cy="1096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177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rPr>
              <a:t>Coordinate bioinformatics in Europe</a:t>
            </a:r>
          </a:p>
        </p:txBody>
      </p:sp>
      <p:grpSp>
        <p:nvGrpSpPr>
          <p:cNvPr id="24583" name="Group 17"/>
          <p:cNvGrpSpPr>
            <a:grpSpLocks/>
          </p:cNvGrpSpPr>
          <p:nvPr/>
        </p:nvGrpSpPr>
        <p:grpSpPr bwMode="auto">
          <a:xfrm>
            <a:off x="3005138" y="1677988"/>
            <a:ext cx="1760537" cy="3206750"/>
            <a:chOff x="2940276" y="1678328"/>
            <a:chExt cx="1796391" cy="3206743"/>
          </a:xfrm>
        </p:grpSpPr>
        <p:sp>
          <p:nvSpPr>
            <p:cNvPr id="10" name="TextBox 9"/>
            <p:cNvSpPr txBox="1"/>
            <p:nvPr/>
          </p:nvSpPr>
          <p:spPr>
            <a:xfrm>
              <a:off x="2974292" y="3788110"/>
              <a:ext cx="1705682" cy="1096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GB" sz="217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T Pro 45 Light" charset="0"/>
                  <a:ea typeface="Helvetica Neue LT Pro 45 Light" charset="0"/>
                  <a:cs typeface="Helvetica Neue LT Pro 45 Light" charset="0"/>
                </a:rPr>
                <a:t>Deliver scientific</a:t>
              </a:r>
            </a:p>
            <a:p>
              <a:pPr algn="ctr" eaLnBrk="1" hangingPunct="1">
                <a:defRPr/>
              </a:pPr>
              <a:r>
                <a:rPr lang="en-GB" sz="217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T Pro 45 Light" charset="0"/>
                  <a:ea typeface="Helvetica Neue LT Pro 45 Light" charset="0"/>
                  <a:cs typeface="Helvetica Neue LT Pro 45 Light" charset="0"/>
                </a:rPr>
                <a:t>services</a:t>
              </a:r>
            </a:p>
          </p:txBody>
        </p:sp>
        <p:sp>
          <p:nvSpPr>
            <p:cNvPr id="24586" name="Rectangle 19"/>
            <p:cNvSpPr>
              <a:spLocks noChangeArrowheads="1"/>
            </p:cNvSpPr>
            <p:nvPr/>
          </p:nvSpPr>
          <p:spPr bwMode="auto">
            <a:xfrm>
              <a:off x="2940276" y="1678328"/>
              <a:ext cx="1796391" cy="179704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79546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79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5100" dirty="0">
                <a:latin typeface="Helvetica Neue LT Pro 45 Light" charset="0"/>
                <a:ea typeface="Helvetica Neue LT Pro 45 Light" charset="0"/>
                <a:cs typeface="Helvetica Neue LT Pro 45 Light" charset="0"/>
              </a:endParaRPr>
            </a:p>
          </p:txBody>
        </p:sp>
      </p:grp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9445625" y="1677988"/>
            <a:ext cx="1763713" cy="180181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81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981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981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981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981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981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981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981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981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5600" dirty="0">
              <a:latin typeface="Helvetica Neue LT Pro 45 Light" charset="0"/>
              <a:ea typeface="Helvetica Neue LT Pro 45 Light" charset="0"/>
              <a:cs typeface="Helvetica Neue LT Pro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72918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10072" y="1797029"/>
            <a:ext cx="5278352" cy="610284"/>
          </a:xfrm>
        </p:spPr>
        <p:txBody>
          <a:bodyPr/>
          <a:lstStyle/>
          <a:p>
            <a:r>
              <a:rPr lang="en-GB" altLang="en-US" sz="2400" dirty="0"/>
              <a:t>To enable life science research and its translation to medicine, agriculture, the </a:t>
            </a:r>
            <a:r>
              <a:rPr lang="en-GB" altLang="en-US" sz="2400" dirty="0" err="1"/>
              <a:t>bioindustries</a:t>
            </a:r>
            <a:r>
              <a:rPr lang="en-GB" altLang="en-US" sz="2400" dirty="0"/>
              <a:t> and society by providing biological data, information and knowledge </a:t>
            </a:r>
            <a:endParaRPr lang="en-US" altLang="en-US" sz="24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EMBL-EBI Service Mission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7111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What_does_EBI 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1119188"/>
            <a:ext cx="549116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NeueLT Pro 45 Lt" charset="0"/>
                <a:ea typeface="ＭＳ Ｐゴシック" charset="-128"/>
                <a:cs typeface="HelveticaNeueLT Pro 45 Lt" charset="0"/>
              </a:rPr>
              <a:t>What services do we provide? </a:t>
            </a:r>
            <a:endParaRPr lang="en-GB" altLang="en-US">
              <a:latin typeface="HelveticaNeueLT Pro 45 Lt" charset="0"/>
              <a:ea typeface="ＭＳ Ｐゴシック" charset="-128"/>
              <a:cs typeface="HelveticaNeueLT Pro 45 Lt" charset="0"/>
            </a:endParaRPr>
          </a:p>
        </p:txBody>
      </p:sp>
      <p:sp>
        <p:nvSpPr>
          <p:cNvPr id="39939" name="AutoShape 4"/>
          <p:cNvSpPr>
            <a:spLocks noChangeArrowheads="1"/>
          </p:cNvSpPr>
          <p:nvPr/>
        </p:nvSpPr>
        <p:spPr bwMode="auto">
          <a:xfrm>
            <a:off x="8283575" y="514350"/>
            <a:ext cx="2305050" cy="1079500"/>
          </a:xfrm>
          <a:prstGeom prst="wedgeRoundRectCallout">
            <a:avLst>
              <a:gd name="adj1" fmla="val -49940"/>
              <a:gd name="adj2" fmla="val 65005"/>
              <a:gd name="adj3" fmla="val 16667"/>
            </a:avLst>
          </a:prstGeom>
          <a:solidFill>
            <a:srgbClr val="FFEB94"/>
          </a:solidFill>
          <a:ln w="9525">
            <a:solidFill>
              <a:srgbClr val="F9F9F9"/>
            </a:solidFill>
            <a:miter lim="800000"/>
            <a:headEnd/>
            <a:tailEnd/>
          </a:ln>
        </p:spPr>
        <p:txBody>
          <a:bodyPr lIns="71995" tIns="71995" rIns="71995" bIns="71995" anchor="ctr">
            <a:spAutoFit/>
          </a:bodyPr>
          <a:lstStyle>
            <a:lvl1pPr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1pPr>
            <a:lvl2pPr marL="742950" indent="-285750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SzPct val="100000"/>
              <a:buFont typeface="Arial" charset="0"/>
              <a:buChar char="•"/>
              <a:defRPr sz="22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2pPr>
            <a:lvl3pPr marL="1143000" indent="-228600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3pPr>
            <a:lvl4pPr marL="16002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4pPr>
            <a:lvl5pPr marL="20574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Helvetica Neue LT Pro 45 Light" charset="0"/>
              </a:rPr>
              <a:t>Labs around the world send us their data and we…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9088438" y="3214688"/>
            <a:ext cx="1549400" cy="468312"/>
          </a:xfrm>
          <a:prstGeom prst="wedgeRoundRectCallout">
            <a:avLst>
              <a:gd name="adj1" fmla="val -72951"/>
              <a:gd name="adj2" fmla="val 34776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Archive it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661400" y="4860925"/>
            <a:ext cx="1549400" cy="466725"/>
          </a:xfrm>
          <a:prstGeom prst="wedgeRoundRectCallout">
            <a:avLst>
              <a:gd name="adj1" fmla="val -86364"/>
              <a:gd name="adj2" fmla="val 1508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Classify it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52575" y="5338763"/>
            <a:ext cx="1981200" cy="1079500"/>
          </a:xfrm>
          <a:prstGeom prst="wedgeRoundRectCallout">
            <a:avLst>
              <a:gd name="adj1" fmla="val 144602"/>
              <a:gd name="adj2" fmla="val 2410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Share it with other data providers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01663" y="3295650"/>
            <a:ext cx="1851025" cy="1079500"/>
          </a:xfrm>
          <a:prstGeom prst="wedgeRoundRectCallout">
            <a:avLst>
              <a:gd name="adj1" fmla="val 125121"/>
              <a:gd name="adj2" fmla="val 69433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  <a:effectLst/>
        </p:spPr>
        <p:txBody>
          <a:bodyPr lIns="71995" tIns="71995" rIns="71995" bIns="71995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Analyse</a:t>
            </a:r>
            <a:r>
              <a:rPr lang="en-US" sz="1800" dirty="0">
                <a:solidFill>
                  <a:srgbClr val="000000"/>
                </a:solidFill>
                <a:latin typeface="Helvetica Neue LT Pro 45 Light" charset="0"/>
                <a:ea typeface="+mn-ea"/>
                <a:cs typeface="Helvetica Neue LT Pro 45 Light" charset="0"/>
              </a:rPr>
              <a:t>, add value and integrate it</a:t>
            </a:r>
          </a:p>
        </p:txBody>
      </p:sp>
      <p:sp>
        <p:nvSpPr>
          <p:cNvPr id="39944" name="AutoShape 4"/>
          <p:cNvSpPr>
            <a:spLocks noChangeArrowheads="1"/>
          </p:cNvSpPr>
          <p:nvPr/>
        </p:nvSpPr>
        <p:spPr bwMode="auto">
          <a:xfrm>
            <a:off x="1552575" y="1187450"/>
            <a:ext cx="1800225" cy="1385888"/>
          </a:xfrm>
          <a:prstGeom prst="wedgeRoundRectCallout">
            <a:avLst>
              <a:gd name="adj1" fmla="val 61625"/>
              <a:gd name="adj2" fmla="val 73593"/>
              <a:gd name="adj3" fmla="val 16667"/>
            </a:avLst>
          </a:prstGeom>
          <a:solidFill>
            <a:srgbClr val="E3F0D9"/>
          </a:solidFill>
          <a:ln w="9525">
            <a:solidFill>
              <a:srgbClr val="F9F9F9"/>
            </a:solidFill>
            <a:miter lim="800000"/>
            <a:headEnd/>
            <a:tailEnd/>
          </a:ln>
        </p:spPr>
        <p:txBody>
          <a:bodyPr lIns="71995" tIns="71995" rIns="71995" bIns="71995" anchor="ctr">
            <a:spAutoFit/>
          </a:bodyPr>
          <a:lstStyle>
            <a:lvl1pPr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1pPr>
            <a:lvl2pPr marL="742950" indent="-285750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SzPct val="100000"/>
              <a:buFont typeface="Arial" charset="0"/>
              <a:buChar char="•"/>
              <a:defRPr sz="22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2pPr>
            <a:lvl3pPr marL="1143000" indent="-228600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3pPr>
            <a:lvl4pPr marL="16002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4pPr>
            <a:lvl5pPr marL="2057400" indent="-22860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rgbClr val="595959"/>
                </a:solidFill>
                <a:latin typeface="HelveticaNeueLT Pro 45 Lt" charset="0"/>
                <a:ea typeface="ＭＳ Ｐゴシック" charset="-128"/>
                <a:cs typeface="HelveticaNeueLT Pro 45 Lt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Helvetica Neue LT Pro 45 Light" charset="0"/>
              </a:rPr>
              <a:t>…provide tools to help researchers use it</a:t>
            </a:r>
          </a:p>
        </p:txBody>
      </p:sp>
      <p:sp>
        <p:nvSpPr>
          <p:cNvPr id="39945" name="TextBox 3"/>
          <p:cNvSpPr txBox="1">
            <a:spLocks noChangeArrowheads="1"/>
          </p:cNvSpPr>
          <p:nvPr/>
        </p:nvSpPr>
        <p:spPr bwMode="auto">
          <a:xfrm>
            <a:off x="5153025" y="3211513"/>
            <a:ext cx="1814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72AD46"/>
                </a:solidFill>
                <a:latin typeface="Helvetica Neue LT Pro 45 Light" charset="0"/>
              </a:rPr>
              <a:t>A collaborative</a:t>
            </a:r>
          </a:p>
          <a:p>
            <a:pPr algn="ctr" eaLnBrk="1" hangingPunct="1"/>
            <a:r>
              <a:rPr lang="en-US" altLang="en-US" sz="2000">
                <a:solidFill>
                  <a:srgbClr val="72AD46"/>
                </a:solidFill>
                <a:latin typeface="Helvetica Neue LT Pro 45 Light" charset="0"/>
              </a:rPr>
              <a:t> enterprise</a:t>
            </a:r>
          </a:p>
        </p:txBody>
      </p:sp>
    </p:spTree>
    <p:extLst>
      <p:ext uri="{BB962C8B-B14F-4D97-AF65-F5344CB8AC3E}">
        <p14:creationId xmlns:p14="http://schemas.microsoft.com/office/powerpoint/2010/main" val="2282781805"/>
      </p:ext>
    </p:extLst>
  </p:cSld>
  <p:clrMapOvr>
    <a:masterClrMapping/>
  </p:clrMapOvr>
  <p:transition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5050513424100022"/>
</p:tagLst>
</file>

<file path=ppt/theme/theme1.xml><?xml version="1.0" encoding="utf-8"?>
<a:theme xmlns:a="http://schemas.openxmlformats.org/drawingml/2006/main" name="EMBL-EBI_slide_template_July_2015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MBL-EBI_widescreen_slide_template_2017" id="{E9ABBDF8-B220-F340-85AF-73C151397ADE}" vid="{38A635B3-E1F6-234C-A40B-499FB3FCA518}"/>
    </a:ext>
  </a:extLst>
</a:theme>
</file>

<file path=ppt/theme/theme2.xml><?xml version="1.0" encoding="utf-8"?>
<a:theme xmlns:a="http://schemas.openxmlformats.org/drawingml/2006/main" name="1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MBL-EBI_widescreen_slide_template_2017" id="{E9ABBDF8-B220-F340-85AF-73C151397ADE}" vid="{11154DD9-E292-3B4B-AA37-67175096981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3197</TotalTime>
  <Words>1721</Words>
  <Application>Microsoft Macintosh PowerPoint</Application>
  <PresentationFormat>Widescreen</PresentationFormat>
  <Paragraphs>323</Paragraphs>
  <Slides>41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ＭＳ Ｐゴシック</vt:lpstr>
      <vt:lpstr>Arial</vt:lpstr>
      <vt:lpstr>Calibri</vt:lpstr>
      <vt:lpstr>Corbel</vt:lpstr>
      <vt:lpstr>Helvetica</vt:lpstr>
      <vt:lpstr>Helvetica Light</vt:lpstr>
      <vt:lpstr>Helvetica Neue LT Pro 45 Light</vt:lpstr>
      <vt:lpstr>Helvetica Neue LT Pro 55 Roman</vt:lpstr>
      <vt:lpstr>Helvetica Neue LT Pro 65 Medium</vt:lpstr>
      <vt:lpstr>HelveticaNeueLT Pro 45 Lt</vt:lpstr>
      <vt:lpstr>Noto Sans Symbols</vt:lpstr>
      <vt:lpstr>Times</vt:lpstr>
      <vt:lpstr>EMBL-EBI_slide_template_July_2015</vt:lpstr>
      <vt:lpstr>1_Leere Präsentation</vt:lpstr>
      <vt:lpstr>Bioinformatics Goes Translational: Infrastructural Challenges and Opportunities in Big Data and Precision Medicine</vt:lpstr>
      <vt:lpstr>Tremendous success of life sciences</vt:lpstr>
      <vt:lpstr>EMBL-EBI data growth</vt:lpstr>
      <vt:lpstr>Biology data very complex and varying</vt:lpstr>
      <vt:lpstr>What is EMBL-EBI?</vt:lpstr>
      <vt:lpstr>Our funders</vt:lpstr>
      <vt:lpstr>Our mission</vt:lpstr>
      <vt:lpstr>EMBL-EBI Service Mission</vt:lpstr>
      <vt:lpstr>What services do we provide? </vt:lpstr>
      <vt:lpstr>Data resources at EMBL-EBI</vt:lpstr>
      <vt:lpstr>Major Database Collaborations</vt:lpstr>
      <vt:lpstr>Big data, big demand</vt:lpstr>
      <vt:lpstr>Looking ahead</vt:lpstr>
      <vt:lpstr>Opportunities: New data</vt:lpstr>
      <vt:lpstr>Opportunities: New knowledge</vt:lpstr>
      <vt:lpstr>A comprehensive atlas of all human cells </vt:lpstr>
      <vt:lpstr>A comprehensive atlas of all human cells</vt:lpstr>
      <vt:lpstr>A comprehensive atlas of all human cells</vt:lpstr>
      <vt:lpstr>The Human Cell Atlas Data Coordination Platform</vt:lpstr>
      <vt:lpstr>The Human Cell Atlas Data Coordination Platform</vt:lpstr>
      <vt:lpstr>Our role in the HCA Data Coordination Platform</vt:lpstr>
      <vt:lpstr>Bioinformatics goes translational</vt:lpstr>
      <vt:lpstr>Genomics: from research to healthcare</vt:lpstr>
      <vt:lpstr>Clinical data? </vt:lpstr>
      <vt:lpstr>Health Care systems</vt:lpstr>
      <vt:lpstr>Long term goal for clinical data in Europe</vt:lpstr>
      <vt:lpstr>EMBL-EBI long term goal</vt:lpstr>
      <vt:lpstr>Global standards: the GA4GH</vt:lpstr>
      <vt:lpstr>Federation</vt:lpstr>
      <vt:lpstr>Controlled Access Data: EGA</vt:lpstr>
      <vt:lpstr>What is the EGA?</vt:lpstr>
      <vt:lpstr>How the EGA is managed</vt:lpstr>
      <vt:lpstr>The EGA contains a growing amount of data</vt:lpstr>
      <vt:lpstr>EGA federation (future)</vt:lpstr>
      <vt:lpstr>Global Alliance for Genomics and Health (GA4GH)</vt:lpstr>
      <vt:lpstr>ELIXIR: The Global European Bioinformatics Research Infrastructure</vt:lpstr>
      <vt:lpstr>PowerPoint Presentation</vt:lpstr>
      <vt:lpstr>ELIXIR Membership</vt:lpstr>
      <vt:lpstr>A network of data nodes</vt:lpstr>
      <vt:lpstr>Data Roaming…</vt:lpstr>
      <vt:lpstr>Thank you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Microsoft Office User</cp:lastModifiedBy>
  <cp:revision>144</cp:revision>
  <dcterms:created xsi:type="dcterms:W3CDTF">2017-02-14T11:22:18Z</dcterms:created>
  <dcterms:modified xsi:type="dcterms:W3CDTF">2018-08-02T08:26:55Z</dcterms:modified>
</cp:coreProperties>
</file>