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3"/>
  </p:notesMasterIdLst>
  <p:sldIdLst>
    <p:sldId id="256" r:id="rId3"/>
    <p:sldId id="317" r:id="rId4"/>
    <p:sldId id="257" r:id="rId5"/>
    <p:sldId id="283" r:id="rId6"/>
    <p:sldId id="318" r:id="rId7"/>
    <p:sldId id="287" r:id="rId8"/>
    <p:sldId id="288" r:id="rId9"/>
    <p:sldId id="320" r:id="rId10"/>
    <p:sldId id="319" r:id="rId11"/>
    <p:sldId id="321" r:id="rId12"/>
    <p:sldId id="284" r:id="rId13"/>
    <p:sldId id="286" r:id="rId14"/>
    <p:sldId id="290" r:id="rId15"/>
    <p:sldId id="291" r:id="rId16"/>
    <p:sldId id="323" r:id="rId17"/>
    <p:sldId id="293" r:id="rId18"/>
    <p:sldId id="294" r:id="rId19"/>
    <p:sldId id="295" r:id="rId20"/>
    <p:sldId id="296" r:id="rId21"/>
    <p:sldId id="300" r:id="rId22"/>
    <p:sldId id="302" r:id="rId23"/>
    <p:sldId id="303" r:id="rId24"/>
    <p:sldId id="309" r:id="rId25"/>
    <p:sldId id="310" r:id="rId26"/>
    <p:sldId id="312" r:id="rId27"/>
    <p:sldId id="311" r:id="rId28"/>
    <p:sldId id="313" r:id="rId29"/>
    <p:sldId id="314" r:id="rId30"/>
    <p:sldId id="324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822E"/>
    <a:srgbClr val="3B7327"/>
    <a:srgbClr val="549E39"/>
    <a:srgbClr val="F5F5F5"/>
    <a:srgbClr val="C8D482"/>
    <a:srgbClr val="FF8C8C"/>
    <a:srgbClr val="00B0F0"/>
    <a:srgbClr val="315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4350" autoAdjust="0"/>
  </p:normalViewPr>
  <p:slideViewPr>
    <p:cSldViewPr snapToGrid="0">
      <p:cViewPr varScale="1">
        <p:scale>
          <a:sx n="56" d="100"/>
          <a:sy n="56" d="100"/>
        </p:scale>
        <p:origin x="1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47B3C-F0F7-407F-8AC3-D4781FBD925D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AD92-4FAE-40D4-B3C9-AAB458809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0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9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4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1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6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AD92-4FAE-40D4-B3C9-AAB458809B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3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7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4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0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7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4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5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9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77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8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511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20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33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33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54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3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2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1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7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1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8533-3935-4019-9160-F9755EC66B99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14716A-B82F-4784-AF82-82BD3077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975" y="1248696"/>
            <a:ext cx="9869031" cy="190305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Perpetual maintenance of machines with different </a:t>
            </a:r>
            <a:r>
              <a:rPr lang="en-GB" sz="4000" dirty="0" smtClean="0">
                <a:solidFill>
                  <a:srgbClr val="7030A0"/>
                </a:solidFill>
              </a:rPr>
              <a:t>attendance frequency needs</a:t>
            </a:r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endParaRPr lang="en-GB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1" y="3531871"/>
            <a:ext cx="9379974" cy="1730794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Leszek A Gąsieniec, 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Jie </a:t>
            </a:r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(University of Liverpool, UK)</a:t>
            </a:r>
          </a:p>
          <a:p>
            <a:pPr algn="l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Ralf </a:t>
            </a:r>
            <a:r>
              <a:rPr lang="en-GB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Klasing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Bordeaux University, 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France),  </a:t>
            </a:r>
          </a:p>
          <a:p>
            <a:pPr algn="l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Christos </a:t>
            </a:r>
            <a:r>
              <a:rPr lang="en-GB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Levcopoulos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Andrzej </a:t>
            </a:r>
            <a:r>
              <a:rPr lang="en-GB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Lingas</a:t>
            </a:r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(Lund University, Sweden), 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GB" sz="2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Tomasz </a:t>
            </a:r>
            <a:r>
              <a:rPr lang="en-GB" sz="2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Radzik</a:t>
            </a:r>
            <a:r>
              <a:rPr lang="en-GB" sz="2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(King’s College London, UK)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2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41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Continuous PMM problem</a:t>
            </a:r>
            <a:endParaRPr lang="en-GB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27268" y="3863341"/>
                <a:ext cx="11299150" cy="25831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It takes </a:t>
                </a:r>
                <a:r>
                  <a:rPr lang="en-US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to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move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from machine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en-US" altLang="zh-CN" sz="2000" i="1" baseline="-25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to machine </a:t>
                </a:r>
                <a:r>
                  <a:rPr lang="en-US" altLang="zh-CN" sz="2000" i="1" dirty="0" err="1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en-US" altLang="zh-CN" sz="2000" i="1" baseline="-25000" dirty="0" err="1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j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The machines are serviced instantaneously, only the travel time is counted.</a:t>
                </a:r>
              </a:p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Objective as before: find a perpetual schedule which minimizes the highest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(maintenance)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indicator.</a:t>
                </a:r>
              </a:p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We assume symmetric traveling time and the triangle inequality.</a:t>
                </a:r>
                <a:endPara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altLang="zh-CN" sz="2000" b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Note: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Discrete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PMM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is a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special case of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Continuous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PMM,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for all </a:t>
                </a:r>
                <a:r>
                  <a:rPr lang="en-US" altLang="zh-CN" sz="2000" i="1" dirty="0" err="1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i,j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68" y="3863341"/>
                <a:ext cx="11299150" cy="2583180"/>
              </a:xfrm>
              <a:prstGeom prst="rect">
                <a:avLst/>
              </a:prstGeom>
              <a:blipFill rotWithShape="0">
                <a:blip r:embed="rId3"/>
                <a:stretch>
                  <a:fillRect t="-2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75" y="1595209"/>
            <a:ext cx="864554" cy="1211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10174"/>
            <a:ext cx="2025445" cy="1392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43" y="2150335"/>
            <a:ext cx="2394157" cy="1645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65" y="479150"/>
            <a:ext cx="1479449" cy="1479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57" y="2880904"/>
            <a:ext cx="2084439" cy="14330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03672" y="1837954"/>
            <a:ext cx="166989" cy="794382"/>
            <a:chOff x="3817755" y="2495228"/>
            <a:chExt cx="286302" cy="3315638"/>
          </a:xfrm>
        </p:grpSpPr>
        <p:sp>
          <p:nvSpPr>
            <p:cNvPr id="14" name="Rectangle 13"/>
            <p:cNvSpPr/>
            <p:nvPr/>
          </p:nvSpPr>
          <p:spPr>
            <a:xfrm>
              <a:off x="3817755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GB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17755" y="5621504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533551" y="2739413"/>
            <a:ext cx="169467" cy="794382"/>
            <a:chOff x="4637329" y="2495228"/>
            <a:chExt cx="290550" cy="3315638"/>
          </a:xfrm>
        </p:grpSpPr>
        <p:sp>
          <p:nvSpPr>
            <p:cNvPr id="17" name="Rectangle 16"/>
            <p:cNvSpPr/>
            <p:nvPr/>
          </p:nvSpPr>
          <p:spPr>
            <a:xfrm>
              <a:off x="4641577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GB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637329" y="5389030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0041887" y="313422"/>
            <a:ext cx="166989" cy="794382"/>
            <a:chOff x="5467089" y="2495228"/>
            <a:chExt cx="286302" cy="3315638"/>
          </a:xfrm>
        </p:grpSpPr>
        <p:sp>
          <p:nvSpPr>
            <p:cNvPr id="20" name="Rectangle 19"/>
            <p:cNvSpPr/>
            <p:nvPr/>
          </p:nvSpPr>
          <p:spPr>
            <a:xfrm>
              <a:off x="5467089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GB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467089" y="5126064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1186529" y="2910217"/>
            <a:ext cx="166989" cy="794382"/>
            <a:chOff x="6880582" y="2495228"/>
            <a:chExt cx="286302" cy="3315636"/>
          </a:xfrm>
        </p:grpSpPr>
        <p:sp>
          <p:nvSpPr>
            <p:cNvPr id="23" name="Rectangle 22"/>
            <p:cNvSpPr/>
            <p:nvPr/>
          </p:nvSpPr>
          <p:spPr>
            <a:xfrm>
              <a:off x="6880582" y="2495228"/>
              <a:ext cx="286302" cy="3315636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GB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80582" y="5265043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5" name="Straight Connector 24"/>
          <p:cNvCxnSpPr>
            <a:stCxn id="9" idx="3"/>
          </p:cNvCxnSpPr>
          <p:nvPr/>
        </p:nvCxnSpPr>
        <p:spPr>
          <a:xfrm flipV="1">
            <a:off x="3168445" y="1218874"/>
            <a:ext cx="5335475" cy="15875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9117" y="3136604"/>
            <a:ext cx="2120123" cy="84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722890" y="1691640"/>
            <a:ext cx="1215370" cy="11249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50394" y="3300527"/>
            <a:ext cx="1266382" cy="339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9963972" y="1889987"/>
            <a:ext cx="705144" cy="1246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8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main </a:t>
            </a:r>
            <a:r>
              <a:rPr lang="en-US" dirty="0" smtClean="0">
                <a:solidFill>
                  <a:schemeClr val="tx1"/>
                </a:solidFill>
              </a:rPr>
              <a:t>results: approximation algorithms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7942648"/>
                  </p:ext>
                </p:extLst>
              </p:nvPr>
            </p:nvGraphicFramePr>
            <p:xfrm>
              <a:off x="1440181" y="1463041"/>
              <a:ext cx="8435340" cy="4373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068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9046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600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Algorithms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Approximation ratio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11319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Reduce-Max  (</a:t>
                          </a:r>
                          <a:r>
                            <a:rPr lang="en-US" dirty="0"/>
                            <a:t>Greedy approach)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Reduce-Fastest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Reduce-to-Pinwheel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oMath>
                          </a14:m>
                          <a:r>
                            <a:rPr lang="en-GB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17032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Continuous </a:t>
                          </a:r>
                          <a:r>
                            <a:rPr lang="en-US" altLang="zh-CN" sz="1800" b="1" kern="120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6523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966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2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3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7942648"/>
                  </p:ext>
                </p:extLst>
              </p:nvPr>
            </p:nvGraphicFramePr>
            <p:xfrm>
              <a:off x="1440181" y="1463041"/>
              <a:ext cx="8435340" cy="4373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06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9046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5600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Algorithms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Approximation ratio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1319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Reduce-Max  (</a:t>
                          </a:r>
                          <a:r>
                            <a:rPr lang="en-US" dirty="0"/>
                            <a:t>Greedy approach)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237681" r="-624" b="-720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Reduce-Fastest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342647" r="-624" b="-630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Reduce-to-Pinwheel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436232" r="-624" b="-5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17032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Continuous </a:t>
                          </a:r>
                          <a:r>
                            <a:rPr lang="en-US" altLang="zh-CN" sz="1800" b="1" kern="120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405556" r="-624" b="-17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2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500917" r="-624" b="-68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3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963235" r="-624" b="-10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18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Discrete </a:t>
            </a:r>
            <a:r>
              <a:rPr lang="en-US" dirty="0" smtClean="0">
                <a:solidFill>
                  <a:schemeClr val="tx1"/>
                </a:solidFill>
              </a:rPr>
              <a:t>PMM</a:t>
            </a:r>
            <a:endParaRPr lang="en-GB" dirty="0"/>
          </a:p>
        </p:txBody>
      </p:sp>
      <p:sp>
        <p:nvSpPr>
          <p:cNvPr id="3" name="online"/>
          <p:cNvSpPr>
            <a:spLocks noGrp="1"/>
          </p:cNvSpPr>
          <p:nvPr>
            <p:ph idx="1"/>
          </p:nvPr>
        </p:nvSpPr>
        <p:spPr>
          <a:xfrm>
            <a:off x="1143000" y="1833664"/>
            <a:ext cx="9872871" cy="42761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“Online”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memoryless, flexible (</a:t>
            </a:r>
            <a:r>
              <a:rPr lang="en-US" dirty="0" smtClean="0">
                <a:solidFill>
                  <a:schemeClr val="tx1"/>
                </a:solidFill>
              </a:rPr>
              <a:t>fault-tolerant, </a:t>
            </a:r>
            <a:r>
              <a:rPr lang="en-US" dirty="0" smtClean="0">
                <a:solidFill>
                  <a:schemeClr val="tx1"/>
                </a:solidFill>
              </a:rPr>
              <a:t>self-stabilizing), </a:t>
            </a:r>
            <a:r>
              <a:rPr lang="en-US" dirty="0" smtClean="0">
                <a:solidFill>
                  <a:schemeClr val="tx1"/>
                </a:solidFill>
              </a:rPr>
              <a:t>harder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analyse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" name="rmx"/>
          <p:cNvCxnSpPr/>
          <p:nvPr/>
        </p:nvCxnSpPr>
        <p:spPr>
          <a:xfrm>
            <a:off x="1441525" y="5154206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rmy"/>
          <p:cNvCxnSpPr/>
          <p:nvPr/>
        </p:nvCxnSpPr>
        <p:spPr>
          <a:xfrm flipH="1" flipV="1">
            <a:off x="1775012" y="3002674"/>
            <a:ext cx="0" cy="25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fx"/>
          <p:cNvCxnSpPr/>
          <p:nvPr/>
        </p:nvCxnSpPr>
        <p:spPr>
          <a:xfrm>
            <a:off x="6480153" y="5155999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fy"/>
          <p:cNvCxnSpPr/>
          <p:nvPr/>
        </p:nvCxnSpPr>
        <p:spPr>
          <a:xfrm flipH="1" flipV="1">
            <a:off x="6816704" y="3004467"/>
            <a:ext cx="0" cy="25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m"/>
          <p:cNvSpPr txBox="1">
            <a:spLocks/>
          </p:cNvSpPr>
          <p:nvPr/>
        </p:nvSpPr>
        <p:spPr>
          <a:xfrm>
            <a:off x="1144792" y="2530642"/>
            <a:ext cx="4015037" cy="42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Reduce-Max (</a:t>
            </a:r>
            <a:r>
              <a:rPr lang="en-US" dirty="0">
                <a:solidFill>
                  <a:schemeClr val="tx1"/>
                </a:solidFill>
              </a:rPr>
              <a:t>Greedy 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f"/>
          <p:cNvSpPr txBox="1">
            <a:spLocks/>
          </p:cNvSpPr>
          <p:nvPr/>
        </p:nvSpPr>
        <p:spPr>
          <a:xfrm>
            <a:off x="6183487" y="2530642"/>
            <a:ext cx="4015037" cy="42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Reduce-Fastest (Greedy 2)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m-b1"/>
          <p:cNvSpPr/>
          <p:nvPr/>
        </p:nvSpPr>
        <p:spPr>
          <a:xfrm>
            <a:off x="1926279" y="4166375"/>
            <a:ext cx="58366" cy="982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m-b2"/>
          <p:cNvSpPr/>
          <p:nvPr/>
        </p:nvSpPr>
        <p:spPr>
          <a:xfrm>
            <a:off x="2217450" y="3708365"/>
            <a:ext cx="58366" cy="1442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m-b3"/>
          <p:cNvSpPr/>
          <p:nvPr/>
        </p:nvSpPr>
        <p:spPr>
          <a:xfrm>
            <a:off x="2500818" y="4882321"/>
            <a:ext cx="58366" cy="26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m-b4"/>
          <p:cNvSpPr/>
          <p:nvPr/>
        </p:nvSpPr>
        <p:spPr>
          <a:xfrm>
            <a:off x="2791331" y="4479890"/>
            <a:ext cx="58366" cy="6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m-b5"/>
          <p:cNvSpPr/>
          <p:nvPr/>
        </p:nvSpPr>
        <p:spPr>
          <a:xfrm>
            <a:off x="3081844" y="4760877"/>
            <a:ext cx="58366" cy="389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m-b6"/>
          <p:cNvSpPr/>
          <p:nvPr/>
        </p:nvSpPr>
        <p:spPr>
          <a:xfrm>
            <a:off x="3367594" y="4348921"/>
            <a:ext cx="58366" cy="801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m-b7"/>
          <p:cNvSpPr/>
          <p:nvPr/>
        </p:nvSpPr>
        <p:spPr>
          <a:xfrm>
            <a:off x="3655726" y="3994115"/>
            <a:ext cx="58366" cy="1158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m-b8-r"/>
          <p:cNvSpPr/>
          <p:nvPr/>
        </p:nvSpPr>
        <p:spPr>
          <a:xfrm>
            <a:off x="3943858" y="3498816"/>
            <a:ext cx="58366" cy="16517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m-b9"/>
          <p:cNvSpPr/>
          <p:nvPr/>
        </p:nvSpPr>
        <p:spPr>
          <a:xfrm>
            <a:off x="4231990" y="4186997"/>
            <a:ext cx="58366" cy="96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f-b1-r"/>
          <p:cNvSpPr/>
          <p:nvPr/>
        </p:nvSpPr>
        <p:spPr>
          <a:xfrm>
            <a:off x="6967628" y="4171137"/>
            <a:ext cx="58366" cy="9824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f-b2"/>
          <p:cNvSpPr/>
          <p:nvPr/>
        </p:nvSpPr>
        <p:spPr>
          <a:xfrm>
            <a:off x="7258799" y="3713127"/>
            <a:ext cx="58366" cy="1442227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f-b3"/>
          <p:cNvSpPr/>
          <p:nvPr/>
        </p:nvSpPr>
        <p:spPr>
          <a:xfrm>
            <a:off x="7542167" y="4887083"/>
            <a:ext cx="58366" cy="268272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f-b4"/>
          <p:cNvSpPr/>
          <p:nvPr/>
        </p:nvSpPr>
        <p:spPr>
          <a:xfrm>
            <a:off x="7832680" y="4484652"/>
            <a:ext cx="58366" cy="670703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f-b5"/>
          <p:cNvSpPr/>
          <p:nvPr/>
        </p:nvSpPr>
        <p:spPr>
          <a:xfrm>
            <a:off x="8123193" y="4765639"/>
            <a:ext cx="58366" cy="389716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f-b6"/>
          <p:cNvSpPr/>
          <p:nvPr/>
        </p:nvSpPr>
        <p:spPr>
          <a:xfrm>
            <a:off x="8408943" y="4353683"/>
            <a:ext cx="58366" cy="801672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f-b7"/>
          <p:cNvSpPr/>
          <p:nvPr/>
        </p:nvSpPr>
        <p:spPr>
          <a:xfrm>
            <a:off x="8697075" y="3998877"/>
            <a:ext cx="58366" cy="1158859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f-b8"/>
          <p:cNvSpPr/>
          <p:nvPr/>
        </p:nvSpPr>
        <p:spPr>
          <a:xfrm>
            <a:off x="8985207" y="3503578"/>
            <a:ext cx="58366" cy="1651778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f-b9"/>
          <p:cNvSpPr/>
          <p:nvPr/>
        </p:nvSpPr>
        <p:spPr>
          <a:xfrm>
            <a:off x="9273339" y="4191759"/>
            <a:ext cx="58366" cy="965978"/>
          </a:xfrm>
          <a:prstGeom prst="rect">
            <a:avLst/>
          </a:prstGeom>
          <a:solidFill>
            <a:srgbClr val="549E39"/>
          </a:solidFill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4h"/>
          <p:cNvCxnSpPr/>
          <p:nvPr/>
        </p:nvCxnSpPr>
        <p:spPr>
          <a:xfrm>
            <a:off x="6480153" y="3281866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2h"/>
          <p:cNvCxnSpPr/>
          <p:nvPr/>
        </p:nvCxnSpPr>
        <p:spPr>
          <a:xfrm>
            <a:off x="6480153" y="4218627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2htext"/>
          <p:cNvSpPr txBox="1"/>
          <p:nvPr/>
        </p:nvSpPr>
        <p:spPr>
          <a:xfrm>
            <a:off x="6062493" y="4034848"/>
            <a:ext cx="53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2H</a:t>
            </a:r>
            <a:endParaRPr lang="en-GB" dirty="0"/>
          </a:p>
        </p:txBody>
      </p:sp>
      <p:sp>
        <p:nvSpPr>
          <p:cNvPr id="41" name="4htext"/>
          <p:cNvSpPr txBox="1"/>
          <p:nvPr/>
        </p:nvSpPr>
        <p:spPr>
          <a:xfrm>
            <a:off x="6072018" y="3091873"/>
            <a:ext cx="53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fub"/>
              <p:cNvSpPr/>
              <p:nvPr/>
            </p:nvSpPr>
            <p:spPr>
              <a:xfrm>
                <a:off x="9876904" y="3151759"/>
                <a:ext cx="12570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zh-CN" dirty="0"/>
                  <a:t>Max height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fu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904" y="3151759"/>
                <a:ext cx="1257075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883" t="-4717" r="-3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nline"/>
              <p:cNvSpPr txBox="1">
                <a:spLocks/>
              </p:cNvSpPr>
              <p:nvPr/>
            </p:nvSpPr>
            <p:spPr>
              <a:xfrm>
                <a:off x="1143000" y="5561787"/>
                <a:ext cx="9872871" cy="984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Approximation ratio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μ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defined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𝑀𝑎𝑥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𝑒𝑖𝑔h𝑡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𝑀𝑎𝑥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𝑒𝑖𝑔h𝑡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urrently </a:t>
                </a:r>
                <a:r>
                  <a:rPr lang="el-GR" dirty="0">
                    <a:solidFill>
                      <a:schemeClr val="tx1"/>
                    </a:solidFill>
                  </a:rPr>
                  <a:t>μ </a:t>
                </a:r>
                <a14:m>
                  <m:oMath xmlns:m="http://schemas.openxmlformats.org/officeDocument/2006/math"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Reduce-Max and </a:t>
                </a:r>
                <a:r>
                  <a:rPr lang="el-GR" dirty="0">
                    <a:solidFill>
                      <a:schemeClr val="tx1"/>
                    </a:solidFill>
                  </a:rPr>
                  <a:t>μ </a:t>
                </a:r>
                <a14:m>
                  <m:oMath xmlns:m="http://schemas.openxmlformats.org/officeDocument/2006/math"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Reduce-Fastest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onli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61787"/>
                <a:ext cx="9872871" cy="984229"/>
              </a:xfrm>
              <a:prstGeom prst="rect">
                <a:avLst/>
              </a:prstGeom>
              <a:blipFill rotWithShape="0">
                <a:blip r:embed="rId6"/>
                <a:stretch>
                  <a:fillRect t="-2469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1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Discrete </a:t>
            </a:r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982980" y="1874520"/>
            <a:ext cx="9872871" cy="47140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Reduce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feasible Pinwheel instance (density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≤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1)</a:t>
            </a: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f"/>
              <p:cNvSpPr txBox="1"/>
              <p:nvPr/>
            </p:nvSpPr>
            <p:spPr>
              <a:xfrm>
                <a:off x="6866102" y="2930970"/>
                <a:ext cx="2574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H/h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i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≤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n-US" sz="2000" i="1" baseline="-25000" dirty="0" smtClean="0">
                    <a:latin typeface="Trebuchet MS" panose="020B0603020202020204" pitchFamily="34" charset="0"/>
                  </a:rPr>
                  <a:t>i</a:t>
                </a:r>
                <a:r>
                  <a:rPr lang="en-US" sz="20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>
                    <a:latin typeface="Trebuchet MS" panose="020B0603020202020204" pitchFamily="34" charset="0"/>
                  </a:rPr>
                  <a:t>≤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H(</a:t>
                </a:r>
                <a14:m>
                  <m:oMath xmlns:m="http://schemas.openxmlformats.org/officeDocument/2006/math">
                    <m:r>
                      <a:rPr lang="en-GB" altLang="zh-CN" sz="200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GB" altLang="zh-CN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/h</a:t>
                </a:r>
                <a:r>
                  <a:rPr lang="en-US" sz="2000" baseline="-25000" dirty="0" smtClean="0">
                    <a:latin typeface="Trebuchet MS" panose="020B0603020202020204" pitchFamily="34" charset="0"/>
                  </a:rPr>
                  <a:t>i </a:t>
                </a:r>
                <a:endParaRPr lang="en-GB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4" name="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102" y="2930970"/>
                <a:ext cx="257470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364" t="-10769" r="-709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-2"/>
          <p:cNvSpPr txBox="1"/>
          <p:nvPr/>
        </p:nvSpPr>
        <p:spPr>
          <a:xfrm>
            <a:off x="7540475" y="3326970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2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f-4"/>
          <p:cNvSpPr txBox="1"/>
          <p:nvPr/>
        </p:nvSpPr>
        <p:spPr>
          <a:xfrm>
            <a:off x="7540475" y="3794970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f-7"/>
          <p:cNvSpPr txBox="1"/>
          <p:nvPr/>
        </p:nvSpPr>
        <p:spPr>
          <a:xfrm>
            <a:off x="7540475" y="4262970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7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d"/>
          <p:cNvSpPr txBox="1"/>
          <p:nvPr/>
        </p:nvSpPr>
        <p:spPr>
          <a:xfrm>
            <a:off x="9728497" y="2949720"/>
            <a:ext cx="139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rebuchet MS" panose="020B0603020202020204" pitchFamily="34" charset="0"/>
              </a:rPr>
              <a:t>d</a:t>
            </a:r>
            <a:r>
              <a:rPr lang="en-US" sz="2000" i="1" baseline="-25000" dirty="0" smtClean="0">
                <a:latin typeface="Trebuchet MS" panose="020B0603020202020204" pitchFamily="34" charset="0"/>
              </a:rPr>
              <a:t>i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 = 1/</a:t>
            </a:r>
            <a:r>
              <a:rPr lang="en-US" sz="20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d-2"/>
          <p:cNvSpPr txBox="1"/>
          <p:nvPr/>
        </p:nvSpPr>
        <p:spPr>
          <a:xfrm>
            <a:off x="10054372" y="3361260"/>
            <a:ext cx="6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1/2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d-4"/>
          <p:cNvSpPr txBox="1"/>
          <p:nvPr/>
        </p:nvSpPr>
        <p:spPr>
          <a:xfrm>
            <a:off x="10068124" y="3794970"/>
            <a:ext cx="6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1/4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d-7"/>
          <p:cNvSpPr txBox="1"/>
          <p:nvPr/>
        </p:nvSpPr>
        <p:spPr>
          <a:xfrm>
            <a:off x="10068124" y="4262970"/>
            <a:ext cx="69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1/7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2" name="white"/>
          <p:cNvSpPr/>
          <p:nvPr/>
        </p:nvSpPr>
        <p:spPr>
          <a:xfrm>
            <a:off x="6503855" y="343497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een"/>
          <p:cNvSpPr/>
          <p:nvPr/>
        </p:nvSpPr>
        <p:spPr>
          <a:xfrm>
            <a:off x="6503855" y="3902970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d"/>
          <p:cNvSpPr/>
          <p:nvPr/>
        </p:nvSpPr>
        <p:spPr>
          <a:xfrm>
            <a:off x="6503855" y="4370970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imeslo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63183"/>
              </p:ext>
            </p:extLst>
          </p:nvPr>
        </p:nvGraphicFramePr>
        <p:xfrm>
          <a:off x="6245600" y="5242559"/>
          <a:ext cx="39796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33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w-1"/>
          <p:cNvSpPr/>
          <p:nvPr/>
        </p:nvSpPr>
        <p:spPr>
          <a:xfrm>
            <a:off x="6302011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w-2"/>
          <p:cNvSpPr/>
          <p:nvPr/>
        </p:nvSpPr>
        <p:spPr>
          <a:xfrm>
            <a:off x="6875943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-3"/>
          <p:cNvSpPr/>
          <p:nvPr/>
        </p:nvSpPr>
        <p:spPr>
          <a:xfrm>
            <a:off x="7443390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w-4"/>
          <p:cNvSpPr/>
          <p:nvPr/>
        </p:nvSpPr>
        <p:spPr>
          <a:xfrm>
            <a:off x="8001109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w-5"/>
          <p:cNvSpPr/>
          <p:nvPr/>
        </p:nvSpPr>
        <p:spPr>
          <a:xfrm>
            <a:off x="8558828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w-6"/>
          <p:cNvSpPr/>
          <p:nvPr/>
        </p:nvSpPr>
        <p:spPr>
          <a:xfrm>
            <a:off x="9142487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w-7"/>
          <p:cNvSpPr/>
          <p:nvPr/>
        </p:nvSpPr>
        <p:spPr>
          <a:xfrm>
            <a:off x="9716420" y="5328120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g-1"/>
          <p:cNvSpPr/>
          <p:nvPr/>
        </p:nvSpPr>
        <p:spPr>
          <a:xfrm>
            <a:off x="6590598" y="5328120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-2"/>
          <p:cNvSpPr/>
          <p:nvPr/>
        </p:nvSpPr>
        <p:spPr>
          <a:xfrm>
            <a:off x="7728734" y="5328120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-3"/>
          <p:cNvSpPr/>
          <p:nvPr/>
        </p:nvSpPr>
        <p:spPr>
          <a:xfrm>
            <a:off x="8857143" y="5328120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g-4"/>
          <p:cNvSpPr/>
          <p:nvPr/>
        </p:nvSpPr>
        <p:spPr>
          <a:xfrm>
            <a:off x="10005006" y="5328120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-1"/>
          <p:cNvSpPr/>
          <p:nvPr/>
        </p:nvSpPr>
        <p:spPr>
          <a:xfrm>
            <a:off x="7174258" y="5328120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-2"/>
          <p:cNvSpPr/>
          <p:nvPr/>
        </p:nvSpPr>
        <p:spPr>
          <a:xfrm>
            <a:off x="8302667" y="5328120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-3"/>
          <p:cNvSpPr/>
          <p:nvPr/>
        </p:nvSpPr>
        <p:spPr>
          <a:xfrm>
            <a:off x="9440802" y="5328120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ine-w"/>
          <p:cNvSpPr/>
          <p:nvPr/>
        </p:nvSpPr>
        <p:spPr>
          <a:xfrm>
            <a:off x="6402530" y="5016570"/>
            <a:ext cx="561975" cy="228600"/>
          </a:xfrm>
          <a:custGeom>
            <a:avLst/>
            <a:gdLst>
              <a:gd name="connsiteX0" fmla="*/ 0 w 561975"/>
              <a:gd name="connsiteY0" fmla="*/ 228600 h 228600"/>
              <a:gd name="connsiteX1" fmla="*/ 276225 w 561975"/>
              <a:gd name="connsiteY1" fmla="*/ 0 h 228600"/>
              <a:gd name="connsiteX2" fmla="*/ 561975 w 5619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228600">
                <a:moveTo>
                  <a:pt x="0" y="228600"/>
                </a:moveTo>
                <a:cubicBezTo>
                  <a:pt x="91281" y="114300"/>
                  <a:pt x="182563" y="0"/>
                  <a:pt x="276225" y="0"/>
                </a:cubicBezTo>
                <a:cubicBezTo>
                  <a:pt x="369887" y="0"/>
                  <a:pt x="550862" y="173037"/>
                  <a:pt x="561975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&lt;=2"/>
          <p:cNvSpPr txBox="1"/>
          <p:nvPr/>
        </p:nvSpPr>
        <p:spPr>
          <a:xfrm>
            <a:off x="6904205" y="4727145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</a:t>
            </a:r>
            <a:endParaRPr lang="en-GB" dirty="0"/>
          </a:p>
        </p:txBody>
      </p:sp>
      <p:sp>
        <p:nvSpPr>
          <p:cNvPr id="34" name="line-g"/>
          <p:cNvSpPr/>
          <p:nvPr/>
        </p:nvSpPr>
        <p:spPr>
          <a:xfrm>
            <a:off x="6659705" y="5607120"/>
            <a:ext cx="1162050" cy="466725"/>
          </a:xfrm>
          <a:custGeom>
            <a:avLst/>
            <a:gdLst>
              <a:gd name="connsiteX0" fmla="*/ 0 w 1162050"/>
              <a:gd name="connsiteY0" fmla="*/ 0 h 466725"/>
              <a:gd name="connsiteX1" fmla="*/ 600075 w 1162050"/>
              <a:gd name="connsiteY1" fmla="*/ 466725 h 466725"/>
              <a:gd name="connsiteX2" fmla="*/ 1162050 w 1162050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466725">
                <a:moveTo>
                  <a:pt x="0" y="0"/>
                </a:moveTo>
                <a:cubicBezTo>
                  <a:pt x="203200" y="233362"/>
                  <a:pt x="406400" y="466725"/>
                  <a:pt x="600075" y="466725"/>
                </a:cubicBezTo>
                <a:cubicBezTo>
                  <a:pt x="793750" y="466725"/>
                  <a:pt x="977900" y="233362"/>
                  <a:pt x="1162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&lt;=4"/>
          <p:cNvSpPr txBox="1"/>
          <p:nvPr/>
        </p:nvSpPr>
        <p:spPr>
          <a:xfrm>
            <a:off x="7437605" y="5908245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≤4</a:t>
            </a:r>
            <a:endParaRPr lang="en-GB" dirty="0"/>
          </a:p>
        </p:txBody>
      </p:sp>
      <p:sp>
        <p:nvSpPr>
          <p:cNvPr id="35" name="line-r"/>
          <p:cNvSpPr/>
          <p:nvPr/>
        </p:nvSpPr>
        <p:spPr>
          <a:xfrm>
            <a:off x="8383730" y="4768912"/>
            <a:ext cx="1143000" cy="476258"/>
          </a:xfrm>
          <a:custGeom>
            <a:avLst/>
            <a:gdLst>
              <a:gd name="connsiteX0" fmla="*/ 0 w 1143000"/>
              <a:gd name="connsiteY0" fmla="*/ 466733 h 476258"/>
              <a:gd name="connsiteX1" fmla="*/ 581025 w 1143000"/>
              <a:gd name="connsiteY1" fmla="*/ 8 h 476258"/>
              <a:gd name="connsiteX2" fmla="*/ 1143000 w 1143000"/>
              <a:gd name="connsiteY2" fmla="*/ 476258 h 4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76258">
                <a:moveTo>
                  <a:pt x="0" y="466733"/>
                </a:moveTo>
                <a:cubicBezTo>
                  <a:pt x="195262" y="232577"/>
                  <a:pt x="390525" y="-1579"/>
                  <a:pt x="581025" y="8"/>
                </a:cubicBezTo>
                <a:cubicBezTo>
                  <a:pt x="771525" y="1595"/>
                  <a:pt x="1065213" y="338146"/>
                  <a:pt x="1143000" y="4762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&lt;=7"/>
          <p:cNvSpPr txBox="1"/>
          <p:nvPr/>
        </p:nvSpPr>
        <p:spPr>
          <a:xfrm>
            <a:off x="9304505" y="4736670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≤7</a:t>
            </a:r>
            <a:endParaRPr lang="en-GB" dirty="0"/>
          </a:p>
        </p:txBody>
      </p:sp>
      <p:cxnSp>
        <p:nvCxnSpPr>
          <p:cNvPr id="39" name="x"/>
          <p:cNvCxnSpPr/>
          <p:nvPr/>
        </p:nvCxnSpPr>
        <p:spPr>
          <a:xfrm>
            <a:off x="1653545" y="5326787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y"/>
          <p:cNvCxnSpPr/>
          <p:nvPr/>
        </p:nvCxnSpPr>
        <p:spPr>
          <a:xfrm flipH="1" flipV="1">
            <a:off x="1987032" y="3175255"/>
            <a:ext cx="0" cy="25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x-h"/>
          <p:cNvCxnSpPr/>
          <p:nvPr/>
        </p:nvCxnSpPr>
        <p:spPr>
          <a:xfrm>
            <a:off x="1653545" y="3810335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h"/>
          <p:cNvSpPr/>
          <p:nvPr/>
        </p:nvSpPr>
        <p:spPr>
          <a:xfrm>
            <a:off x="1344164" y="36309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</a:t>
            </a:r>
            <a:endParaRPr lang="zh-CN" altLang="en-US" dirty="0"/>
          </a:p>
        </p:txBody>
      </p:sp>
      <p:cxnSp>
        <p:nvCxnSpPr>
          <p:cNvPr id="44" name="x-1+h"/>
          <p:cNvCxnSpPr/>
          <p:nvPr/>
        </p:nvCxnSpPr>
        <p:spPr>
          <a:xfrm>
            <a:off x="1653545" y="3512343"/>
            <a:ext cx="32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1+h"/>
              <p:cNvSpPr/>
              <p:nvPr/>
            </p:nvSpPr>
            <p:spPr>
              <a:xfrm>
                <a:off x="633226" y="3061498"/>
                <a:ext cx="10559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H’=</a:t>
                </a:r>
                <a:r>
                  <a:rPr lang="el-GR" dirty="0"/>
                  <a:t> </a:t>
                </a:r>
                <a:r>
                  <a:rPr lang="el-GR" dirty="0" smtClean="0"/>
                  <a:t>μ∙</a:t>
                </a:r>
                <a:r>
                  <a:rPr lang="en-GB" dirty="0" smtClean="0"/>
                  <a:t>H=</a:t>
                </a:r>
                <a:endParaRPr lang="en-GB" altLang="zh-CN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altLang="zh-CN" dirty="0"/>
                  <a:t>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1+h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26" y="3061498"/>
                <a:ext cx="105593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202" t="-4717" r="-404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b1-1"/>
          <p:cNvSpPr/>
          <p:nvPr/>
        </p:nvSpPr>
        <p:spPr>
          <a:xfrm>
            <a:off x="2352620" y="4427875"/>
            <a:ext cx="264266" cy="893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b1-2"/>
          <p:cNvSpPr/>
          <p:nvPr/>
        </p:nvSpPr>
        <p:spPr>
          <a:xfrm>
            <a:off x="2353928" y="3531632"/>
            <a:ext cx="262957" cy="893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2-1"/>
          <p:cNvSpPr/>
          <p:nvPr/>
        </p:nvSpPr>
        <p:spPr>
          <a:xfrm>
            <a:off x="3216361" y="4934688"/>
            <a:ext cx="264266" cy="39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b2-2"/>
          <p:cNvSpPr/>
          <p:nvPr/>
        </p:nvSpPr>
        <p:spPr>
          <a:xfrm>
            <a:off x="3216361" y="4538587"/>
            <a:ext cx="264266" cy="39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b2-3"/>
          <p:cNvSpPr/>
          <p:nvPr/>
        </p:nvSpPr>
        <p:spPr>
          <a:xfrm>
            <a:off x="3216361" y="4150164"/>
            <a:ext cx="264266" cy="39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b2-4"/>
          <p:cNvSpPr/>
          <p:nvPr/>
        </p:nvSpPr>
        <p:spPr>
          <a:xfrm>
            <a:off x="3216361" y="3755960"/>
            <a:ext cx="264266" cy="39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b3-1"/>
          <p:cNvSpPr/>
          <p:nvPr/>
        </p:nvSpPr>
        <p:spPr>
          <a:xfrm>
            <a:off x="4031859" y="5099162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b3-2"/>
          <p:cNvSpPr/>
          <p:nvPr/>
        </p:nvSpPr>
        <p:spPr>
          <a:xfrm>
            <a:off x="4031859" y="4873911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b3-3"/>
          <p:cNvSpPr/>
          <p:nvPr/>
        </p:nvSpPr>
        <p:spPr>
          <a:xfrm>
            <a:off x="4031859" y="4648660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b3-4"/>
          <p:cNvSpPr/>
          <p:nvPr/>
        </p:nvSpPr>
        <p:spPr>
          <a:xfrm>
            <a:off x="4031859" y="4429192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b3-5"/>
          <p:cNvSpPr/>
          <p:nvPr/>
        </p:nvSpPr>
        <p:spPr>
          <a:xfrm>
            <a:off x="4031859" y="4199996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b3-6"/>
          <p:cNvSpPr/>
          <p:nvPr/>
        </p:nvSpPr>
        <p:spPr>
          <a:xfrm>
            <a:off x="4031859" y="3972371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b3-7"/>
          <p:cNvSpPr/>
          <p:nvPr/>
        </p:nvSpPr>
        <p:spPr>
          <a:xfrm>
            <a:off x="4031859" y="3742155"/>
            <a:ext cx="264266" cy="22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b1-arrow"/>
          <p:cNvCxnSpPr>
            <a:stCxn id="46" idx="0"/>
            <a:endCxn id="12" idx="0"/>
          </p:cNvCxnSpPr>
          <p:nvPr/>
        </p:nvCxnSpPr>
        <p:spPr>
          <a:xfrm rot="5400000" flipH="1" flipV="1">
            <a:off x="4485211" y="1435166"/>
            <a:ext cx="96662" cy="4096270"/>
          </a:xfrm>
          <a:prstGeom prst="bentConnector3">
            <a:avLst>
              <a:gd name="adj1" fmla="val 7109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b2-arrow"/>
          <p:cNvCxnSpPr>
            <a:stCxn id="53" idx="0"/>
            <a:endCxn id="13" idx="1"/>
          </p:cNvCxnSpPr>
          <p:nvPr/>
        </p:nvCxnSpPr>
        <p:spPr>
          <a:xfrm rot="16200000" flipH="1">
            <a:off x="4804030" y="2300423"/>
            <a:ext cx="244287" cy="3155361"/>
          </a:xfrm>
          <a:prstGeom prst="bentConnector4">
            <a:avLst>
              <a:gd name="adj1" fmla="val -197112"/>
              <a:gd name="adj2" fmla="val 644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b3-arrow"/>
          <p:cNvCxnSpPr>
            <a:stCxn id="55" idx="3"/>
            <a:endCxn id="14" idx="1"/>
          </p:cNvCxnSpPr>
          <p:nvPr/>
        </p:nvCxnSpPr>
        <p:spPr>
          <a:xfrm flipV="1">
            <a:off x="4296125" y="4468247"/>
            <a:ext cx="2207730" cy="743642"/>
          </a:xfrm>
          <a:prstGeom prst="bentConnector3">
            <a:avLst>
              <a:gd name="adj1" fmla="val 491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1"/>
          <p:cNvSpPr txBox="1"/>
          <p:nvPr/>
        </p:nvSpPr>
        <p:spPr>
          <a:xfrm>
            <a:off x="2302389" y="5325235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1</a:t>
            </a:r>
            <a:endParaRPr lang="en-US" dirty="0"/>
          </a:p>
        </p:txBody>
      </p:sp>
      <p:sp>
        <p:nvSpPr>
          <p:cNvPr id="63" name="b2"/>
          <p:cNvSpPr txBox="1"/>
          <p:nvPr/>
        </p:nvSpPr>
        <p:spPr>
          <a:xfrm>
            <a:off x="3206359" y="5321117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2</a:t>
            </a:r>
            <a:endParaRPr lang="en-US" dirty="0"/>
          </a:p>
        </p:txBody>
      </p:sp>
      <p:sp>
        <p:nvSpPr>
          <p:cNvPr id="64" name="b3"/>
          <p:cNvSpPr txBox="1"/>
          <p:nvPr/>
        </p:nvSpPr>
        <p:spPr>
          <a:xfrm>
            <a:off x="3979402" y="5326727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70483" y="1050454"/>
            <a:ext cx="404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rebuchet MS" panose="020B0603020202020204" pitchFamily="34" charset="0"/>
              </a:rPr>
              <a:t>Comment: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By adopting </a:t>
            </a:r>
            <a:r>
              <a:rPr lang="el-GR" sz="2000" dirty="0" smtClean="0">
                <a:latin typeface="Trebuchet MS" panose="020B0603020202020204" pitchFamily="34" charset="0"/>
              </a:rPr>
              <a:t>δ</a:t>
            </a:r>
            <a:r>
              <a:rPr lang="en-GB" sz="2000" dirty="0">
                <a:latin typeface="Trebuchet MS" panose="020B0603020202020204" pitchFamily="34" charset="0"/>
              </a:rPr>
              <a:t>=</a:t>
            </a:r>
            <a:r>
              <a:rPr lang="en-GB" sz="2000" dirty="0" smtClean="0">
                <a:latin typeface="Trebuchet MS" panose="020B0603020202020204" pitchFamily="34" charset="0"/>
              </a:rPr>
              <a:t>1 one can allow all frequencies </a:t>
            </a:r>
            <a:r>
              <a:rPr lang="en-GB" sz="2000" i="1" dirty="0" smtClean="0">
                <a:latin typeface="Trebuchet MS" panose="020B0603020202020204" pitchFamily="34" charset="0"/>
              </a:rPr>
              <a:t>f</a:t>
            </a:r>
            <a:r>
              <a:rPr lang="en-GB" sz="2000" dirty="0" smtClean="0">
                <a:latin typeface="Trebuchet MS" panose="020B0603020202020204" pitchFamily="34" charset="0"/>
              </a:rPr>
              <a:t> to be powers of </a:t>
            </a:r>
            <a:r>
              <a:rPr lang="en-GB" sz="2000" dirty="0" smtClean="0">
                <a:latin typeface="Trebuchet MS" panose="020B0603020202020204" pitchFamily="34" charset="0"/>
              </a:rPr>
              <a:t>2:</a:t>
            </a:r>
            <a:endParaRPr lang="en-GB" sz="2000" dirty="0" smtClean="0"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latin typeface="Trebuchet MS" panose="020B0603020202020204" pitchFamily="34" charset="0"/>
              </a:rPr>
              <a:t>μ</a:t>
            </a:r>
            <a:r>
              <a:rPr lang="en-GB" sz="2000" b="1" dirty="0" smtClean="0">
                <a:latin typeface="Trebuchet MS" panose="020B0603020202020204" pitchFamily="34" charset="0"/>
              </a:rPr>
              <a:t>=2 approx. is always feasible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6" grpId="0" animBg="1"/>
      <p:bldP spid="19" grpId="0" animBg="1"/>
      <p:bldP spid="18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27" grpId="0" animBg="1"/>
      <p:bldP spid="28" grpId="0" animBg="1"/>
      <p:bldP spid="29" grpId="0" animBg="1"/>
      <p:bldP spid="33" grpId="0" animBg="1"/>
      <p:bldP spid="36" grpId="0"/>
      <p:bldP spid="34" grpId="0" animBg="1"/>
      <p:bldP spid="37" grpId="0"/>
      <p:bldP spid="35" grpId="0" animBg="1"/>
      <p:bldP spid="3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82" y="387512"/>
            <a:ext cx="3754078" cy="2092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Discrete </a:t>
            </a:r>
            <a:r>
              <a:rPr lang="en-US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 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μ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= 1+</a:t>
            </a:r>
            <a:r>
              <a:rPr lang="el-G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δ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balanced </a:t>
            </a:r>
            <a:b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instances 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55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23" y="525780"/>
            <a:ext cx="9094929" cy="58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465971"/>
            <a:ext cx="7669529" cy="60386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3582" y="387512"/>
            <a:ext cx="3754078" cy="2092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Discrete </a:t>
            </a:r>
            <a:r>
              <a:rPr lang="en-US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 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μ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= 1+</a:t>
            </a:r>
            <a:r>
              <a:rPr lang="el-G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δ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balanced </a:t>
            </a:r>
            <a:b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instances 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72750" cy="13563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Discrete PMM </a:t>
            </a:r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l-G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μ</a:t>
            </a:r>
            <a:r>
              <a:rPr lang="en-GB" sz="3600" dirty="0">
                <a:solidFill>
                  <a:schemeClr val="tx1"/>
                </a:solidFill>
                <a:latin typeface="Trebuchet MS" panose="020B0603020202020204" pitchFamily="34" charset="0"/>
              </a:rPr>
              <a:t>= 1+</a:t>
            </a:r>
            <a:r>
              <a:rPr lang="el-G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δ</a:t>
            </a:r>
            <a:r>
              <a:rPr lang="en-GB" sz="3600" dirty="0">
                <a:solidFill>
                  <a:schemeClr val="tx1"/>
                </a:solidFill>
                <a:latin typeface="Trebuchet MS" panose="020B0603020202020204" pitchFamily="34" charset="0"/>
              </a:rPr>
              <a:t>, balanced instances)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51660"/>
                <a:ext cx="9872871" cy="4103370"/>
              </a:xfrm>
            </p:spPr>
            <p:txBody>
              <a:bodyPr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Important observations 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(1) and (2)</a:t>
                </a:r>
              </a:p>
              <a:p>
                <a:pPr marL="73152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Any two frequencies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can be combined via their superposition into a shorter frequency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</a:p>
              <a:p>
                <a:pPr marL="73152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One can combine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frequencies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into one frequency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which is also a power of 2,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GB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GB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(</m:t>
                    </m:r>
                    <m:r>
                      <m:rPr>
                        <m:sty m:val="p"/>
                      </m:rP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GB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).</a:t>
                </a:r>
                <a:endParaRPr lang="en-GB" altLang="zh-CN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GB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The idea of the proof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When the instances in PMM are more balanced one can schedule most of the growth rates as powers of two in the Pinwheel Problem </a:t>
                </a:r>
                <a:r>
                  <a:rPr lang="en-GB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perfectly</a:t>
                </a:r>
                <a:endParaRPr lang="en-GB" altLang="zh-CN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51660"/>
                <a:ext cx="9872871" cy="4103370"/>
              </a:xfrm>
              <a:blipFill rotWithShape="0">
                <a:blip r:embed="rId2"/>
                <a:stretch>
                  <a:fillRect t="-1932" r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Continuous 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6806254" cy="43662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Differences to discrete PMM: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The set of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machines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V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is represented as points in a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space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of diameter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For any pair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of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, the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engineer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needs 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to travel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and the travel distances are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symmetric and satisfy the triangle </a:t>
                </a:r>
                <a:r>
                  <a:rPr lang="en-US" altLang="zh-CN" dirty="0" err="1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ineq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.</a:t>
                </a:r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When attended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the machines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are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serviced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instantly</a:t>
                </a:r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Two natural lower 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bounds</a:t>
                </a:r>
              </a:p>
              <a:p>
                <a:pPr marL="731520" lvl="1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marL="731520" lvl="1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), MST – minimum spanning tree</a:t>
                </a:r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lvl="1"/>
                <a:endParaRPr lang="en-US" altLang="zh-CN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6806254" cy="4366260"/>
              </a:xfrm>
              <a:blipFill rotWithShape="0">
                <a:blip r:embed="rId2"/>
                <a:stretch>
                  <a:fillRect t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323365" y="920613"/>
            <a:ext cx="2383276" cy="2334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271483" y="3495201"/>
            <a:ext cx="2383276" cy="2334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535346" y="156784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700446" y="21710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059221" y="13201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440221" y="2174265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913171" y="28568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659296" y="1723415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376721" y="100904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618021" y="30219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475271" y="2269515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084746" y="1501165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049696" y="18662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878371" y="2526690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3" idx="1"/>
            <a:endCxn id="3" idx="5"/>
          </p:cNvCxnSpPr>
          <p:nvPr/>
        </p:nvCxnSpPr>
        <p:spPr>
          <a:xfrm>
            <a:off x="8672388" y="1262513"/>
            <a:ext cx="1685230" cy="16508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355496" y="1771808"/>
                <a:ext cx="398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96" y="1771808"/>
                <a:ext cx="3981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8516160" y="415161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81260" y="47548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040035" y="39039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421035" y="475804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893985" y="54406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9640110" y="430719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9357535" y="359281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9598835" y="56057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56085" y="485329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0065560" y="408494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030510" y="44500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859185" y="51104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>
            <a:stCxn id="28" idx="7"/>
            <a:endCxn id="32" idx="3"/>
          </p:cNvCxnSpPr>
          <p:nvPr/>
        </p:nvCxnSpPr>
        <p:spPr>
          <a:xfrm flipV="1">
            <a:off x="9094294" y="3648113"/>
            <a:ext cx="272550" cy="265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6"/>
            <a:endCxn id="28" idx="2"/>
          </p:cNvCxnSpPr>
          <p:nvPr/>
        </p:nvCxnSpPr>
        <p:spPr>
          <a:xfrm flipV="1">
            <a:off x="8579728" y="3936358"/>
            <a:ext cx="460307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0"/>
            <a:endCxn id="28" idx="4"/>
          </p:cNvCxnSpPr>
          <p:nvPr/>
        </p:nvCxnSpPr>
        <p:spPr>
          <a:xfrm flipV="1">
            <a:off x="9062294" y="3968750"/>
            <a:ext cx="9525" cy="481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7"/>
            <a:endCxn id="36" idx="3"/>
          </p:cNvCxnSpPr>
          <p:nvPr/>
        </p:nvCxnSpPr>
        <p:spPr>
          <a:xfrm flipV="1">
            <a:off x="8735519" y="4505363"/>
            <a:ext cx="304300" cy="258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9" idx="1"/>
            <a:endCxn id="36" idx="5"/>
          </p:cNvCxnSpPr>
          <p:nvPr/>
        </p:nvCxnSpPr>
        <p:spPr>
          <a:xfrm flipH="1" flipV="1">
            <a:off x="9084769" y="4505363"/>
            <a:ext cx="345575" cy="262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9" idx="7"/>
            <a:endCxn id="31" idx="3"/>
          </p:cNvCxnSpPr>
          <p:nvPr/>
        </p:nvCxnSpPr>
        <p:spPr>
          <a:xfrm flipV="1">
            <a:off x="9475294" y="4362488"/>
            <a:ext cx="174125" cy="405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6"/>
            <a:endCxn id="35" idx="3"/>
          </p:cNvCxnSpPr>
          <p:nvPr/>
        </p:nvCxnSpPr>
        <p:spPr>
          <a:xfrm flipV="1">
            <a:off x="9703678" y="4140238"/>
            <a:ext cx="371191" cy="199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7" idx="1"/>
            <a:endCxn id="29" idx="5"/>
          </p:cNvCxnSpPr>
          <p:nvPr/>
        </p:nvCxnSpPr>
        <p:spPr>
          <a:xfrm flipH="1" flipV="1">
            <a:off x="9475294" y="4813338"/>
            <a:ext cx="393200" cy="306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3" idx="0"/>
            <a:endCxn id="37" idx="3"/>
          </p:cNvCxnSpPr>
          <p:nvPr/>
        </p:nvCxnSpPr>
        <p:spPr>
          <a:xfrm flipV="1">
            <a:off x="9630619" y="5165763"/>
            <a:ext cx="237875" cy="440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7" idx="6"/>
            <a:endCxn id="34" idx="3"/>
          </p:cNvCxnSpPr>
          <p:nvPr/>
        </p:nvCxnSpPr>
        <p:spPr>
          <a:xfrm flipV="1">
            <a:off x="9922753" y="4908588"/>
            <a:ext cx="542641" cy="23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30" idx="6"/>
          </p:cNvCxnSpPr>
          <p:nvPr/>
        </p:nvCxnSpPr>
        <p:spPr>
          <a:xfrm flipH="1" flipV="1">
            <a:off x="8957553" y="5473058"/>
            <a:ext cx="641282" cy="165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7436762" cy="4038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Algorithm 1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a minimum spanning tree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MST(T)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for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V</a:t>
                </a:r>
                <a:endParaRPr lang="en-US" altLang="zh-CN" i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Repeatedly perform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the 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Euler-tour traversal of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edges in T</a:t>
                </a:r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.</a:t>
                </a:r>
              </a:p>
              <a:p>
                <a:pPr lvl="1"/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Upper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Approximation ratio: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GB" b="0" dirty="0" smtClean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  <a:p>
                <a:pPr marL="4572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[</a:t>
                </a:r>
                <a:r>
                  <a:rPr lang="en-US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based on the lower bound 2]</a:t>
                </a:r>
                <a:endParaRPr lang="en-US" i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7436762" cy="4038600"/>
              </a:xfrm>
              <a:blipFill rotWithShape="0"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706660" y="291971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871760" y="35229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230535" y="26720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611535" y="352614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084485" y="42087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830610" y="307529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548035" y="236091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89335" y="43738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0646585" y="362139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256060" y="2853041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221010" y="32181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049685" y="3878566"/>
            <a:ext cx="63568" cy="6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7" idx="7"/>
            <a:endCxn id="11" idx="3"/>
          </p:cNvCxnSpPr>
          <p:nvPr/>
        </p:nvCxnSpPr>
        <p:spPr>
          <a:xfrm flipV="1">
            <a:off x="9284794" y="2416213"/>
            <a:ext cx="272550" cy="265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6"/>
            <a:endCxn id="7" idx="2"/>
          </p:cNvCxnSpPr>
          <p:nvPr/>
        </p:nvCxnSpPr>
        <p:spPr>
          <a:xfrm flipV="1">
            <a:off x="8770228" y="2704458"/>
            <a:ext cx="460307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0"/>
            <a:endCxn id="7" idx="4"/>
          </p:cNvCxnSpPr>
          <p:nvPr/>
        </p:nvCxnSpPr>
        <p:spPr>
          <a:xfrm flipV="1">
            <a:off x="9252794" y="2736850"/>
            <a:ext cx="9525" cy="481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7"/>
            <a:endCxn id="15" idx="3"/>
          </p:cNvCxnSpPr>
          <p:nvPr/>
        </p:nvCxnSpPr>
        <p:spPr>
          <a:xfrm flipV="1">
            <a:off x="8926019" y="3273463"/>
            <a:ext cx="304300" cy="258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15" idx="5"/>
          </p:cNvCxnSpPr>
          <p:nvPr/>
        </p:nvCxnSpPr>
        <p:spPr>
          <a:xfrm flipH="1" flipV="1">
            <a:off x="9275269" y="3273463"/>
            <a:ext cx="345575" cy="262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7"/>
            <a:endCxn id="10" idx="3"/>
          </p:cNvCxnSpPr>
          <p:nvPr/>
        </p:nvCxnSpPr>
        <p:spPr>
          <a:xfrm flipV="1">
            <a:off x="9665794" y="3130588"/>
            <a:ext cx="174125" cy="405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6"/>
            <a:endCxn id="14" idx="3"/>
          </p:cNvCxnSpPr>
          <p:nvPr/>
        </p:nvCxnSpPr>
        <p:spPr>
          <a:xfrm flipV="1">
            <a:off x="9894178" y="2908338"/>
            <a:ext cx="371191" cy="199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8" idx="5"/>
          </p:cNvCxnSpPr>
          <p:nvPr/>
        </p:nvCxnSpPr>
        <p:spPr>
          <a:xfrm flipH="1" flipV="1">
            <a:off x="9665794" y="3581438"/>
            <a:ext cx="393200" cy="306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16" idx="3"/>
          </p:cNvCxnSpPr>
          <p:nvPr/>
        </p:nvCxnSpPr>
        <p:spPr>
          <a:xfrm flipV="1">
            <a:off x="9821119" y="3933863"/>
            <a:ext cx="237875" cy="440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3" idx="3"/>
          </p:cNvCxnSpPr>
          <p:nvPr/>
        </p:nvCxnSpPr>
        <p:spPr>
          <a:xfrm flipV="1">
            <a:off x="10113253" y="3676688"/>
            <a:ext cx="542641" cy="23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9" idx="6"/>
          </p:cNvCxnSpPr>
          <p:nvPr/>
        </p:nvCxnSpPr>
        <p:spPr>
          <a:xfrm flipH="1" flipV="1">
            <a:off x="9148053" y="4241158"/>
            <a:ext cx="641282" cy="165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8629650" y="2300288"/>
            <a:ext cx="2147888" cy="2201837"/>
          </a:xfrm>
          <a:custGeom>
            <a:avLst/>
            <a:gdLst>
              <a:gd name="connsiteX0" fmla="*/ 552450 w 2147888"/>
              <a:gd name="connsiteY0" fmla="*/ 276225 h 2201837"/>
              <a:gd name="connsiteX1" fmla="*/ 576263 w 2147888"/>
              <a:gd name="connsiteY1" fmla="*/ 266700 h 2201837"/>
              <a:gd name="connsiteX2" fmla="*/ 590550 w 2147888"/>
              <a:gd name="connsiteY2" fmla="*/ 261937 h 2201837"/>
              <a:gd name="connsiteX3" fmla="*/ 604838 w 2147888"/>
              <a:gd name="connsiteY3" fmla="*/ 252412 h 2201837"/>
              <a:gd name="connsiteX4" fmla="*/ 628650 w 2147888"/>
              <a:gd name="connsiteY4" fmla="*/ 233362 h 2201837"/>
              <a:gd name="connsiteX5" fmla="*/ 657225 w 2147888"/>
              <a:gd name="connsiteY5" fmla="*/ 214312 h 2201837"/>
              <a:gd name="connsiteX6" fmla="*/ 661988 w 2147888"/>
              <a:gd name="connsiteY6" fmla="*/ 200025 h 2201837"/>
              <a:gd name="connsiteX7" fmla="*/ 676275 w 2147888"/>
              <a:gd name="connsiteY7" fmla="*/ 195262 h 2201837"/>
              <a:gd name="connsiteX8" fmla="*/ 695325 w 2147888"/>
              <a:gd name="connsiteY8" fmla="*/ 180975 h 2201837"/>
              <a:gd name="connsiteX9" fmla="*/ 704850 w 2147888"/>
              <a:gd name="connsiteY9" fmla="*/ 166687 h 2201837"/>
              <a:gd name="connsiteX10" fmla="*/ 719138 w 2147888"/>
              <a:gd name="connsiteY10" fmla="*/ 161925 h 2201837"/>
              <a:gd name="connsiteX11" fmla="*/ 733425 w 2147888"/>
              <a:gd name="connsiteY11" fmla="*/ 152400 h 2201837"/>
              <a:gd name="connsiteX12" fmla="*/ 742950 w 2147888"/>
              <a:gd name="connsiteY12" fmla="*/ 138112 h 2201837"/>
              <a:gd name="connsiteX13" fmla="*/ 766763 w 2147888"/>
              <a:gd name="connsiteY13" fmla="*/ 114300 h 2201837"/>
              <a:gd name="connsiteX14" fmla="*/ 785813 w 2147888"/>
              <a:gd name="connsiteY14" fmla="*/ 95250 h 2201837"/>
              <a:gd name="connsiteX15" fmla="*/ 790575 w 2147888"/>
              <a:gd name="connsiteY15" fmla="*/ 80962 h 2201837"/>
              <a:gd name="connsiteX16" fmla="*/ 819150 w 2147888"/>
              <a:gd name="connsiteY16" fmla="*/ 52387 h 2201837"/>
              <a:gd name="connsiteX17" fmla="*/ 833438 w 2147888"/>
              <a:gd name="connsiteY17" fmla="*/ 47625 h 2201837"/>
              <a:gd name="connsiteX18" fmla="*/ 842963 w 2147888"/>
              <a:gd name="connsiteY18" fmla="*/ 33337 h 2201837"/>
              <a:gd name="connsiteX19" fmla="*/ 871538 w 2147888"/>
              <a:gd name="connsiteY19" fmla="*/ 23812 h 2201837"/>
              <a:gd name="connsiteX20" fmla="*/ 900113 w 2147888"/>
              <a:gd name="connsiteY20" fmla="*/ 14287 h 2201837"/>
              <a:gd name="connsiteX21" fmla="*/ 933450 w 2147888"/>
              <a:gd name="connsiteY21" fmla="*/ 0 h 2201837"/>
              <a:gd name="connsiteX22" fmla="*/ 995363 w 2147888"/>
              <a:gd name="connsiteY22" fmla="*/ 9525 h 2201837"/>
              <a:gd name="connsiteX23" fmla="*/ 1009650 w 2147888"/>
              <a:gd name="connsiteY23" fmla="*/ 19050 h 2201837"/>
              <a:gd name="connsiteX24" fmla="*/ 1023938 w 2147888"/>
              <a:gd name="connsiteY24" fmla="*/ 23812 h 2201837"/>
              <a:gd name="connsiteX25" fmla="*/ 1038225 w 2147888"/>
              <a:gd name="connsiteY25" fmla="*/ 33337 h 2201837"/>
              <a:gd name="connsiteX26" fmla="*/ 1042988 w 2147888"/>
              <a:gd name="connsiteY26" fmla="*/ 47625 h 2201837"/>
              <a:gd name="connsiteX27" fmla="*/ 1052513 w 2147888"/>
              <a:gd name="connsiteY27" fmla="*/ 61912 h 2201837"/>
              <a:gd name="connsiteX28" fmla="*/ 1047750 w 2147888"/>
              <a:gd name="connsiteY28" fmla="*/ 128587 h 2201837"/>
              <a:gd name="connsiteX29" fmla="*/ 1033463 w 2147888"/>
              <a:gd name="connsiteY29" fmla="*/ 157162 h 2201837"/>
              <a:gd name="connsiteX30" fmla="*/ 1014413 w 2147888"/>
              <a:gd name="connsiteY30" fmla="*/ 166687 h 2201837"/>
              <a:gd name="connsiteX31" fmla="*/ 1000125 w 2147888"/>
              <a:gd name="connsiteY31" fmla="*/ 176212 h 2201837"/>
              <a:gd name="connsiteX32" fmla="*/ 966788 w 2147888"/>
              <a:gd name="connsiteY32" fmla="*/ 190500 h 2201837"/>
              <a:gd name="connsiteX33" fmla="*/ 947738 w 2147888"/>
              <a:gd name="connsiteY33" fmla="*/ 209550 h 2201837"/>
              <a:gd name="connsiteX34" fmla="*/ 914400 w 2147888"/>
              <a:gd name="connsiteY34" fmla="*/ 228600 h 2201837"/>
              <a:gd name="connsiteX35" fmla="*/ 900113 w 2147888"/>
              <a:gd name="connsiteY35" fmla="*/ 238125 h 2201837"/>
              <a:gd name="connsiteX36" fmla="*/ 895350 w 2147888"/>
              <a:gd name="connsiteY36" fmla="*/ 252412 h 2201837"/>
              <a:gd name="connsiteX37" fmla="*/ 881063 w 2147888"/>
              <a:gd name="connsiteY37" fmla="*/ 257175 h 2201837"/>
              <a:gd name="connsiteX38" fmla="*/ 866775 w 2147888"/>
              <a:gd name="connsiteY38" fmla="*/ 271462 h 2201837"/>
              <a:gd name="connsiteX39" fmla="*/ 838200 w 2147888"/>
              <a:gd name="connsiteY39" fmla="*/ 314325 h 2201837"/>
              <a:gd name="connsiteX40" fmla="*/ 828675 w 2147888"/>
              <a:gd name="connsiteY40" fmla="*/ 328612 h 2201837"/>
              <a:gd name="connsiteX41" fmla="*/ 814388 w 2147888"/>
              <a:gd name="connsiteY41" fmla="*/ 338137 h 2201837"/>
              <a:gd name="connsiteX42" fmla="*/ 800100 w 2147888"/>
              <a:gd name="connsiteY42" fmla="*/ 366712 h 2201837"/>
              <a:gd name="connsiteX43" fmla="*/ 790575 w 2147888"/>
              <a:gd name="connsiteY43" fmla="*/ 395287 h 2201837"/>
              <a:gd name="connsiteX44" fmla="*/ 781050 w 2147888"/>
              <a:gd name="connsiteY44" fmla="*/ 414337 h 2201837"/>
              <a:gd name="connsiteX45" fmla="*/ 776288 w 2147888"/>
              <a:gd name="connsiteY45" fmla="*/ 428625 h 2201837"/>
              <a:gd name="connsiteX46" fmla="*/ 762000 w 2147888"/>
              <a:gd name="connsiteY46" fmla="*/ 438150 h 2201837"/>
              <a:gd name="connsiteX47" fmla="*/ 742950 w 2147888"/>
              <a:gd name="connsiteY47" fmla="*/ 461962 h 2201837"/>
              <a:gd name="connsiteX48" fmla="*/ 738188 w 2147888"/>
              <a:gd name="connsiteY48" fmla="*/ 481012 h 2201837"/>
              <a:gd name="connsiteX49" fmla="*/ 728663 w 2147888"/>
              <a:gd name="connsiteY49" fmla="*/ 514350 h 2201837"/>
              <a:gd name="connsiteX50" fmla="*/ 733425 w 2147888"/>
              <a:gd name="connsiteY50" fmla="*/ 762000 h 2201837"/>
              <a:gd name="connsiteX51" fmla="*/ 752475 w 2147888"/>
              <a:gd name="connsiteY51" fmla="*/ 790575 h 2201837"/>
              <a:gd name="connsiteX52" fmla="*/ 762000 w 2147888"/>
              <a:gd name="connsiteY52" fmla="*/ 819150 h 2201837"/>
              <a:gd name="connsiteX53" fmla="*/ 766763 w 2147888"/>
              <a:gd name="connsiteY53" fmla="*/ 833437 h 2201837"/>
              <a:gd name="connsiteX54" fmla="*/ 771525 w 2147888"/>
              <a:gd name="connsiteY54" fmla="*/ 852487 h 2201837"/>
              <a:gd name="connsiteX55" fmla="*/ 776288 w 2147888"/>
              <a:gd name="connsiteY55" fmla="*/ 866775 h 2201837"/>
              <a:gd name="connsiteX56" fmla="*/ 790575 w 2147888"/>
              <a:gd name="connsiteY56" fmla="*/ 876300 h 2201837"/>
              <a:gd name="connsiteX57" fmla="*/ 800100 w 2147888"/>
              <a:gd name="connsiteY57" fmla="*/ 904875 h 2201837"/>
              <a:gd name="connsiteX58" fmla="*/ 804863 w 2147888"/>
              <a:gd name="connsiteY58" fmla="*/ 919162 h 2201837"/>
              <a:gd name="connsiteX59" fmla="*/ 819150 w 2147888"/>
              <a:gd name="connsiteY59" fmla="*/ 928687 h 2201837"/>
              <a:gd name="connsiteX60" fmla="*/ 833438 w 2147888"/>
              <a:gd name="connsiteY60" fmla="*/ 962025 h 2201837"/>
              <a:gd name="connsiteX61" fmla="*/ 842963 w 2147888"/>
              <a:gd name="connsiteY61" fmla="*/ 981075 h 2201837"/>
              <a:gd name="connsiteX62" fmla="*/ 857250 w 2147888"/>
              <a:gd name="connsiteY62" fmla="*/ 985837 h 2201837"/>
              <a:gd name="connsiteX63" fmla="*/ 866775 w 2147888"/>
              <a:gd name="connsiteY63" fmla="*/ 1000125 h 2201837"/>
              <a:gd name="connsiteX64" fmla="*/ 871538 w 2147888"/>
              <a:gd name="connsiteY64" fmla="*/ 1014412 h 2201837"/>
              <a:gd name="connsiteX65" fmla="*/ 890588 w 2147888"/>
              <a:gd name="connsiteY65" fmla="*/ 1019175 h 2201837"/>
              <a:gd name="connsiteX66" fmla="*/ 923925 w 2147888"/>
              <a:gd name="connsiteY66" fmla="*/ 1028700 h 2201837"/>
              <a:gd name="connsiteX67" fmla="*/ 962025 w 2147888"/>
              <a:gd name="connsiteY67" fmla="*/ 1033462 h 2201837"/>
              <a:gd name="connsiteX68" fmla="*/ 985838 w 2147888"/>
              <a:gd name="connsiteY68" fmla="*/ 1038225 h 2201837"/>
              <a:gd name="connsiteX69" fmla="*/ 1023938 w 2147888"/>
              <a:gd name="connsiteY69" fmla="*/ 1033462 h 2201837"/>
              <a:gd name="connsiteX70" fmla="*/ 1038225 w 2147888"/>
              <a:gd name="connsiteY70" fmla="*/ 1028700 h 2201837"/>
              <a:gd name="connsiteX71" fmla="*/ 1042988 w 2147888"/>
              <a:gd name="connsiteY71" fmla="*/ 1004887 h 2201837"/>
              <a:gd name="connsiteX72" fmla="*/ 1066800 w 2147888"/>
              <a:gd name="connsiteY72" fmla="*/ 957262 h 2201837"/>
              <a:gd name="connsiteX73" fmla="*/ 1085850 w 2147888"/>
              <a:gd name="connsiteY73" fmla="*/ 909637 h 2201837"/>
              <a:gd name="connsiteX74" fmla="*/ 1090613 w 2147888"/>
              <a:gd name="connsiteY74" fmla="*/ 895350 h 2201837"/>
              <a:gd name="connsiteX75" fmla="*/ 1100138 w 2147888"/>
              <a:gd name="connsiteY75" fmla="*/ 876300 h 2201837"/>
              <a:gd name="connsiteX76" fmla="*/ 1104900 w 2147888"/>
              <a:gd name="connsiteY76" fmla="*/ 862012 h 2201837"/>
              <a:gd name="connsiteX77" fmla="*/ 1119188 w 2147888"/>
              <a:gd name="connsiteY77" fmla="*/ 842962 h 2201837"/>
              <a:gd name="connsiteX78" fmla="*/ 1133475 w 2147888"/>
              <a:gd name="connsiteY78" fmla="*/ 809625 h 2201837"/>
              <a:gd name="connsiteX79" fmla="*/ 1143000 w 2147888"/>
              <a:gd name="connsiteY79" fmla="*/ 795337 h 2201837"/>
              <a:gd name="connsiteX80" fmla="*/ 1157288 w 2147888"/>
              <a:gd name="connsiteY80" fmla="*/ 785812 h 2201837"/>
              <a:gd name="connsiteX81" fmla="*/ 1162050 w 2147888"/>
              <a:gd name="connsiteY81" fmla="*/ 771525 h 2201837"/>
              <a:gd name="connsiteX82" fmla="*/ 1190625 w 2147888"/>
              <a:gd name="connsiteY82" fmla="*/ 747712 h 2201837"/>
              <a:gd name="connsiteX83" fmla="*/ 1219200 w 2147888"/>
              <a:gd name="connsiteY83" fmla="*/ 719137 h 2201837"/>
              <a:gd name="connsiteX84" fmla="*/ 1228725 w 2147888"/>
              <a:gd name="connsiteY84" fmla="*/ 704850 h 2201837"/>
              <a:gd name="connsiteX85" fmla="*/ 1257300 w 2147888"/>
              <a:gd name="connsiteY85" fmla="*/ 690562 h 2201837"/>
              <a:gd name="connsiteX86" fmla="*/ 1271588 w 2147888"/>
              <a:gd name="connsiteY86" fmla="*/ 671512 h 2201837"/>
              <a:gd name="connsiteX87" fmla="*/ 1285875 w 2147888"/>
              <a:gd name="connsiteY87" fmla="*/ 666750 h 2201837"/>
              <a:gd name="connsiteX88" fmla="*/ 1328738 w 2147888"/>
              <a:gd name="connsiteY88" fmla="*/ 642937 h 2201837"/>
              <a:gd name="connsiteX89" fmla="*/ 1338263 w 2147888"/>
              <a:gd name="connsiteY89" fmla="*/ 628650 h 2201837"/>
              <a:gd name="connsiteX90" fmla="*/ 1357313 w 2147888"/>
              <a:gd name="connsiteY90" fmla="*/ 623887 h 2201837"/>
              <a:gd name="connsiteX91" fmla="*/ 1371600 w 2147888"/>
              <a:gd name="connsiteY91" fmla="*/ 614362 h 2201837"/>
              <a:gd name="connsiteX92" fmla="*/ 1376363 w 2147888"/>
              <a:gd name="connsiteY92" fmla="*/ 600075 h 2201837"/>
              <a:gd name="connsiteX93" fmla="*/ 1404938 w 2147888"/>
              <a:gd name="connsiteY93" fmla="*/ 590550 h 2201837"/>
              <a:gd name="connsiteX94" fmla="*/ 1423988 w 2147888"/>
              <a:gd name="connsiteY94" fmla="*/ 585787 h 2201837"/>
              <a:gd name="connsiteX95" fmla="*/ 1457325 w 2147888"/>
              <a:gd name="connsiteY95" fmla="*/ 576262 h 2201837"/>
              <a:gd name="connsiteX96" fmla="*/ 1471613 w 2147888"/>
              <a:gd name="connsiteY96" fmla="*/ 566737 h 2201837"/>
              <a:gd name="connsiteX97" fmla="*/ 1490663 w 2147888"/>
              <a:gd name="connsiteY97" fmla="*/ 561975 h 2201837"/>
              <a:gd name="connsiteX98" fmla="*/ 1504950 w 2147888"/>
              <a:gd name="connsiteY98" fmla="*/ 557212 h 2201837"/>
              <a:gd name="connsiteX99" fmla="*/ 1538288 w 2147888"/>
              <a:gd name="connsiteY99" fmla="*/ 547687 h 2201837"/>
              <a:gd name="connsiteX100" fmla="*/ 1557338 w 2147888"/>
              <a:gd name="connsiteY100" fmla="*/ 533400 h 2201837"/>
              <a:gd name="connsiteX101" fmla="*/ 1571625 w 2147888"/>
              <a:gd name="connsiteY101" fmla="*/ 528637 h 2201837"/>
              <a:gd name="connsiteX102" fmla="*/ 1628775 w 2147888"/>
              <a:gd name="connsiteY102" fmla="*/ 519112 h 2201837"/>
              <a:gd name="connsiteX103" fmla="*/ 1762125 w 2147888"/>
              <a:gd name="connsiteY103" fmla="*/ 523875 h 2201837"/>
              <a:gd name="connsiteX104" fmla="*/ 1766888 w 2147888"/>
              <a:gd name="connsiteY104" fmla="*/ 538162 h 2201837"/>
              <a:gd name="connsiteX105" fmla="*/ 1776413 w 2147888"/>
              <a:gd name="connsiteY105" fmla="*/ 552450 h 2201837"/>
              <a:gd name="connsiteX106" fmla="*/ 1781175 w 2147888"/>
              <a:gd name="connsiteY106" fmla="*/ 566737 h 2201837"/>
              <a:gd name="connsiteX107" fmla="*/ 1790700 w 2147888"/>
              <a:gd name="connsiteY107" fmla="*/ 581025 h 2201837"/>
              <a:gd name="connsiteX108" fmla="*/ 1785938 w 2147888"/>
              <a:gd name="connsiteY108" fmla="*/ 614362 h 2201837"/>
              <a:gd name="connsiteX109" fmla="*/ 1776413 w 2147888"/>
              <a:gd name="connsiteY109" fmla="*/ 628650 h 2201837"/>
              <a:gd name="connsiteX110" fmla="*/ 1733550 w 2147888"/>
              <a:gd name="connsiteY110" fmla="*/ 652462 h 2201837"/>
              <a:gd name="connsiteX111" fmla="*/ 1728788 w 2147888"/>
              <a:gd name="connsiteY111" fmla="*/ 666750 h 2201837"/>
              <a:gd name="connsiteX112" fmla="*/ 1714500 w 2147888"/>
              <a:gd name="connsiteY112" fmla="*/ 671512 h 2201837"/>
              <a:gd name="connsiteX113" fmla="*/ 1685925 w 2147888"/>
              <a:gd name="connsiteY113" fmla="*/ 685800 h 2201837"/>
              <a:gd name="connsiteX114" fmla="*/ 1662113 w 2147888"/>
              <a:gd name="connsiteY114" fmla="*/ 709612 h 2201837"/>
              <a:gd name="connsiteX115" fmla="*/ 1633538 w 2147888"/>
              <a:gd name="connsiteY115" fmla="*/ 719137 h 2201837"/>
              <a:gd name="connsiteX116" fmla="*/ 1585913 w 2147888"/>
              <a:gd name="connsiteY116" fmla="*/ 742950 h 2201837"/>
              <a:gd name="connsiteX117" fmla="*/ 1552575 w 2147888"/>
              <a:gd name="connsiteY117" fmla="*/ 762000 h 2201837"/>
              <a:gd name="connsiteX118" fmla="*/ 1538288 w 2147888"/>
              <a:gd name="connsiteY118" fmla="*/ 766762 h 2201837"/>
              <a:gd name="connsiteX119" fmla="*/ 1504950 w 2147888"/>
              <a:gd name="connsiteY119" fmla="*/ 785812 h 2201837"/>
              <a:gd name="connsiteX120" fmla="*/ 1481138 w 2147888"/>
              <a:gd name="connsiteY120" fmla="*/ 804862 h 2201837"/>
              <a:gd name="connsiteX121" fmla="*/ 1466850 w 2147888"/>
              <a:gd name="connsiteY121" fmla="*/ 819150 h 2201837"/>
              <a:gd name="connsiteX122" fmla="*/ 1447800 w 2147888"/>
              <a:gd name="connsiteY122" fmla="*/ 828675 h 2201837"/>
              <a:gd name="connsiteX123" fmla="*/ 1433513 w 2147888"/>
              <a:gd name="connsiteY123" fmla="*/ 842962 h 2201837"/>
              <a:gd name="connsiteX124" fmla="*/ 1414463 w 2147888"/>
              <a:gd name="connsiteY124" fmla="*/ 847725 h 2201837"/>
              <a:gd name="connsiteX125" fmla="*/ 1400175 w 2147888"/>
              <a:gd name="connsiteY125" fmla="*/ 852487 h 2201837"/>
              <a:gd name="connsiteX126" fmla="*/ 1381125 w 2147888"/>
              <a:gd name="connsiteY126" fmla="*/ 862012 h 2201837"/>
              <a:gd name="connsiteX127" fmla="*/ 1366838 w 2147888"/>
              <a:gd name="connsiteY127" fmla="*/ 866775 h 2201837"/>
              <a:gd name="connsiteX128" fmla="*/ 1333500 w 2147888"/>
              <a:gd name="connsiteY128" fmla="*/ 885825 h 2201837"/>
              <a:gd name="connsiteX129" fmla="*/ 1323975 w 2147888"/>
              <a:gd name="connsiteY129" fmla="*/ 900112 h 2201837"/>
              <a:gd name="connsiteX130" fmla="*/ 1309688 w 2147888"/>
              <a:gd name="connsiteY130" fmla="*/ 904875 h 2201837"/>
              <a:gd name="connsiteX131" fmla="*/ 1295400 w 2147888"/>
              <a:gd name="connsiteY131" fmla="*/ 914400 h 2201837"/>
              <a:gd name="connsiteX132" fmla="*/ 1276350 w 2147888"/>
              <a:gd name="connsiteY132" fmla="*/ 933450 h 2201837"/>
              <a:gd name="connsiteX133" fmla="*/ 1243013 w 2147888"/>
              <a:gd name="connsiteY133" fmla="*/ 971550 h 2201837"/>
              <a:gd name="connsiteX134" fmla="*/ 1233488 w 2147888"/>
              <a:gd name="connsiteY134" fmla="*/ 1000125 h 2201837"/>
              <a:gd name="connsiteX135" fmla="*/ 1228725 w 2147888"/>
              <a:gd name="connsiteY135" fmla="*/ 1014412 h 2201837"/>
              <a:gd name="connsiteX136" fmla="*/ 1214438 w 2147888"/>
              <a:gd name="connsiteY136" fmla="*/ 1023937 h 2201837"/>
              <a:gd name="connsiteX137" fmla="*/ 1200150 w 2147888"/>
              <a:gd name="connsiteY137" fmla="*/ 1071562 h 2201837"/>
              <a:gd name="connsiteX138" fmla="*/ 1190625 w 2147888"/>
              <a:gd name="connsiteY138" fmla="*/ 1100137 h 2201837"/>
              <a:gd name="connsiteX139" fmla="*/ 1181100 w 2147888"/>
              <a:gd name="connsiteY139" fmla="*/ 1114425 h 2201837"/>
              <a:gd name="connsiteX140" fmla="*/ 1176338 w 2147888"/>
              <a:gd name="connsiteY140" fmla="*/ 1138237 h 2201837"/>
              <a:gd name="connsiteX141" fmla="*/ 1185863 w 2147888"/>
              <a:gd name="connsiteY141" fmla="*/ 1247775 h 2201837"/>
              <a:gd name="connsiteX142" fmla="*/ 1195388 w 2147888"/>
              <a:gd name="connsiteY142" fmla="*/ 1290637 h 2201837"/>
              <a:gd name="connsiteX143" fmla="*/ 1200150 w 2147888"/>
              <a:gd name="connsiteY143" fmla="*/ 1304925 h 2201837"/>
              <a:gd name="connsiteX144" fmla="*/ 1219200 w 2147888"/>
              <a:gd name="connsiteY144" fmla="*/ 1314450 h 2201837"/>
              <a:gd name="connsiteX145" fmla="*/ 1243013 w 2147888"/>
              <a:gd name="connsiteY145" fmla="*/ 1343025 h 2201837"/>
              <a:gd name="connsiteX146" fmla="*/ 1262063 w 2147888"/>
              <a:gd name="connsiteY146" fmla="*/ 1371600 h 2201837"/>
              <a:gd name="connsiteX147" fmla="*/ 1271588 w 2147888"/>
              <a:gd name="connsiteY147" fmla="*/ 1385887 h 2201837"/>
              <a:gd name="connsiteX148" fmla="*/ 1285875 w 2147888"/>
              <a:gd name="connsiteY148" fmla="*/ 1390650 h 2201837"/>
              <a:gd name="connsiteX149" fmla="*/ 1290638 w 2147888"/>
              <a:gd name="connsiteY149" fmla="*/ 1404937 h 2201837"/>
              <a:gd name="connsiteX150" fmla="*/ 1309688 w 2147888"/>
              <a:gd name="connsiteY150" fmla="*/ 1433512 h 2201837"/>
              <a:gd name="connsiteX151" fmla="*/ 1338263 w 2147888"/>
              <a:gd name="connsiteY151" fmla="*/ 1447800 h 2201837"/>
              <a:gd name="connsiteX152" fmla="*/ 1366838 w 2147888"/>
              <a:gd name="connsiteY152" fmla="*/ 1457325 h 2201837"/>
              <a:gd name="connsiteX153" fmla="*/ 1400175 w 2147888"/>
              <a:gd name="connsiteY153" fmla="*/ 1471612 h 2201837"/>
              <a:gd name="connsiteX154" fmla="*/ 1500188 w 2147888"/>
              <a:gd name="connsiteY154" fmla="*/ 1476375 h 2201837"/>
              <a:gd name="connsiteX155" fmla="*/ 1600200 w 2147888"/>
              <a:gd name="connsiteY155" fmla="*/ 1462087 h 2201837"/>
              <a:gd name="connsiteX156" fmla="*/ 1643063 w 2147888"/>
              <a:gd name="connsiteY156" fmla="*/ 1447800 h 2201837"/>
              <a:gd name="connsiteX157" fmla="*/ 1657350 w 2147888"/>
              <a:gd name="connsiteY157" fmla="*/ 1443037 h 2201837"/>
              <a:gd name="connsiteX158" fmla="*/ 1662113 w 2147888"/>
              <a:gd name="connsiteY158" fmla="*/ 1428750 h 2201837"/>
              <a:gd name="connsiteX159" fmla="*/ 1690688 w 2147888"/>
              <a:gd name="connsiteY159" fmla="*/ 1409700 h 2201837"/>
              <a:gd name="connsiteX160" fmla="*/ 1700213 w 2147888"/>
              <a:gd name="connsiteY160" fmla="*/ 1395412 h 2201837"/>
              <a:gd name="connsiteX161" fmla="*/ 1728788 w 2147888"/>
              <a:gd name="connsiteY161" fmla="*/ 1381125 h 2201837"/>
              <a:gd name="connsiteX162" fmla="*/ 1757363 w 2147888"/>
              <a:gd name="connsiteY162" fmla="*/ 1362075 h 2201837"/>
              <a:gd name="connsiteX163" fmla="*/ 1771650 w 2147888"/>
              <a:gd name="connsiteY163" fmla="*/ 1357312 h 2201837"/>
              <a:gd name="connsiteX164" fmla="*/ 1819275 w 2147888"/>
              <a:gd name="connsiteY164" fmla="*/ 1338262 h 2201837"/>
              <a:gd name="connsiteX165" fmla="*/ 1852613 w 2147888"/>
              <a:gd name="connsiteY165" fmla="*/ 1328737 h 2201837"/>
              <a:gd name="connsiteX166" fmla="*/ 1890713 w 2147888"/>
              <a:gd name="connsiteY166" fmla="*/ 1314450 h 2201837"/>
              <a:gd name="connsiteX167" fmla="*/ 1909763 w 2147888"/>
              <a:gd name="connsiteY167" fmla="*/ 1309687 h 2201837"/>
              <a:gd name="connsiteX168" fmla="*/ 1924050 w 2147888"/>
              <a:gd name="connsiteY168" fmla="*/ 1304925 h 2201837"/>
              <a:gd name="connsiteX169" fmla="*/ 1943100 w 2147888"/>
              <a:gd name="connsiteY169" fmla="*/ 1300162 h 2201837"/>
              <a:gd name="connsiteX170" fmla="*/ 1976438 w 2147888"/>
              <a:gd name="connsiteY170" fmla="*/ 1290637 h 2201837"/>
              <a:gd name="connsiteX171" fmla="*/ 1990725 w 2147888"/>
              <a:gd name="connsiteY171" fmla="*/ 1281112 h 2201837"/>
              <a:gd name="connsiteX172" fmla="*/ 2009775 w 2147888"/>
              <a:gd name="connsiteY172" fmla="*/ 1276350 h 2201837"/>
              <a:gd name="connsiteX173" fmla="*/ 2024063 w 2147888"/>
              <a:gd name="connsiteY173" fmla="*/ 1271587 h 2201837"/>
              <a:gd name="connsiteX174" fmla="*/ 2124075 w 2147888"/>
              <a:gd name="connsiteY174" fmla="*/ 1276350 h 2201837"/>
              <a:gd name="connsiteX175" fmla="*/ 2133600 w 2147888"/>
              <a:gd name="connsiteY175" fmla="*/ 1290637 h 2201837"/>
              <a:gd name="connsiteX176" fmla="*/ 2147888 w 2147888"/>
              <a:gd name="connsiteY176" fmla="*/ 1295400 h 2201837"/>
              <a:gd name="connsiteX177" fmla="*/ 2133600 w 2147888"/>
              <a:gd name="connsiteY177" fmla="*/ 1352550 h 2201837"/>
              <a:gd name="connsiteX178" fmla="*/ 2128838 w 2147888"/>
              <a:gd name="connsiteY178" fmla="*/ 1366837 h 2201837"/>
              <a:gd name="connsiteX179" fmla="*/ 2124075 w 2147888"/>
              <a:gd name="connsiteY179" fmla="*/ 1385887 h 2201837"/>
              <a:gd name="connsiteX180" fmla="*/ 2119313 w 2147888"/>
              <a:gd name="connsiteY180" fmla="*/ 1400175 h 2201837"/>
              <a:gd name="connsiteX181" fmla="*/ 2114550 w 2147888"/>
              <a:gd name="connsiteY181" fmla="*/ 1419225 h 2201837"/>
              <a:gd name="connsiteX182" fmla="*/ 2100263 w 2147888"/>
              <a:gd name="connsiteY182" fmla="*/ 1423987 h 2201837"/>
              <a:gd name="connsiteX183" fmla="*/ 2085975 w 2147888"/>
              <a:gd name="connsiteY183" fmla="*/ 1433512 h 2201837"/>
              <a:gd name="connsiteX184" fmla="*/ 2071688 w 2147888"/>
              <a:gd name="connsiteY184" fmla="*/ 1438275 h 2201837"/>
              <a:gd name="connsiteX185" fmla="*/ 2062163 w 2147888"/>
              <a:gd name="connsiteY185" fmla="*/ 1452562 h 2201837"/>
              <a:gd name="connsiteX186" fmla="*/ 2038350 w 2147888"/>
              <a:gd name="connsiteY186" fmla="*/ 1457325 h 2201837"/>
              <a:gd name="connsiteX187" fmla="*/ 2019300 w 2147888"/>
              <a:gd name="connsiteY187" fmla="*/ 1462087 h 2201837"/>
              <a:gd name="connsiteX188" fmla="*/ 1985963 w 2147888"/>
              <a:gd name="connsiteY188" fmla="*/ 1476375 h 2201837"/>
              <a:gd name="connsiteX189" fmla="*/ 1957388 w 2147888"/>
              <a:gd name="connsiteY189" fmla="*/ 1490662 h 2201837"/>
              <a:gd name="connsiteX190" fmla="*/ 1905000 w 2147888"/>
              <a:gd name="connsiteY190" fmla="*/ 1504950 h 2201837"/>
              <a:gd name="connsiteX191" fmla="*/ 1890713 w 2147888"/>
              <a:gd name="connsiteY191" fmla="*/ 1509712 h 2201837"/>
              <a:gd name="connsiteX192" fmla="*/ 1857375 w 2147888"/>
              <a:gd name="connsiteY192" fmla="*/ 1524000 h 2201837"/>
              <a:gd name="connsiteX193" fmla="*/ 1824038 w 2147888"/>
              <a:gd name="connsiteY193" fmla="*/ 1533525 h 2201837"/>
              <a:gd name="connsiteX194" fmla="*/ 1804988 w 2147888"/>
              <a:gd name="connsiteY194" fmla="*/ 1543050 h 2201837"/>
              <a:gd name="connsiteX195" fmla="*/ 1790700 w 2147888"/>
              <a:gd name="connsiteY195" fmla="*/ 1552575 h 2201837"/>
              <a:gd name="connsiteX196" fmla="*/ 1771650 w 2147888"/>
              <a:gd name="connsiteY196" fmla="*/ 1557337 h 2201837"/>
              <a:gd name="connsiteX197" fmla="*/ 1757363 w 2147888"/>
              <a:gd name="connsiteY197" fmla="*/ 1566862 h 2201837"/>
              <a:gd name="connsiteX198" fmla="*/ 1738313 w 2147888"/>
              <a:gd name="connsiteY198" fmla="*/ 1571625 h 2201837"/>
              <a:gd name="connsiteX199" fmla="*/ 1724025 w 2147888"/>
              <a:gd name="connsiteY199" fmla="*/ 1576387 h 2201837"/>
              <a:gd name="connsiteX200" fmla="*/ 1695450 w 2147888"/>
              <a:gd name="connsiteY200" fmla="*/ 1590675 h 2201837"/>
              <a:gd name="connsiteX201" fmla="*/ 1681163 w 2147888"/>
              <a:gd name="connsiteY201" fmla="*/ 1600200 h 2201837"/>
              <a:gd name="connsiteX202" fmla="*/ 1652588 w 2147888"/>
              <a:gd name="connsiteY202" fmla="*/ 1609725 h 2201837"/>
              <a:gd name="connsiteX203" fmla="*/ 1647825 w 2147888"/>
              <a:gd name="connsiteY203" fmla="*/ 1624012 h 2201837"/>
              <a:gd name="connsiteX204" fmla="*/ 1600200 w 2147888"/>
              <a:gd name="connsiteY204" fmla="*/ 1638300 h 2201837"/>
              <a:gd name="connsiteX205" fmla="*/ 1566863 w 2147888"/>
              <a:gd name="connsiteY205" fmla="*/ 1652587 h 2201837"/>
              <a:gd name="connsiteX206" fmla="*/ 1552575 w 2147888"/>
              <a:gd name="connsiteY206" fmla="*/ 1657350 h 2201837"/>
              <a:gd name="connsiteX207" fmla="*/ 1519238 w 2147888"/>
              <a:gd name="connsiteY207" fmla="*/ 1671637 h 2201837"/>
              <a:gd name="connsiteX208" fmla="*/ 1485900 w 2147888"/>
              <a:gd name="connsiteY208" fmla="*/ 1695450 h 2201837"/>
              <a:gd name="connsiteX209" fmla="*/ 1466850 w 2147888"/>
              <a:gd name="connsiteY209" fmla="*/ 1704975 h 2201837"/>
              <a:gd name="connsiteX210" fmla="*/ 1443038 w 2147888"/>
              <a:gd name="connsiteY210" fmla="*/ 1733550 h 2201837"/>
              <a:gd name="connsiteX211" fmla="*/ 1428750 w 2147888"/>
              <a:gd name="connsiteY211" fmla="*/ 1762125 h 2201837"/>
              <a:gd name="connsiteX212" fmla="*/ 1419225 w 2147888"/>
              <a:gd name="connsiteY212" fmla="*/ 1776412 h 2201837"/>
              <a:gd name="connsiteX213" fmla="*/ 1400175 w 2147888"/>
              <a:gd name="connsiteY213" fmla="*/ 1824037 h 2201837"/>
              <a:gd name="connsiteX214" fmla="*/ 1395413 w 2147888"/>
              <a:gd name="connsiteY214" fmla="*/ 1843087 h 2201837"/>
              <a:gd name="connsiteX215" fmla="*/ 1381125 w 2147888"/>
              <a:gd name="connsiteY215" fmla="*/ 1890712 h 2201837"/>
              <a:gd name="connsiteX216" fmla="*/ 1376363 w 2147888"/>
              <a:gd name="connsiteY216" fmla="*/ 1924050 h 2201837"/>
              <a:gd name="connsiteX217" fmla="*/ 1362075 w 2147888"/>
              <a:gd name="connsiteY217" fmla="*/ 1981200 h 2201837"/>
              <a:gd name="connsiteX218" fmla="*/ 1357313 w 2147888"/>
              <a:gd name="connsiteY218" fmla="*/ 2000250 h 2201837"/>
              <a:gd name="connsiteX219" fmla="*/ 1347788 w 2147888"/>
              <a:gd name="connsiteY219" fmla="*/ 2024062 h 2201837"/>
              <a:gd name="connsiteX220" fmla="*/ 1343025 w 2147888"/>
              <a:gd name="connsiteY220" fmla="*/ 2038350 h 2201837"/>
              <a:gd name="connsiteX221" fmla="*/ 1333500 w 2147888"/>
              <a:gd name="connsiteY221" fmla="*/ 2057400 h 2201837"/>
              <a:gd name="connsiteX222" fmla="*/ 1319213 w 2147888"/>
              <a:gd name="connsiteY222" fmla="*/ 2090737 h 2201837"/>
              <a:gd name="connsiteX223" fmla="*/ 1300163 w 2147888"/>
              <a:gd name="connsiteY223" fmla="*/ 2100262 h 2201837"/>
              <a:gd name="connsiteX224" fmla="*/ 1285875 w 2147888"/>
              <a:gd name="connsiteY224" fmla="*/ 2128837 h 2201837"/>
              <a:gd name="connsiteX225" fmla="*/ 1266825 w 2147888"/>
              <a:gd name="connsiteY225" fmla="*/ 2143125 h 2201837"/>
              <a:gd name="connsiteX226" fmla="*/ 1262063 w 2147888"/>
              <a:gd name="connsiteY226" fmla="*/ 2157412 h 2201837"/>
              <a:gd name="connsiteX227" fmla="*/ 1233488 w 2147888"/>
              <a:gd name="connsiteY227" fmla="*/ 2171700 h 2201837"/>
              <a:gd name="connsiteX228" fmla="*/ 1200150 w 2147888"/>
              <a:gd name="connsiteY228" fmla="*/ 2190750 h 2201837"/>
              <a:gd name="connsiteX229" fmla="*/ 1162050 w 2147888"/>
              <a:gd name="connsiteY229" fmla="*/ 2195512 h 2201837"/>
              <a:gd name="connsiteX230" fmla="*/ 1090613 w 2147888"/>
              <a:gd name="connsiteY230" fmla="*/ 2195512 h 2201837"/>
              <a:gd name="connsiteX231" fmla="*/ 1076325 w 2147888"/>
              <a:gd name="connsiteY231" fmla="*/ 2185987 h 2201837"/>
              <a:gd name="connsiteX232" fmla="*/ 1062038 w 2147888"/>
              <a:gd name="connsiteY232" fmla="*/ 2181225 h 2201837"/>
              <a:gd name="connsiteX233" fmla="*/ 1023938 w 2147888"/>
              <a:gd name="connsiteY233" fmla="*/ 2176462 h 2201837"/>
              <a:gd name="connsiteX234" fmla="*/ 995363 w 2147888"/>
              <a:gd name="connsiteY234" fmla="*/ 2166937 h 2201837"/>
              <a:gd name="connsiteX235" fmla="*/ 942975 w 2147888"/>
              <a:gd name="connsiteY235" fmla="*/ 2152650 h 2201837"/>
              <a:gd name="connsiteX236" fmla="*/ 895350 w 2147888"/>
              <a:gd name="connsiteY236" fmla="*/ 2147887 h 2201837"/>
              <a:gd name="connsiteX237" fmla="*/ 862013 w 2147888"/>
              <a:gd name="connsiteY237" fmla="*/ 2138362 h 2201837"/>
              <a:gd name="connsiteX238" fmla="*/ 828675 w 2147888"/>
              <a:gd name="connsiteY238" fmla="*/ 2128837 h 2201837"/>
              <a:gd name="connsiteX239" fmla="*/ 757238 w 2147888"/>
              <a:gd name="connsiteY239" fmla="*/ 2109787 h 2201837"/>
              <a:gd name="connsiteX240" fmla="*/ 652463 w 2147888"/>
              <a:gd name="connsiteY240" fmla="*/ 2095500 h 2201837"/>
              <a:gd name="connsiteX241" fmla="*/ 609600 w 2147888"/>
              <a:gd name="connsiteY241" fmla="*/ 2081212 h 2201837"/>
              <a:gd name="connsiteX242" fmla="*/ 581025 w 2147888"/>
              <a:gd name="connsiteY242" fmla="*/ 2071687 h 2201837"/>
              <a:gd name="connsiteX243" fmla="*/ 561975 w 2147888"/>
              <a:gd name="connsiteY243" fmla="*/ 2062162 h 2201837"/>
              <a:gd name="connsiteX244" fmla="*/ 552450 w 2147888"/>
              <a:gd name="connsiteY244" fmla="*/ 2047875 h 2201837"/>
              <a:gd name="connsiteX245" fmla="*/ 538163 w 2147888"/>
              <a:gd name="connsiteY245" fmla="*/ 2043112 h 2201837"/>
              <a:gd name="connsiteX246" fmla="*/ 523875 w 2147888"/>
              <a:gd name="connsiteY246" fmla="*/ 2033587 h 2201837"/>
              <a:gd name="connsiteX247" fmla="*/ 509588 w 2147888"/>
              <a:gd name="connsiteY247" fmla="*/ 2028825 h 2201837"/>
              <a:gd name="connsiteX248" fmla="*/ 476250 w 2147888"/>
              <a:gd name="connsiteY248" fmla="*/ 2014537 h 2201837"/>
              <a:gd name="connsiteX249" fmla="*/ 433388 w 2147888"/>
              <a:gd name="connsiteY249" fmla="*/ 2005012 h 2201837"/>
              <a:gd name="connsiteX250" fmla="*/ 419100 w 2147888"/>
              <a:gd name="connsiteY250" fmla="*/ 2000250 h 2201837"/>
              <a:gd name="connsiteX251" fmla="*/ 409575 w 2147888"/>
              <a:gd name="connsiteY251" fmla="*/ 1985962 h 2201837"/>
              <a:gd name="connsiteX252" fmla="*/ 381000 w 2147888"/>
              <a:gd name="connsiteY252" fmla="*/ 1962150 h 2201837"/>
              <a:gd name="connsiteX253" fmla="*/ 371475 w 2147888"/>
              <a:gd name="connsiteY253" fmla="*/ 1928812 h 2201837"/>
              <a:gd name="connsiteX254" fmla="*/ 366713 w 2147888"/>
              <a:gd name="connsiteY254" fmla="*/ 1914525 h 2201837"/>
              <a:gd name="connsiteX255" fmla="*/ 371475 w 2147888"/>
              <a:gd name="connsiteY255" fmla="*/ 1852612 h 2201837"/>
              <a:gd name="connsiteX256" fmla="*/ 381000 w 2147888"/>
              <a:gd name="connsiteY256" fmla="*/ 1838325 h 2201837"/>
              <a:gd name="connsiteX257" fmla="*/ 409575 w 2147888"/>
              <a:gd name="connsiteY257" fmla="*/ 1828800 h 2201837"/>
              <a:gd name="connsiteX258" fmla="*/ 447675 w 2147888"/>
              <a:gd name="connsiteY258" fmla="*/ 1814512 h 2201837"/>
              <a:gd name="connsiteX259" fmla="*/ 476250 w 2147888"/>
              <a:gd name="connsiteY259" fmla="*/ 1804987 h 2201837"/>
              <a:gd name="connsiteX260" fmla="*/ 557213 w 2147888"/>
              <a:gd name="connsiteY260" fmla="*/ 1809750 h 2201837"/>
              <a:gd name="connsiteX261" fmla="*/ 576263 w 2147888"/>
              <a:gd name="connsiteY261" fmla="*/ 1828800 h 2201837"/>
              <a:gd name="connsiteX262" fmla="*/ 604838 w 2147888"/>
              <a:gd name="connsiteY262" fmla="*/ 1838325 h 2201837"/>
              <a:gd name="connsiteX263" fmla="*/ 647700 w 2147888"/>
              <a:gd name="connsiteY263" fmla="*/ 1847850 h 2201837"/>
              <a:gd name="connsiteX264" fmla="*/ 681038 w 2147888"/>
              <a:gd name="connsiteY264" fmla="*/ 1857375 h 2201837"/>
              <a:gd name="connsiteX265" fmla="*/ 719138 w 2147888"/>
              <a:gd name="connsiteY265" fmla="*/ 1862137 h 2201837"/>
              <a:gd name="connsiteX266" fmla="*/ 804863 w 2147888"/>
              <a:gd name="connsiteY266" fmla="*/ 1871662 h 2201837"/>
              <a:gd name="connsiteX267" fmla="*/ 852488 w 2147888"/>
              <a:gd name="connsiteY267" fmla="*/ 1881187 h 2201837"/>
              <a:gd name="connsiteX268" fmla="*/ 881063 w 2147888"/>
              <a:gd name="connsiteY268" fmla="*/ 1890712 h 2201837"/>
              <a:gd name="connsiteX269" fmla="*/ 971550 w 2147888"/>
              <a:gd name="connsiteY269" fmla="*/ 1900237 h 2201837"/>
              <a:gd name="connsiteX270" fmla="*/ 1004888 w 2147888"/>
              <a:gd name="connsiteY270" fmla="*/ 1905000 h 2201837"/>
              <a:gd name="connsiteX271" fmla="*/ 1114425 w 2147888"/>
              <a:gd name="connsiteY271" fmla="*/ 1900237 h 2201837"/>
              <a:gd name="connsiteX272" fmla="*/ 1133475 w 2147888"/>
              <a:gd name="connsiteY272" fmla="*/ 1895475 h 2201837"/>
              <a:gd name="connsiteX273" fmla="*/ 1143000 w 2147888"/>
              <a:gd name="connsiteY273" fmla="*/ 1881187 h 2201837"/>
              <a:gd name="connsiteX274" fmla="*/ 1162050 w 2147888"/>
              <a:gd name="connsiteY274" fmla="*/ 1871662 h 2201837"/>
              <a:gd name="connsiteX275" fmla="*/ 1181100 w 2147888"/>
              <a:gd name="connsiteY275" fmla="*/ 1838325 h 2201837"/>
              <a:gd name="connsiteX276" fmla="*/ 1195388 w 2147888"/>
              <a:gd name="connsiteY276" fmla="*/ 1828800 h 2201837"/>
              <a:gd name="connsiteX277" fmla="*/ 1219200 w 2147888"/>
              <a:gd name="connsiteY277" fmla="*/ 1785937 h 2201837"/>
              <a:gd name="connsiteX278" fmla="*/ 1233488 w 2147888"/>
              <a:gd name="connsiteY278" fmla="*/ 1771650 h 2201837"/>
              <a:gd name="connsiteX279" fmla="*/ 1262063 w 2147888"/>
              <a:gd name="connsiteY279" fmla="*/ 1733550 h 2201837"/>
              <a:gd name="connsiteX280" fmla="*/ 1276350 w 2147888"/>
              <a:gd name="connsiteY280" fmla="*/ 1704975 h 2201837"/>
              <a:gd name="connsiteX281" fmla="*/ 1285875 w 2147888"/>
              <a:gd name="connsiteY281" fmla="*/ 1676400 h 2201837"/>
              <a:gd name="connsiteX282" fmla="*/ 1295400 w 2147888"/>
              <a:gd name="connsiteY282" fmla="*/ 1657350 h 2201837"/>
              <a:gd name="connsiteX283" fmla="*/ 1300163 w 2147888"/>
              <a:gd name="connsiteY283" fmla="*/ 1638300 h 2201837"/>
              <a:gd name="connsiteX284" fmla="*/ 1304925 w 2147888"/>
              <a:gd name="connsiteY284" fmla="*/ 1624012 h 2201837"/>
              <a:gd name="connsiteX285" fmla="*/ 1300163 w 2147888"/>
              <a:gd name="connsiteY285" fmla="*/ 1571625 h 2201837"/>
              <a:gd name="connsiteX286" fmla="*/ 1290638 w 2147888"/>
              <a:gd name="connsiteY286" fmla="*/ 1557337 h 2201837"/>
              <a:gd name="connsiteX287" fmla="*/ 1285875 w 2147888"/>
              <a:gd name="connsiteY287" fmla="*/ 1538287 h 2201837"/>
              <a:gd name="connsiteX288" fmla="*/ 1243013 w 2147888"/>
              <a:gd name="connsiteY288" fmla="*/ 1500187 h 2201837"/>
              <a:gd name="connsiteX289" fmla="*/ 1223963 w 2147888"/>
              <a:gd name="connsiteY289" fmla="*/ 1490662 h 2201837"/>
              <a:gd name="connsiteX290" fmla="*/ 1190625 w 2147888"/>
              <a:gd name="connsiteY290" fmla="*/ 1476375 h 2201837"/>
              <a:gd name="connsiteX291" fmla="*/ 1152525 w 2147888"/>
              <a:gd name="connsiteY291" fmla="*/ 1443037 h 2201837"/>
              <a:gd name="connsiteX292" fmla="*/ 1143000 w 2147888"/>
              <a:gd name="connsiteY292" fmla="*/ 1428750 h 2201837"/>
              <a:gd name="connsiteX293" fmla="*/ 1109663 w 2147888"/>
              <a:gd name="connsiteY293" fmla="*/ 1395412 h 2201837"/>
              <a:gd name="connsiteX294" fmla="*/ 1090613 w 2147888"/>
              <a:gd name="connsiteY294" fmla="*/ 1381125 h 2201837"/>
              <a:gd name="connsiteX295" fmla="*/ 1076325 w 2147888"/>
              <a:gd name="connsiteY295" fmla="*/ 1366837 h 2201837"/>
              <a:gd name="connsiteX296" fmla="*/ 1057275 w 2147888"/>
              <a:gd name="connsiteY296" fmla="*/ 1357312 h 2201837"/>
              <a:gd name="connsiteX297" fmla="*/ 1042988 w 2147888"/>
              <a:gd name="connsiteY297" fmla="*/ 1347787 h 2201837"/>
              <a:gd name="connsiteX298" fmla="*/ 1023938 w 2147888"/>
              <a:gd name="connsiteY298" fmla="*/ 1343025 h 2201837"/>
              <a:gd name="connsiteX299" fmla="*/ 1009650 w 2147888"/>
              <a:gd name="connsiteY299" fmla="*/ 1338262 h 2201837"/>
              <a:gd name="connsiteX300" fmla="*/ 976313 w 2147888"/>
              <a:gd name="connsiteY300" fmla="*/ 1328737 h 2201837"/>
              <a:gd name="connsiteX301" fmla="*/ 966788 w 2147888"/>
              <a:gd name="connsiteY301" fmla="*/ 1314450 h 2201837"/>
              <a:gd name="connsiteX302" fmla="*/ 947738 w 2147888"/>
              <a:gd name="connsiteY302" fmla="*/ 1309687 h 2201837"/>
              <a:gd name="connsiteX303" fmla="*/ 933450 w 2147888"/>
              <a:gd name="connsiteY303" fmla="*/ 1304925 h 2201837"/>
              <a:gd name="connsiteX304" fmla="*/ 919163 w 2147888"/>
              <a:gd name="connsiteY304" fmla="*/ 1295400 h 2201837"/>
              <a:gd name="connsiteX305" fmla="*/ 895350 w 2147888"/>
              <a:gd name="connsiteY305" fmla="*/ 1266825 h 2201837"/>
              <a:gd name="connsiteX306" fmla="*/ 881063 w 2147888"/>
              <a:gd name="connsiteY306" fmla="*/ 1262062 h 2201837"/>
              <a:gd name="connsiteX307" fmla="*/ 871538 w 2147888"/>
              <a:gd name="connsiteY307" fmla="*/ 1247775 h 2201837"/>
              <a:gd name="connsiteX308" fmla="*/ 852488 w 2147888"/>
              <a:gd name="connsiteY308" fmla="*/ 1238250 h 2201837"/>
              <a:gd name="connsiteX309" fmla="*/ 838200 w 2147888"/>
              <a:gd name="connsiteY309" fmla="*/ 1228725 h 2201837"/>
              <a:gd name="connsiteX310" fmla="*/ 828675 w 2147888"/>
              <a:gd name="connsiteY310" fmla="*/ 1214437 h 2201837"/>
              <a:gd name="connsiteX311" fmla="*/ 814388 w 2147888"/>
              <a:gd name="connsiteY311" fmla="*/ 1209675 h 2201837"/>
              <a:gd name="connsiteX312" fmla="*/ 785813 w 2147888"/>
              <a:gd name="connsiteY312" fmla="*/ 1190625 h 2201837"/>
              <a:gd name="connsiteX313" fmla="*/ 785813 w 2147888"/>
              <a:gd name="connsiteY313" fmla="*/ 1190625 h 2201837"/>
              <a:gd name="connsiteX314" fmla="*/ 747713 w 2147888"/>
              <a:gd name="connsiteY314" fmla="*/ 1162050 h 2201837"/>
              <a:gd name="connsiteX315" fmla="*/ 719138 w 2147888"/>
              <a:gd name="connsiteY315" fmla="*/ 1138237 h 2201837"/>
              <a:gd name="connsiteX316" fmla="*/ 704850 w 2147888"/>
              <a:gd name="connsiteY316" fmla="*/ 1123950 h 2201837"/>
              <a:gd name="connsiteX317" fmla="*/ 695325 w 2147888"/>
              <a:gd name="connsiteY317" fmla="*/ 1109662 h 2201837"/>
              <a:gd name="connsiteX318" fmla="*/ 681038 w 2147888"/>
              <a:gd name="connsiteY318" fmla="*/ 1104900 h 2201837"/>
              <a:gd name="connsiteX319" fmla="*/ 642938 w 2147888"/>
              <a:gd name="connsiteY319" fmla="*/ 1071562 h 2201837"/>
              <a:gd name="connsiteX320" fmla="*/ 595313 w 2147888"/>
              <a:gd name="connsiteY320" fmla="*/ 1081087 h 2201837"/>
              <a:gd name="connsiteX321" fmla="*/ 585788 w 2147888"/>
              <a:gd name="connsiteY321" fmla="*/ 1095375 h 2201837"/>
              <a:gd name="connsiteX322" fmla="*/ 571500 w 2147888"/>
              <a:gd name="connsiteY322" fmla="*/ 1109662 h 2201837"/>
              <a:gd name="connsiteX323" fmla="*/ 552450 w 2147888"/>
              <a:gd name="connsiteY323" fmla="*/ 1128712 h 2201837"/>
              <a:gd name="connsiteX324" fmla="*/ 542925 w 2147888"/>
              <a:gd name="connsiteY324" fmla="*/ 1143000 h 2201837"/>
              <a:gd name="connsiteX325" fmla="*/ 538163 w 2147888"/>
              <a:gd name="connsiteY325" fmla="*/ 1157287 h 2201837"/>
              <a:gd name="connsiteX326" fmla="*/ 514350 w 2147888"/>
              <a:gd name="connsiteY326" fmla="*/ 1185862 h 2201837"/>
              <a:gd name="connsiteX327" fmla="*/ 485775 w 2147888"/>
              <a:gd name="connsiteY327" fmla="*/ 1204912 h 2201837"/>
              <a:gd name="connsiteX328" fmla="*/ 471488 w 2147888"/>
              <a:gd name="connsiteY328" fmla="*/ 1209675 h 2201837"/>
              <a:gd name="connsiteX329" fmla="*/ 461963 w 2147888"/>
              <a:gd name="connsiteY329" fmla="*/ 1223962 h 2201837"/>
              <a:gd name="connsiteX330" fmla="*/ 447675 w 2147888"/>
              <a:gd name="connsiteY330" fmla="*/ 1228725 h 2201837"/>
              <a:gd name="connsiteX331" fmla="*/ 395288 w 2147888"/>
              <a:gd name="connsiteY331" fmla="*/ 1243012 h 2201837"/>
              <a:gd name="connsiteX332" fmla="*/ 338138 w 2147888"/>
              <a:gd name="connsiteY332" fmla="*/ 1266825 h 2201837"/>
              <a:gd name="connsiteX333" fmla="*/ 304800 w 2147888"/>
              <a:gd name="connsiteY333" fmla="*/ 1285875 h 2201837"/>
              <a:gd name="connsiteX334" fmla="*/ 276225 w 2147888"/>
              <a:gd name="connsiteY334" fmla="*/ 1295400 h 2201837"/>
              <a:gd name="connsiteX335" fmla="*/ 261938 w 2147888"/>
              <a:gd name="connsiteY335" fmla="*/ 1300162 h 2201837"/>
              <a:gd name="connsiteX336" fmla="*/ 247650 w 2147888"/>
              <a:gd name="connsiteY336" fmla="*/ 1304925 h 2201837"/>
              <a:gd name="connsiteX337" fmla="*/ 180975 w 2147888"/>
              <a:gd name="connsiteY337" fmla="*/ 1290637 h 2201837"/>
              <a:gd name="connsiteX338" fmla="*/ 171450 w 2147888"/>
              <a:gd name="connsiteY338" fmla="*/ 1276350 h 2201837"/>
              <a:gd name="connsiteX339" fmla="*/ 157163 w 2147888"/>
              <a:gd name="connsiteY339" fmla="*/ 1243012 h 2201837"/>
              <a:gd name="connsiteX340" fmla="*/ 142875 w 2147888"/>
              <a:gd name="connsiteY340" fmla="*/ 1233487 h 2201837"/>
              <a:gd name="connsiteX341" fmla="*/ 142875 w 2147888"/>
              <a:gd name="connsiteY341" fmla="*/ 1138237 h 2201837"/>
              <a:gd name="connsiteX342" fmla="*/ 157163 w 2147888"/>
              <a:gd name="connsiteY342" fmla="*/ 1128712 h 2201837"/>
              <a:gd name="connsiteX343" fmla="*/ 185738 w 2147888"/>
              <a:gd name="connsiteY343" fmla="*/ 1095375 h 2201837"/>
              <a:gd name="connsiteX344" fmla="*/ 219075 w 2147888"/>
              <a:gd name="connsiteY344" fmla="*/ 1052512 h 2201837"/>
              <a:gd name="connsiteX345" fmla="*/ 252413 w 2147888"/>
              <a:gd name="connsiteY345" fmla="*/ 1033462 h 2201837"/>
              <a:gd name="connsiteX346" fmla="*/ 266700 w 2147888"/>
              <a:gd name="connsiteY346" fmla="*/ 1019175 h 2201837"/>
              <a:gd name="connsiteX347" fmla="*/ 304800 w 2147888"/>
              <a:gd name="connsiteY347" fmla="*/ 1000125 h 2201837"/>
              <a:gd name="connsiteX348" fmla="*/ 319088 w 2147888"/>
              <a:gd name="connsiteY348" fmla="*/ 985837 h 2201837"/>
              <a:gd name="connsiteX349" fmla="*/ 361950 w 2147888"/>
              <a:gd name="connsiteY349" fmla="*/ 962025 h 2201837"/>
              <a:gd name="connsiteX350" fmla="*/ 385763 w 2147888"/>
              <a:gd name="connsiteY350" fmla="*/ 942975 h 2201837"/>
              <a:gd name="connsiteX351" fmla="*/ 409575 w 2147888"/>
              <a:gd name="connsiteY351" fmla="*/ 914400 h 2201837"/>
              <a:gd name="connsiteX352" fmla="*/ 423863 w 2147888"/>
              <a:gd name="connsiteY352" fmla="*/ 909637 h 2201837"/>
              <a:gd name="connsiteX353" fmla="*/ 438150 w 2147888"/>
              <a:gd name="connsiteY353" fmla="*/ 900112 h 2201837"/>
              <a:gd name="connsiteX354" fmla="*/ 471488 w 2147888"/>
              <a:gd name="connsiteY354" fmla="*/ 876300 h 2201837"/>
              <a:gd name="connsiteX355" fmla="*/ 485775 w 2147888"/>
              <a:gd name="connsiteY355" fmla="*/ 871537 h 2201837"/>
              <a:gd name="connsiteX356" fmla="*/ 500063 w 2147888"/>
              <a:gd name="connsiteY356" fmla="*/ 857250 h 2201837"/>
              <a:gd name="connsiteX357" fmla="*/ 519113 w 2147888"/>
              <a:gd name="connsiteY357" fmla="*/ 842962 h 2201837"/>
              <a:gd name="connsiteX358" fmla="*/ 528638 w 2147888"/>
              <a:gd name="connsiteY358" fmla="*/ 823912 h 2201837"/>
              <a:gd name="connsiteX359" fmla="*/ 552450 w 2147888"/>
              <a:gd name="connsiteY359" fmla="*/ 795337 h 2201837"/>
              <a:gd name="connsiteX360" fmla="*/ 557213 w 2147888"/>
              <a:gd name="connsiteY360" fmla="*/ 781050 h 2201837"/>
              <a:gd name="connsiteX361" fmla="*/ 566738 w 2147888"/>
              <a:gd name="connsiteY361" fmla="*/ 766762 h 2201837"/>
              <a:gd name="connsiteX362" fmla="*/ 576263 w 2147888"/>
              <a:gd name="connsiteY362" fmla="*/ 728662 h 2201837"/>
              <a:gd name="connsiteX363" fmla="*/ 590550 w 2147888"/>
              <a:gd name="connsiteY363" fmla="*/ 714375 h 2201837"/>
              <a:gd name="connsiteX364" fmla="*/ 595313 w 2147888"/>
              <a:gd name="connsiteY364" fmla="*/ 666750 h 2201837"/>
              <a:gd name="connsiteX365" fmla="*/ 590550 w 2147888"/>
              <a:gd name="connsiteY365" fmla="*/ 533400 h 2201837"/>
              <a:gd name="connsiteX366" fmla="*/ 581025 w 2147888"/>
              <a:gd name="connsiteY366" fmla="*/ 514350 h 2201837"/>
              <a:gd name="connsiteX367" fmla="*/ 566738 w 2147888"/>
              <a:gd name="connsiteY367" fmla="*/ 504825 h 2201837"/>
              <a:gd name="connsiteX368" fmla="*/ 500063 w 2147888"/>
              <a:gd name="connsiteY368" fmla="*/ 509587 h 2201837"/>
              <a:gd name="connsiteX369" fmla="*/ 466725 w 2147888"/>
              <a:gd name="connsiteY369" fmla="*/ 528637 h 2201837"/>
              <a:gd name="connsiteX370" fmla="*/ 447675 w 2147888"/>
              <a:gd name="connsiteY370" fmla="*/ 533400 h 2201837"/>
              <a:gd name="connsiteX371" fmla="*/ 438150 w 2147888"/>
              <a:gd name="connsiteY371" fmla="*/ 552450 h 2201837"/>
              <a:gd name="connsiteX372" fmla="*/ 423863 w 2147888"/>
              <a:gd name="connsiteY372" fmla="*/ 557212 h 2201837"/>
              <a:gd name="connsiteX373" fmla="*/ 395288 w 2147888"/>
              <a:gd name="connsiteY373" fmla="*/ 576262 h 2201837"/>
              <a:gd name="connsiteX374" fmla="*/ 381000 w 2147888"/>
              <a:gd name="connsiteY374" fmla="*/ 590550 h 2201837"/>
              <a:gd name="connsiteX375" fmla="*/ 366713 w 2147888"/>
              <a:gd name="connsiteY375" fmla="*/ 595312 h 2201837"/>
              <a:gd name="connsiteX376" fmla="*/ 347663 w 2147888"/>
              <a:gd name="connsiteY376" fmla="*/ 604837 h 2201837"/>
              <a:gd name="connsiteX377" fmla="*/ 338138 w 2147888"/>
              <a:gd name="connsiteY377" fmla="*/ 619125 h 2201837"/>
              <a:gd name="connsiteX378" fmla="*/ 304800 w 2147888"/>
              <a:gd name="connsiteY378" fmla="*/ 633412 h 2201837"/>
              <a:gd name="connsiteX379" fmla="*/ 280988 w 2147888"/>
              <a:gd name="connsiteY379" fmla="*/ 638175 h 2201837"/>
              <a:gd name="connsiteX380" fmla="*/ 266700 w 2147888"/>
              <a:gd name="connsiteY380" fmla="*/ 652462 h 2201837"/>
              <a:gd name="connsiteX381" fmla="*/ 247650 w 2147888"/>
              <a:gd name="connsiteY381" fmla="*/ 657225 h 2201837"/>
              <a:gd name="connsiteX382" fmla="*/ 209550 w 2147888"/>
              <a:gd name="connsiteY382" fmla="*/ 666750 h 2201837"/>
              <a:gd name="connsiteX383" fmla="*/ 190500 w 2147888"/>
              <a:gd name="connsiteY383" fmla="*/ 676275 h 2201837"/>
              <a:gd name="connsiteX384" fmla="*/ 176213 w 2147888"/>
              <a:gd name="connsiteY384" fmla="*/ 685800 h 2201837"/>
              <a:gd name="connsiteX385" fmla="*/ 142875 w 2147888"/>
              <a:gd name="connsiteY385" fmla="*/ 695325 h 2201837"/>
              <a:gd name="connsiteX386" fmla="*/ 109538 w 2147888"/>
              <a:gd name="connsiteY386" fmla="*/ 704850 h 2201837"/>
              <a:gd name="connsiteX387" fmla="*/ 95250 w 2147888"/>
              <a:gd name="connsiteY387" fmla="*/ 719137 h 2201837"/>
              <a:gd name="connsiteX388" fmla="*/ 76200 w 2147888"/>
              <a:gd name="connsiteY388" fmla="*/ 723900 h 2201837"/>
              <a:gd name="connsiteX389" fmla="*/ 61913 w 2147888"/>
              <a:gd name="connsiteY389" fmla="*/ 728662 h 2201837"/>
              <a:gd name="connsiteX390" fmla="*/ 33338 w 2147888"/>
              <a:gd name="connsiteY390" fmla="*/ 723900 h 2201837"/>
              <a:gd name="connsiteX391" fmla="*/ 23813 w 2147888"/>
              <a:gd name="connsiteY391" fmla="*/ 709612 h 2201837"/>
              <a:gd name="connsiteX392" fmla="*/ 9525 w 2147888"/>
              <a:gd name="connsiteY392" fmla="*/ 700087 h 2201837"/>
              <a:gd name="connsiteX393" fmla="*/ 4763 w 2147888"/>
              <a:gd name="connsiteY393" fmla="*/ 681037 h 2201837"/>
              <a:gd name="connsiteX394" fmla="*/ 0 w 2147888"/>
              <a:gd name="connsiteY394" fmla="*/ 666750 h 2201837"/>
              <a:gd name="connsiteX395" fmla="*/ 4763 w 2147888"/>
              <a:gd name="connsiteY395" fmla="*/ 600075 h 2201837"/>
              <a:gd name="connsiteX396" fmla="*/ 23813 w 2147888"/>
              <a:gd name="connsiteY396" fmla="*/ 566737 h 2201837"/>
              <a:gd name="connsiteX397" fmla="*/ 38100 w 2147888"/>
              <a:gd name="connsiteY397" fmla="*/ 557212 h 2201837"/>
              <a:gd name="connsiteX398" fmla="*/ 52388 w 2147888"/>
              <a:gd name="connsiteY398" fmla="*/ 542925 h 2201837"/>
              <a:gd name="connsiteX399" fmla="*/ 80963 w 2147888"/>
              <a:gd name="connsiteY399" fmla="*/ 528637 h 2201837"/>
              <a:gd name="connsiteX400" fmla="*/ 95250 w 2147888"/>
              <a:gd name="connsiteY400" fmla="*/ 514350 h 2201837"/>
              <a:gd name="connsiteX401" fmla="*/ 114300 w 2147888"/>
              <a:gd name="connsiteY401" fmla="*/ 509587 h 2201837"/>
              <a:gd name="connsiteX402" fmla="*/ 128588 w 2147888"/>
              <a:gd name="connsiteY402" fmla="*/ 504825 h 2201837"/>
              <a:gd name="connsiteX403" fmla="*/ 166688 w 2147888"/>
              <a:gd name="connsiteY403" fmla="*/ 490537 h 2201837"/>
              <a:gd name="connsiteX404" fmla="*/ 190500 w 2147888"/>
              <a:gd name="connsiteY404" fmla="*/ 476250 h 2201837"/>
              <a:gd name="connsiteX405" fmla="*/ 223838 w 2147888"/>
              <a:gd name="connsiteY405" fmla="*/ 466725 h 2201837"/>
              <a:gd name="connsiteX406" fmla="*/ 242888 w 2147888"/>
              <a:gd name="connsiteY406" fmla="*/ 447675 h 2201837"/>
              <a:gd name="connsiteX407" fmla="*/ 271463 w 2147888"/>
              <a:gd name="connsiteY407" fmla="*/ 438150 h 2201837"/>
              <a:gd name="connsiteX408" fmla="*/ 304800 w 2147888"/>
              <a:gd name="connsiteY408" fmla="*/ 428625 h 2201837"/>
              <a:gd name="connsiteX409" fmla="*/ 319088 w 2147888"/>
              <a:gd name="connsiteY409" fmla="*/ 414337 h 2201837"/>
              <a:gd name="connsiteX410" fmla="*/ 333375 w 2147888"/>
              <a:gd name="connsiteY410" fmla="*/ 404812 h 2201837"/>
              <a:gd name="connsiteX411" fmla="*/ 352425 w 2147888"/>
              <a:gd name="connsiteY411" fmla="*/ 390525 h 2201837"/>
              <a:gd name="connsiteX412" fmla="*/ 390525 w 2147888"/>
              <a:gd name="connsiteY412" fmla="*/ 361950 h 2201837"/>
              <a:gd name="connsiteX413" fmla="*/ 438150 w 2147888"/>
              <a:gd name="connsiteY413" fmla="*/ 328612 h 2201837"/>
              <a:gd name="connsiteX414" fmla="*/ 452438 w 2147888"/>
              <a:gd name="connsiteY414" fmla="*/ 323850 h 2201837"/>
              <a:gd name="connsiteX415" fmla="*/ 457200 w 2147888"/>
              <a:gd name="connsiteY415" fmla="*/ 309562 h 2201837"/>
              <a:gd name="connsiteX416" fmla="*/ 485775 w 2147888"/>
              <a:gd name="connsiteY416" fmla="*/ 300037 h 2201837"/>
              <a:gd name="connsiteX417" fmla="*/ 519113 w 2147888"/>
              <a:gd name="connsiteY417" fmla="*/ 290512 h 2201837"/>
              <a:gd name="connsiteX418" fmla="*/ 552450 w 2147888"/>
              <a:gd name="connsiteY418" fmla="*/ 276225 h 22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2147888" h="2201837">
                <a:moveTo>
                  <a:pt x="552450" y="276225"/>
                </a:moveTo>
                <a:cubicBezTo>
                  <a:pt x="561975" y="272256"/>
                  <a:pt x="568258" y="269702"/>
                  <a:pt x="576263" y="266700"/>
                </a:cubicBezTo>
                <a:cubicBezTo>
                  <a:pt x="580963" y="264937"/>
                  <a:pt x="586060" y="264182"/>
                  <a:pt x="590550" y="261937"/>
                </a:cubicBezTo>
                <a:cubicBezTo>
                  <a:pt x="595670" y="259377"/>
                  <a:pt x="600075" y="255587"/>
                  <a:pt x="604838" y="252412"/>
                </a:cubicBezTo>
                <a:cubicBezTo>
                  <a:pt x="622437" y="226015"/>
                  <a:pt x="604294" y="246893"/>
                  <a:pt x="628650" y="233362"/>
                </a:cubicBezTo>
                <a:cubicBezTo>
                  <a:pt x="638657" y="227802"/>
                  <a:pt x="657225" y="214312"/>
                  <a:pt x="657225" y="214312"/>
                </a:cubicBezTo>
                <a:cubicBezTo>
                  <a:pt x="658813" y="209550"/>
                  <a:pt x="658438" y="203575"/>
                  <a:pt x="661988" y="200025"/>
                </a:cubicBezTo>
                <a:cubicBezTo>
                  <a:pt x="665538" y="196475"/>
                  <a:pt x="671916" y="197753"/>
                  <a:pt x="676275" y="195262"/>
                </a:cubicBezTo>
                <a:cubicBezTo>
                  <a:pt x="683167" y="191324"/>
                  <a:pt x="688975" y="185737"/>
                  <a:pt x="695325" y="180975"/>
                </a:cubicBezTo>
                <a:cubicBezTo>
                  <a:pt x="698500" y="176212"/>
                  <a:pt x="700380" y="170263"/>
                  <a:pt x="704850" y="166687"/>
                </a:cubicBezTo>
                <a:cubicBezTo>
                  <a:pt x="708770" y="163551"/>
                  <a:pt x="714648" y="164170"/>
                  <a:pt x="719138" y="161925"/>
                </a:cubicBezTo>
                <a:cubicBezTo>
                  <a:pt x="724257" y="159365"/>
                  <a:pt x="728663" y="155575"/>
                  <a:pt x="733425" y="152400"/>
                </a:cubicBezTo>
                <a:cubicBezTo>
                  <a:pt x="736600" y="147637"/>
                  <a:pt x="738903" y="142159"/>
                  <a:pt x="742950" y="138112"/>
                </a:cubicBezTo>
                <a:cubicBezTo>
                  <a:pt x="774703" y="106359"/>
                  <a:pt x="741361" y="152402"/>
                  <a:pt x="766763" y="114300"/>
                </a:cubicBezTo>
                <a:cubicBezTo>
                  <a:pt x="779462" y="76199"/>
                  <a:pt x="760413" y="120650"/>
                  <a:pt x="785813" y="95250"/>
                </a:cubicBezTo>
                <a:cubicBezTo>
                  <a:pt x="789363" y="91700"/>
                  <a:pt x="788330" y="85452"/>
                  <a:pt x="790575" y="80962"/>
                </a:cubicBezTo>
                <a:cubicBezTo>
                  <a:pt x="797497" y="67117"/>
                  <a:pt x="805237" y="60337"/>
                  <a:pt x="819150" y="52387"/>
                </a:cubicBezTo>
                <a:cubicBezTo>
                  <a:pt x="823509" y="49896"/>
                  <a:pt x="828675" y="49212"/>
                  <a:pt x="833438" y="47625"/>
                </a:cubicBezTo>
                <a:cubicBezTo>
                  <a:pt x="836613" y="42862"/>
                  <a:pt x="838109" y="36371"/>
                  <a:pt x="842963" y="33337"/>
                </a:cubicBezTo>
                <a:cubicBezTo>
                  <a:pt x="851477" y="28016"/>
                  <a:pt x="862013" y="26987"/>
                  <a:pt x="871538" y="23812"/>
                </a:cubicBezTo>
                <a:lnTo>
                  <a:pt x="900113" y="14287"/>
                </a:lnTo>
                <a:cubicBezTo>
                  <a:pt x="923653" y="2517"/>
                  <a:pt x="912428" y="7007"/>
                  <a:pt x="933450" y="0"/>
                </a:cubicBezTo>
                <a:cubicBezTo>
                  <a:pt x="954088" y="3175"/>
                  <a:pt x="975106" y="4461"/>
                  <a:pt x="995363" y="9525"/>
                </a:cubicBezTo>
                <a:cubicBezTo>
                  <a:pt x="1000916" y="10913"/>
                  <a:pt x="1004531" y="16490"/>
                  <a:pt x="1009650" y="19050"/>
                </a:cubicBezTo>
                <a:cubicBezTo>
                  <a:pt x="1014140" y="21295"/>
                  <a:pt x="1019175" y="22225"/>
                  <a:pt x="1023938" y="23812"/>
                </a:cubicBezTo>
                <a:cubicBezTo>
                  <a:pt x="1028700" y="26987"/>
                  <a:pt x="1034649" y="28868"/>
                  <a:pt x="1038225" y="33337"/>
                </a:cubicBezTo>
                <a:cubicBezTo>
                  <a:pt x="1041361" y="37257"/>
                  <a:pt x="1040743" y="43135"/>
                  <a:pt x="1042988" y="47625"/>
                </a:cubicBezTo>
                <a:cubicBezTo>
                  <a:pt x="1045548" y="52744"/>
                  <a:pt x="1049338" y="57150"/>
                  <a:pt x="1052513" y="61912"/>
                </a:cubicBezTo>
                <a:cubicBezTo>
                  <a:pt x="1050925" y="84137"/>
                  <a:pt x="1050353" y="106458"/>
                  <a:pt x="1047750" y="128587"/>
                </a:cubicBezTo>
                <a:cubicBezTo>
                  <a:pt x="1046831" y="136397"/>
                  <a:pt x="1039328" y="152275"/>
                  <a:pt x="1033463" y="157162"/>
                </a:cubicBezTo>
                <a:cubicBezTo>
                  <a:pt x="1028009" y="161707"/>
                  <a:pt x="1020577" y="163165"/>
                  <a:pt x="1014413" y="166687"/>
                </a:cubicBezTo>
                <a:cubicBezTo>
                  <a:pt x="1009443" y="169527"/>
                  <a:pt x="1005095" y="173372"/>
                  <a:pt x="1000125" y="176212"/>
                </a:cubicBezTo>
                <a:cubicBezTo>
                  <a:pt x="983648" y="185627"/>
                  <a:pt x="982816" y="185157"/>
                  <a:pt x="966788" y="190500"/>
                </a:cubicBezTo>
                <a:cubicBezTo>
                  <a:pt x="960438" y="196850"/>
                  <a:pt x="954556" y="203706"/>
                  <a:pt x="947738" y="209550"/>
                </a:cubicBezTo>
                <a:cubicBezTo>
                  <a:pt x="936135" y="219495"/>
                  <a:pt x="927912" y="220879"/>
                  <a:pt x="914400" y="228600"/>
                </a:cubicBezTo>
                <a:cubicBezTo>
                  <a:pt x="909430" y="231440"/>
                  <a:pt x="904875" y="234950"/>
                  <a:pt x="900113" y="238125"/>
                </a:cubicBezTo>
                <a:cubicBezTo>
                  <a:pt x="898525" y="242887"/>
                  <a:pt x="898900" y="248862"/>
                  <a:pt x="895350" y="252412"/>
                </a:cubicBezTo>
                <a:cubicBezTo>
                  <a:pt x="891800" y="255962"/>
                  <a:pt x="885240" y="254390"/>
                  <a:pt x="881063" y="257175"/>
                </a:cubicBezTo>
                <a:cubicBezTo>
                  <a:pt x="875459" y="260911"/>
                  <a:pt x="870910" y="266146"/>
                  <a:pt x="866775" y="271462"/>
                </a:cubicBezTo>
                <a:cubicBezTo>
                  <a:pt x="866767" y="271472"/>
                  <a:pt x="842966" y="307176"/>
                  <a:pt x="838200" y="314325"/>
                </a:cubicBezTo>
                <a:cubicBezTo>
                  <a:pt x="835025" y="319087"/>
                  <a:pt x="833437" y="325437"/>
                  <a:pt x="828675" y="328612"/>
                </a:cubicBezTo>
                <a:lnTo>
                  <a:pt x="814388" y="338137"/>
                </a:lnTo>
                <a:cubicBezTo>
                  <a:pt x="797015" y="390253"/>
                  <a:pt x="824723" y="311311"/>
                  <a:pt x="800100" y="366712"/>
                </a:cubicBezTo>
                <a:cubicBezTo>
                  <a:pt x="796022" y="375887"/>
                  <a:pt x="795065" y="386307"/>
                  <a:pt x="790575" y="395287"/>
                </a:cubicBezTo>
                <a:cubicBezTo>
                  <a:pt x="787400" y="401637"/>
                  <a:pt x="783847" y="407811"/>
                  <a:pt x="781050" y="414337"/>
                </a:cubicBezTo>
                <a:cubicBezTo>
                  <a:pt x="779073" y="418951"/>
                  <a:pt x="779424" y="424705"/>
                  <a:pt x="776288" y="428625"/>
                </a:cubicBezTo>
                <a:cubicBezTo>
                  <a:pt x="772712" y="433095"/>
                  <a:pt x="766763" y="434975"/>
                  <a:pt x="762000" y="438150"/>
                </a:cubicBezTo>
                <a:cubicBezTo>
                  <a:pt x="746433" y="484856"/>
                  <a:pt x="771672" y="418879"/>
                  <a:pt x="742950" y="461962"/>
                </a:cubicBezTo>
                <a:cubicBezTo>
                  <a:pt x="739319" y="467408"/>
                  <a:pt x="739986" y="474718"/>
                  <a:pt x="738188" y="481012"/>
                </a:cubicBezTo>
                <a:cubicBezTo>
                  <a:pt x="724524" y="528838"/>
                  <a:pt x="743549" y="454799"/>
                  <a:pt x="728663" y="514350"/>
                </a:cubicBezTo>
                <a:cubicBezTo>
                  <a:pt x="730250" y="596900"/>
                  <a:pt x="730478" y="679487"/>
                  <a:pt x="733425" y="762000"/>
                </a:cubicBezTo>
                <a:cubicBezTo>
                  <a:pt x="734175" y="783002"/>
                  <a:pt x="737465" y="780568"/>
                  <a:pt x="752475" y="790575"/>
                </a:cubicBezTo>
                <a:lnTo>
                  <a:pt x="762000" y="819150"/>
                </a:lnTo>
                <a:cubicBezTo>
                  <a:pt x="763588" y="823912"/>
                  <a:pt x="765546" y="828567"/>
                  <a:pt x="766763" y="833437"/>
                </a:cubicBezTo>
                <a:cubicBezTo>
                  <a:pt x="768350" y="839787"/>
                  <a:pt x="769727" y="846193"/>
                  <a:pt x="771525" y="852487"/>
                </a:cubicBezTo>
                <a:cubicBezTo>
                  <a:pt x="772904" y="857314"/>
                  <a:pt x="773152" y="862855"/>
                  <a:pt x="776288" y="866775"/>
                </a:cubicBezTo>
                <a:cubicBezTo>
                  <a:pt x="779864" y="871244"/>
                  <a:pt x="785813" y="873125"/>
                  <a:pt x="790575" y="876300"/>
                </a:cubicBezTo>
                <a:lnTo>
                  <a:pt x="800100" y="904875"/>
                </a:lnTo>
                <a:cubicBezTo>
                  <a:pt x="801688" y="909637"/>
                  <a:pt x="800686" y="916377"/>
                  <a:pt x="804863" y="919162"/>
                </a:cubicBezTo>
                <a:lnTo>
                  <a:pt x="819150" y="928687"/>
                </a:lnTo>
                <a:cubicBezTo>
                  <a:pt x="826973" y="959976"/>
                  <a:pt x="818820" y="936444"/>
                  <a:pt x="833438" y="962025"/>
                </a:cubicBezTo>
                <a:cubicBezTo>
                  <a:pt x="836960" y="968189"/>
                  <a:pt x="837943" y="976055"/>
                  <a:pt x="842963" y="981075"/>
                </a:cubicBezTo>
                <a:cubicBezTo>
                  <a:pt x="846513" y="984625"/>
                  <a:pt x="852488" y="984250"/>
                  <a:pt x="857250" y="985837"/>
                </a:cubicBezTo>
                <a:cubicBezTo>
                  <a:pt x="860425" y="990600"/>
                  <a:pt x="864215" y="995005"/>
                  <a:pt x="866775" y="1000125"/>
                </a:cubicBezTo>
                <a:cubicBezTo>
                  <a:pt x="869020" y="1004615"/>
                  <a:pt x="867618" y="1011276"/>
                  <a:pt x="871538" y="1014412"/>
                </a:cubicBezTo>
                <a:cubicBezTo>
                  <a:pt x="876649" y="1018501"/>
                  <a:pt x="884294" y="1017377"/>
                  <a:pt x="890588" y="1019175"/>
                </a:cubicBezTo>
                <a:cubicBezTo>
                  <a:pt x="906433" y="1023702"/>
                  <a:pt x="906070" y="1025724"/>
                  <a:pt x="923925" y="1028700"/>
                </a:cubicBezTo>
                <a:cubicBezTo>
                  <a:pt x="936550" y="1030804"/>
                  <a:pt x="949375" y="1031516"/>
                  <a:pt x="962025" y="1033462"/>
                </a:cubicBezTo>
                <a:cubicBezTo>
                  <a:pt x="970026" y="1034693"/>
                  <a:pt x="977900" y="1036637"/>
                  <a:pt x="985838" y="1038225"/>
                </a:cubicBezTo>
                <a:cubicBezTo>
                  <a:pt x="998538" y="1036637"/>
                  <a:pt x="1011346" y="1035752"/>
                  <a:pt x="1023938" y="1033462"/>
                </a:cubicBezTo>
                <a:cubicBezTo>
                  <a:pt x="1028877" y="1032564"/>
                  <a:pt x="1035440" y="1032877"/>
                  <a:pt x="1038225" y="1028700"/>
                </a:cubicBezTo>
                <a:cubicBezTo>
                  <a:pt x="1042715" y="1021965"/>
                  <a:pt x="1041025" y="1012740"/>
                  <a:pt x="1042988" y="1004887"/>
                </a:cubicBezTo>
                <a:cubicBezTo>
                  <a:pt x="1052468" y="966970"/>
                  <a:pt x="1045446" y="978617"/>
                  <a:pt x="1066800" y="957262"/>
                </a:cubicBezTo>
                <a:cubicBezTo>
                  <a:pt x="1088475" y="892237"/>
                  <a:pt x="1064831" y="958679"/>
                  <a:pt x="1085850" y="909637"/>
                </a:cubicBezTo>
                <a:cubicBezTo>
                  <a:pt x="1087828" y="905023"/>
                  <a:pt x="1088635" y="899964"/>
                  <a:pt x="1090613" y="895350"/>
                </a:cubicBezTo>
                <a:cubicBezTo>
                  <a:pt x="1093410" y="888825"/>
                  <a:pt x="1097341" y="882826"/>
                  <a:pt x="1100138" y="876300"/>
                </a:cubicBezTo>
                <a:cubicBezTo>
                  <a:pt x="1102115" y="871686"/>
                  <a:pt x="1102409" y="866371"/>
                  <a:pt x="1104900" y="862012"/>
                </a:cubicBezTo>
                <a:cubicBezTo>
                  <a:pt x="1108838" y="855120"/>
                  <a:pt x="1114425" y="849312"/>
                  <a:pt x="1119188" y="842962"/>
                </a:cubicBezTo>
                <a:cubicBezTo>
                  <a:pt x="1124531" y="826932"/>
                  <a:pt x="1124058" y="826104"/>
                  <a:pt x="1133475" y="809625"/>
                </a:cubicBezTo>
                <a:cubicBezTo>
                  <a:pt x="1136315" y="804655"/>
                  <a:pt x="1138953" y="799384"/>
                  <a:pt x="1143000" y="795337"/>
                </a:cubicBezTo>
                <a:cubicBezTo>
                  <a:pt x="1147047" y="791290"/>
                  <a:pt x="1152525" y="788987"/>
                  <a:pt x="1157288" y="785812"/>
                </a:cubicBezTo>
                <a:cubicBezTo>
                  <a:pt x="1158875" y="781050"/>
                  <a:pt x="1159265" y="775702"/>
                  <a:pt x="1162050" y="771525"/>
                </a:cubicBezTo>
                <a:cubicBezTo>
                  <a:pt x="1169384" y="760524"/>
                  <a:pt x="1180083" y="754740"/>
                  <a:pt x="1190625" y="747712"/>
                </a:cubicBezTo>
                <a:cubicBezTo>
                  <a:pt x="1213072" y="714042"/>
                  <a:pt x="1183757" y="754580"/>
                  <a:pt x="1219200" y="719137"/>
                </a:cubicBezTo>
                <a:cubicBezTo>
                  <a:pt x="1223247" y="715090"/>
                  <a:pt x="1224678" y="708897"/>
                  <a:pt x="1228725" y="704850"/>
                </a:cubicBezTo>
                <a:cubicBezTo>
                  <a:pt x="1237957" y="695619"/>
                  <a:pt x="1245681" y="694436"/>
                  <a:pt x="1257300" y="690562"/>
                </a:cubicBezTo>
                <a:cubicBezTo>
                  <a:pt x="1262063" y="684212"/>
                  <a:pt x="1265490" y="676593"/>
                  <a:pt x="1271588" y="671512"/>
                </a:cubicBezTo>
                <a:cubicBezTo>
                  <a:pt x="1275444" y="668298"/>
                  <a:pt x="1281487" y="669188"/>
                  <a:pt x="1285875" y="666750"/>
                </a:cubicBezTo>
                <a:cubicBezTo>
                  <a:pt x="1335006" y="639455"/>
                  <a:pt x="1296407" y="653715"/>
                  <a:pt x="1328738" y="642937"/>
                </a:cubicBezTo>
                <a:cubicBezTo>
                  <a:pt x="1331913" y="638175"/>
                  <a:pt x="1333501" y="631825"/>
                  <a:pt x="1338263" y="628650"/>
                </a:cubicBezTo>
                <a:cubicBezTo>
                  <a:pt x="1343709" y="625019"/>
                  <a:pt x="1351297" y="626465"/>
                  <a:pt x="1357313" y="623887"/>
                </a:cubicBezTo>
                <a:cubicBezTo>
                  <a:pt x="1362574" y="621632"/>
                  <a:pt x="1366838" y="617537"/>
                  <a:pt x="1371600" y="614362"/>
                </a:cubicBezTo>
                <a:cubicBezTo>
                  <a:pt x="1373188" y="609600"/>
                  <a:pt x="1372278" y="602993"/>
                  <a:pt x="1376363" y="600075"/>
                </a:cubicBezTo>
                <a:cubicBezTo>
                  <a:pt x="1384533" y="594239"/>
                  <a:pt x="1395198" y="592985"/>
                  <a:pt x="1404938" y="590550"/>
                </a:cubicBezTo>
                <a:cubicBezTo>
                  <a:pt x="1411288" y="588962"/>
                  <a:pt x="1417694" y="587585"/>
                  <a:pt x="1423988" y="585787"/>
                </a:cubicBezTo>
                <a:cubicBezTo>
                  <a:pt x="1471814" y="572122"/>
                  <a:pt x="1397770" y="591152"/>
                  <a:pt x="1457325" y="576262"/>
                </a:cubicBezTo>
                <a:cubicBezTo>
                  <a:pt x="1462088" y="573087"/>
                  <a:pt x="1466352" y="568992"/>
                  <a:pt x="1471613" y="566737"/>
                </a:cubicBezTo>
                <a:cubicBezTo>
                  <a:pt x="1477629" y="564159"/>
                  <a:pt x="1484369" y="563773"/>
                  <a:pt x="1490663" y="561975"/>
                </a:cubicBezTo>
                <a:cubicBezTo>
                  <a:pt x="1495490" y="560596"/>
                  <a:pt x="1500123" y="558591"/>
                  <a:pt x="1504950" y="557212"/>
                </a:cubicBezTo>
                <a:cubicBezTo>
                  <a:pt x="1546819" y="545249"/>
                  <a:pt x="1504024" y="559109"/>
                  <a:pt x="1538288" y="547687"/>
                </a:cubicBezTo>
                <a:cubicBezTo>
                  <a:pt x="1544638" y="542925"/>
                  <a:pt x="1550446" y="537338"/>
                  <a:pt x="1557338" y="533400"/>
                </a:cubicBezTo>
                <a:cubicBezTo>
                  <a:pt x="1561697" y="530909"/>
                  <a:pt x="1566798" y="530016"/>
                  <a:pt x="1571625" y="528637"/>
                </a:cubicBezTo>
                <a:cubicBezTo>
                  <a:pt x="1596093" y="521646"/>
                  <a:pt x="1597866" y="522976"/>
                  <a:pt x="1628775" y="519112"/>
                </a:cubicBezTo>
                <a:cubicBezTo>
                  <a:pt x="1673225" y="520700"/>
                  <a:pt x="1718064" y="517798"/>
                  <a:pt x="1762125" y="523875"/>
                </a:cubicBezTo>
                <a:cubicBezTo>
                  <a:pt x="1767098" y="524561"/>
                  <a:pt x="1764643" y="533672"/>
                  <a:pt x="1766888" y="538162"/>
                </a:cubicBezTo>
                <a:cubicBezTo>
                  <a:pt x="1769448" y="543282"/>
                  <a:pt x="1773238" y="547687"/>
                  <a:pt x="1776413" y="552450"/>
                </a:cubicBezTo>
                <a:cubicBezTo>
                  <a:pt x="1778000" y="557212"/>
                  <a:pt x="1778930" y="562247"/>
                  <a:pt x="1781175" y="566737"/>
                </a:cubicBezTo>
                <a:cubicBezTo>
                  <a:pt x="1783735" y="571857"/>
                  <a:pt x="1790130" y="575329"/>
                  <a:pt x="1790700" y="581025"/>
                </a:cubicBezTo>
                <a:cubicBezTo>
                  <a:pt x="1791817" y="592194"/>
                  <a:pt x="1789163" y="603610"/>
                  <a:pt x="1785938" y="614362"/>
                </a:cubicBezTo>
                <a:cubicBezTo>
                  <a:pt x="1784293" y="619845"/>
                  <a:pt x="1780721" y="624881"/>
                  <a:pt x="1776413" y="628650"/>
                </a:cubicBezTo>
                <a:cubicBezTo>
                  <a:pt x="1756257" y="646287"/>
                  <a:pt x="1753174" y="645921"/>
                  <a:pt x="1733550" y="652462"/>
                </a:cubicBezTo>
                <a:cubicBezTo>
                  <a:pt x="1731963" y="657225"/>
                  <a:pt x="1732338" y="663200"/>
                  <a:pt x="1728788" y="666750"/>
                </a:cubicBezTo>
                <a:cubicBezTo>
                  <a:pt x="1725238" y="670300"/>
                  <a:pt x="1718990" y="669267"/>
                  <a:pt x="1714500" y="671512"/>
                </a:cubicBezTo>
                <a:cubicBezTo>
                  <a:pt x="1677563" y="689980"/>
                  <a:pt x="1721846" y="673825"/>
                  <a:pt x="1685925" y="685800"/>
                </a:cubicBezTo>
                <a:cubicBezTo>
                  <a:pt x="1677236" y="698833"/>
                  <a:pt x="1677151" y="702928"/>
                  <a:pt x="1662113" y="709612"/>
                </a:cubicBezTo>
                <a:cubicBezTo>
                  <a:pt x="1652938" y="713690"/>
                  <a:pt x="1633538" y="719137"/>
                  <a:pt x="1633538" y="719137"/>
                </a:cubicBezTo>
                <a:cubicBezTo>
                  <a:pt x="1599517" y="741818"/>
                  <a:pt x="1616069" y="735410"/>
                  <a:pt x="1585913" y="742950"/>
                </a:cubicBezTo>
                <a:cubicBezTo>
                  <a:pt x="1571565" y="752515"/>
                  <a:pt x="1569492" y="754750"/>
                  <a:pt x="1552575" y="762000"/>
                </a:cubicBezTo>
                <a:cubicBezTo>
                  <a:pt x="1547961" y="763977"/>
                  <a:pt x="1542902" y="764785"/>
                  <a:pt x="1538288" y="766762"/>
                </a:cubicBezTo>
                <a:cubicBezTo>
                  <a:pt x="1521371" y="774012"/>
                  <a:pt x="1519298" y="776247"/>
                  <a:pt x="1504950" y="785812"/>
                </a:cubicBezTo>
                <a:cubicBezTo>
                  <a:pt x="1483647" y="817767"/>
                  <a:pt x="1508742" y="786459"/>
                  <a:pt x="1481138" y="804862"/>
                </a:cubicBezTo>
                <a:cubicBezTo>
                  <a:pt x="1475534" y="808598"/>
                  <a:pt x="1472331" y="815235"/>
                  <a:pt x="1466850" y="819150"/>
                </a:cubicBezTo>
                <a:cubicBezTo>
                  <a:pt x="1461073" y="823277"/>
                  <a:pt x="1453577" y="824549"/>
                  <a:pt x="1447800" y="828675"/>
                </a:cubicBezTo>
                <a:cubicBezTo>
                  <a:pt x="1442320" y="832590"/>
                  <a:pt x="1439361" y="839620"/>
                  <a:pt x="1433513" y="842962"/>
                </a:cubicBezTo>
                <a:cubicBezTo>
                  <a:pt x="1427830" y="846209"/>
                  <a:pt x="1420757" y="845927"/>
                  <a:pt x="1414463" y="847725"/>
                </a:cubicBezTo>
                <a:cubicBezTo>
                  <a:pt x="1409636" y="849104"/>
                  <a:pt x="1404789" y="850510"/>
                  <a:pt x="1400175" y="852487"/>
                </a:cubicBezTo>
                <a:cubicBezTo>
                  <a:pt x="1393649" y="855284"/>
                  <a:pt x="1387650" y="859215"/>
                  <a:pt x="1381125" y="862012"/>
                </a:cubicBezTo>
                <a:cubicBezTo>
                  <a:pt x="1376511" y="863990"/>
                  <a:pt x="1371452" y="864797"/>
                  <a:pt x="1366838" y="866775"/>
                </a:cubicBezTo>
                <a:cubicBezTo>
                  <a:pt x="1349918" y="874027"/>
                  <a:pt x="1347850" y="876259"/>
                  <a:pt x="1333500" y="885825"/>
                </a:cubicBezTo>
                <a:cubicBezTo>
                  <a:pt x="1330325" y="890587"/>
                  <a:pt x="1328444" y="896536"/>
                  <a:pt x="1323975" y="900112"/>
                </a:cubicBezTo>
                <a:cubicBezTo>
                  <a:pt x="1320055" y="903248"/>
                  <a:pt x="1314178" y="902630"/>
                  <a:pt x="1309688" y="904875"/>
                </a:cubicBezTo>
                <a:cubicBezTo>
                  <a:pt x="1304568" y="907435"/>
                  <a:pt x="1300163" y="911225"/>
                  <a:pt x="1295400" y="914400"/>
                </a:cubicBezTo>
                <a:cubicBezTo>
                  <a:pt x="1282702" y="952497"/>
                  <a:pt x="1301749" y="908051"/>
                  <a:pt x="1276350" y="933450"/>
                </a:cubicBezTo>
                <a:cubicBezTo>
                  <a:pt x="1220785" y="989015"/>
                  <a:pt x="1283494" y="944561"/>
                  <a:pt x="1243013" y="971550"/>
                </a:cubicBezTo>
                <a:lnTo>
                  <a:pt x="1233488" y="1000125"/>
                </a:lnTo>
                <a:cubicBezTo>
                  <a:pt x="1231900" y="1004887"/>
                  <a:pt x="1232902" y="1011627"/>
                  <a:pt x="1228725" y="1014412"/>
                </a:cubicBezTo>
                <a:lnTo>
                  <a:pt x="1214438" y="1023937"/>
                </a:lnTo>
                <a:cubicBezTo>
                  <a:pt x="1207239" y="1052732"/>
                  <a:pt x="1211746" y="1036771"/>
                  <a:pt x="1200150" y="1071562"/>
                </a:cubicBezTo>
                <a:cubicBezTo>
                  <a:pt x="1200148" y="1071567"/>
                  <a:pt x="1190629" y="1100132"/>
                  <a:pt x="1190625" y="1100137"/>
                </a:cubicBezTo>
                <a:lnTo>
                  <a:pt x="1181100" y="1114425"/>
                </a:lnTo>
                <a:cubicBezTo>
                  <a:pt x="1179513" y="1122362"/>
                  <a:pt x="1176049" y="1130148"/>
                  <a:pt x="1176338" y="1138237"/>
                </a:cubicBezTo>
                <a:cubicBezTo>
                  <a:pt x="1177646" y="1174864"/>
                  <a:pt x="1181959" y="1211333"/>
                  <a:pt x="1185863" y="1247775"/>
                </a:cubicBezTo>
                <a:cubicBezTo>
                  <a:pt x="1186706" y="1255640"/>
                  <a:pt x="1192869" y="1281820"/>
                  <a:pt x="1195388" y="1290637"/>
                </a:cubicBezTo>
                <a:cubicBezTo>
                  <a:pt x="1196767" y="1295464"/>
                  <a:pt x="1196600" y="1301375"/>
                  <a:pt x="1200150" y="1304925"/>
                </a:cubicBezTo>
                <a:cubicBezTo>
                  <a:pt x="1205170" y="1309945"/>
                  <a:pt x="1212850" y="1311275"/>
                  <a:pt x="1219200" y="1314450"/>
                </a:cubicBezTo>
                <a:cubicBezTo>
                  <a:pt x="1245201" y="1366451"/>
                  <a:pt x="1211598" y="1307123"/>
                  <a:pt x="1243013" y="1343025"/>
                </a:cubicBezTo>
                <a:cubicBezTo>
                  <a:pt x="1250551" y="1351640"/>
                  <a:pt x="1255713" y="1362075"/>
                  <a:pt x="1262063" y="1371600"/>
                </a:cubicBezTo>
                <a:cubicBezTo>
                  <a:pt x="1265238" y="1376362"/>
                  <a:pt x="1266158" y="1384077"/>
                  <a:pt x="1271588" y="1385887"/>
                </a:cubicBezTo>
                <a:lnTo>
                  <a:pt x="1285875" y="1390650"/>
                </a:lnTo>
                <a:cubicBezTo>
                  <a:pt x="1287463" y="1395412"/>
                  <a:pt x="1288200" y="1400549"/>
                  <a:pt x="1290638" y="1404937"/>
                </a:cubicBezTo>
                <a:cubicBezTo>
                  <a:pt x="1296198" y="1414944"/>
                  <a:pt x="1298828" y="1429891"/>
                  <a:pt x="1309688" y="1433512"/>
                </a:cubicBezTo>
                <a:cubicBezTo>
                  <a:pt x="1361806" y="1450887"/>
                  <a:pt x="1282854" y="1423174"/>
                  <a:pt x="1338263" y="1447800"/>
                </a:cubicBezTo>
                <a:cubicBezTo>
                  <a:pt x="1347438" y="1451878"/>
                  <a:pt x="1357858" y="1452835"/>
                  <a:pt x="1366838" y="1457325"/>
                </a:cubicBezTo>
                <a:cubicBezTo>
                  <a:pt x="1372541" y="1460176"/>
                  <a:pt x="1391765" y="1470911"/>
                  <a:pt x="1400175" y="1471612"/>
                </a:cubicBezTo>
                <a:cubicBezTo>
                  <a:pt x="1433435" y="1474384"/>
                  <a:pt x="1466850" y="1474787"/>
                  <a:pt x="1500188" y="1476375"/>
                </a:cubicBezTo>
                <a:cubicBezTo>
                  <a:pt x="1568570" y="1471490"/>
                  <a:pt x="1550532" y="1477369"/>
                  <a:pt x="1600200" y="1462087"/>
                </a:cubicBezTo>
                <a:cubicBezTo>
                  <a:pt x="1614594" y="1457658"/>
                  <a:pt x="1628775" y="1452563"/>
                  <a:pt x="1643063" y="1447800"/>
                </a:cubicBezTo>
                <a:lnTo>
                  <a:pt x="1657350" y="1443037"/>
                </a:lnTo>
                <a:cubicBezTo>
                  <a:pt x="1658938" y="1438275"/>
                  <a:pt x="1658563" y="1432300"/>
                  <a:pt x="1662113" y="1428750"/>
                </a:cubicBezTo>
                <a:cubicBezTo>
                  <a:pt x="1670208" y="1420655"/>
                  <a:pt x="1690688" y="1409700"/>
                  <a:pt x="1690688" y="1409700"/>
                </a:cubicBezTo>
                <a:cubicBezTo>
                  <a:pt x="1693863" y="1404937"/>
                  <a:pt x="1696166" y="1399460"/>
                  <a:pt x="1700213" y="1395412"/>
                </a:cubicBezTo>
                <a:cubicBezTo>
                  <a:pt x="1709446" y="1386179"/>
                  <a:pt x="1717167" y="1384998"/>
                  <a:pt x="1728788" y="1381125"/>
                </a:cubicBezTo>
                <a:cubicBezTo>
                  <a:pt x="1738313" y="1374775"/>
                  <a:pt x="1746503" y="1365696"/>
                  <a:pt x="1757363" y="1362075"/>
                </a:cubicBezTo>
                <a:cubicBezTo>
                  <a:pt x="1762125" y="1360487"/>
                  <a:pt x="1766965" y="1359114"/>
                  <a:pt x="1771650" y="1357312"/>
                </a:cubicBezTo>
                <a:cubicBezTo>
                  <a:pt x="1787608" y="1351174"/>
                  <a:pt x="1803054" y="1343668"/>
                  <a:pt x="1819275" y="1338262"/>
                </a:cubicBezTo>
                <a:cubicBezTo>
                  <a:pt x="1853539" y="1326842"/>
                  <a:pt x="1810744" y="1340700"/>
                  <a:pt x="1852613" y="1328737"/>
                </a:cubicBezTo>
                <a:cubicBezTo>
                  <a:pt x="1876027" y="1322047"/>
                  <a:pt x="1860507" y="1324519"/>
                  <a:pt x="1890713" y="1314450"/>
                </a:cubicBezTo>
                <a:cubicBezTo>
                  <a:pt x="1896923" y="1312380"/>
                  <a:pt x="1903469" y="1311485"/>
                  <a:pt x="1909763" y="1309687"/>
                </a:cubicBezTo>
                <a:cubicBezTo>
                  <a:pt x="1914590" y="1308308"/>
                  <a:pt x="1919223" y="1306304"/>
                  <a:pt x="1924050" y="1304925"/>
                </a:cubicBezTo>
                <a:cubicBezTo>
                  <a:pt x="1930344" y="1303127"/>
                  <a:pt x="1936806" y="1301960"/>
                  <a:pt x="1943100" y="1300162"/>
                </a:cubicBezTo>
                <a:cubicBezTo>
                  <a:pt x="1990927" y="1286497"/>
                  <a:pt x="1916885" y="1305527"/>
                  <a:pt x="1976438" y="1290637"/>
                </a:cubicBezTo>
                <a:cubicBezTo>
                  <a:pt x="1981200" y="1287462"/>
                  <a:pt x="1985464" y="1283367"/>
                  <a:pt x="1990725" y="1281112"/>
                </a:cubicBezTo>
                <a:cubicBezTo>
                  <a:pt x="1996741" y="1278534"/>
                  <a:pt x="2003481" y="1278148"/>
                  <a:pt x="2009775" y="1276350"/>
                </a:cubicBezTo>
                <a:cubicBezTo>
                  <a:pt x="2014602" y="1274971"/>
                  <a:pt x="2019300" y="1273175"/>
                  <a:pt x="2024063" y="1271587"/>
                </a:cubicBezTo>
                <a:cubicBezTo>
                  <a:pt x="2057400" y="1273175"/>
                  <a:pt x="2091193" y="1270631"/>
                  <a:pt x="2124075" y="1276350"/>
                </a:cubicBezTo>
                <a:cubicBezTo>
                  <a:pt x="2129714" y="1277331"/>
                  <a:pt x="2129131" y="1287061"/>
                  <a:pt x="2133600" y="1290637"/>
                </a:cubicBezTo>
                <a:cubicBezTo>
                  <a:pt x="2137520" y="1293773"/>
                  <a:pt x="2143125" y="1293812"/>
                  <a:pt x="2147888" y="1295400"/>
                </a:cubicBezTo>
                <a:cubicBezTo>
                  <a:pt x="2143125" y="1314450"/>
                  <a:pt x="2139809" y="1333921"/>
                  <a:pt x="2133600" y="1352550"/>
                </a:cubicBezTo>
                <a:cubicBezTo>
                  <a:pt x="2132013" y="1357312"/>
                  <a:pt x="2130217" y="1362010"/>
                  <a:pt x="2128838" y="1366837"/>
                </a:cubicBezTo>
                <a:cubicBezTo>
                  <a:pt x="2127040" y="1373131"/>
                  <a:pt x="2125873" y="1379593"/>
                  <a:pt x="2124075" y="1385887"/>
                </a:cubicBezTo>
                <a:cubicBezTo>
                  <a:pt x="2122696" y="1390714"/>
                  <a:pt x="2120692" y="1395348"/>
                  <a:pt x="2119313" y="1400175"/>
                </a:cubicBezTo>
                <a:cubicBezTo>
                  <a:pt x="2117515" y="1406469"/>
                  <a:pt x="2118639" y="1414114"/>
                  <a:pt x="2114550" y="1419225"/>
                </a:cubicBezTo>
                <a:cubicBezTo>
                  <a:pt x="2111414" y="1423145"/>
                  <a:pt x="2105025" y="1422400"/>
                  <a:pt x="2100263" y="1423987"/>
                </a:cubicBezTo>
                <a:cubicBezTo>
                  <a:pt x="2095500" y="1427162"/>
                  <a:pt x="2091095" y="1430952"/>
                  <a:pt x="2085975" y="1433512"/>
                </a:cubicBezTo>
                <a:cubicBezTo>
                  <a:pt x="2081485" y="1435757"/>
                  <a:pt x="2075608" y="1435139"/>
                  <a:pt x="2071688" y="1438275"/>
                </a:cubicBezTo>
                <a:cubicBezTo>
                  <a:pt x="2067219" y="1441851"/>
                  <a:pt x="2067133" y="1449722"/>
                  <a:pt x="2062163" y="1452562"/>
                </a:cubicBezTo>
                <a:cubicBezTo>
                  <a:pt x="2055135" y="1456578"/>
                  <a:pt x="2046252" y="1455569"/>
                  <a:pt x="2038350" y="1457325"/>
                </a:cubicBezTo>
                <a:cubicBezTo>
                  <a:pt x="2031960" y="1458745"/>
                  <a:pt x="2025650" y="1460500"/>
                  <a:pt x="2019300" y="1462087"/>
                </a:cubicBezTo>
                <a:cubicBezTo>
                  <a:pt x="1983434" y="1485998"/>
                  <a:pt x="2029015" y="1457924"/>
                  <a:pt x="1985963" y="1476375"/>
                </a:cubicBezTo>
                <a:cubicBezTo>
                  <a:pt x="1953371" y="1490343"/>
                  <a:pt x="1989495" y="1482635"/>
                  <a:pt x="1957388" y="1490662"/>
                </a:cubicBezTo>
                <a:cubicBezTo>
                  <a:pt x="1903537" y="1504125"/>
                  <a:pt x="1966300" y="1484517"/>
                  <a:pt x="1905000" y="1504950"/>
                </a:cubicBezTo>
                <a:cubicBezTo>
                  <a:pt x="1900238" y="1506537"/>
                  <a:pt x="1895203" y="1507467"/>
                  <a:pt x="1890713" y="1509712"/>
                </a:cubicBezTo>
                <a:cubicBezTo>
                  <a:pt x="1873783" y="1518177"/>
                  <a:pt x="1873724" y="1519329"/>
                  <a:pt x="1857375" y="1524000"/>
                </a:cubicBezTo>
                <a:cubicBezTo>
                  <a:pt x="1845281" y="1527455"/>
                  <a:pt x="1835465" y="1528628"/>
                  <a:pt x="1824038" y="1533525"/>
                </a:cubicBezTo>
                <a:cubicBezTo>
                  <a:pt x="1817513" y="1536322"/>
                  <a:pt x="1811152" y="1539528"/>
                  <a:pt x="1804988" y="1543050"/>
                </a:cubicBezTo>
                <a:cubicBezTo>
                  <a:pt x="1800018" y="1545890"/>
                  <a:pt x="1795961" y="1550320"/>
                  <a:pt x="1790700" y="1552575"/>
                </a:cubicBezTo>
                <a:cubicBezTo>
                  <a:pt x="1784684" y="1555153"/>
                  <a:pt x="1778000" y="1555750"/>
                  <a:pt x="1771650" y="1557337"/>
                </a:cubicBezTo>
                <a:cubicBezTo>
                  <a:pt x="1766888" y="1560512"/>
                  <a:pt x="1762624" y="1564607"/>
                  <a:pt x="1757363" y="1566862"/>
                </a:cubicBezTo>
                <a:cubicBezTo>
                  <a:pt x="1751347" y="1569440"/>
                  <a:pt x="1744607" y="1569827"/>
                  <a:pt x="1738313" y="1571625"/>
                </a:cubicBezTo>
                <a:cubicBezTo>
                  <a:pt x="1733486" y="1573004"/>
                  <a:pt x="1728788" y="1574800"/>
                  <a:pt x="1724025" y="1576387"/>
                </a:cubicBezTo>
                <a:cubicBezTo>
                  <a:pt x="1683082" y="1603683"/>
                  <a:pt x="1734884" y="1570957"/>
                  <a:pt x="1695450" y="1590675"/>
                </a:cubicBezTo>
                <a:cubicBezTo>
                  <a:pt x="1690331" y="1593235"/>
                  <a:pt x="1686393" y="1597875"/>
                  <a:pt x="1681163" y="1600200"/>
                </a:cubicBezTo>
                <a:cubicBezTo>
                  <a:pt x="1671988" y="1604278"/>
                  <a:pt x="1652588" y="1609725"/>
                  <a:pt x="1652588" y="1609725"/>
                </a:cubicBezTo>
                <a:cubicBezTo>
                  <a:pt x="1651000" y="1614487"/>
                  <a:pt x="1651910" y="1621094"/>
                  <a:pt x="1647825" y="1624012"/>
                </a:cubicBezTo>
                <a:cubicBezTo>
                  <a:pt x="1640282" y="1629400"/>
                  <a:pt x="1611231" y="1635148"/>
                  <a:pt x="1600200" y="1638300"/>
                </a:cubicBezTo>
                <a:cubicBezTo>
                  <a:pt x="1577860" y="1644683"/>
                  <a:pt x="1592267" y="1641699"/>
                  <a:pt x="1566863" y="1652587"/>
                </a:cubicBezTo>
                <a:cubicBezTo>
                  <a:pt x="1562249" y="1654565"/>
                  <a:pt x="1557189" y="1655372"/>
                  <a:pt x="1552575" y="1657350"/>
                </a:cubicBezTo>
                <a:cubicBezTo>
                  <a:pt x="1511388" y="1675002"/>
                  <a:pt x="1552738" y="1660471"/>
                  <a:pt x="1519238" y="1671637"/>
                </a:cubicBezTo>
                <a:cubicBezTo>
                  <a:pt x="1511055" y="1677774"/>
                  <a:pt x="1495654" y="1689877"/>
                  <a:pt x="1485900" y="1695450"/>
                </a:cubicBezTo>
                <a:cubicBezTo>
                  <a:pt x="1479736" y="1698972"/>
                  <a:pt x="1473200" y="1701800"/>
                  <a:pt x="1466850" y="1704975"/>
                </a:cubicBezTo>
                <a:cubicBezTo>
                  <a:pt x="1446416" y="1745842"/>
                  <a:pt x="1469963" y="1706625"/>
                  <a:pt x="1443038" y="1733550"/>
                </a:cubicBezTo>
                <a:cubicBezTo>
                  <a:pt x="1429389" y="1747199"/>
                  <a:pt x="1436497" y="1746631"/>
                  <a:pt x="1428750" y="1762125"/>
                </a:cubicBezTo>
                <a:cubicBezTo>
                  <a:pt x="1426190" y="1767244"/>
                  <a:pt x="1422400" y="1771650"/>
                  <a:pt x="1419225" y="1776412"/>
                </a:cubicBezTo>
                <a:cubicBezTo>
                  <a:pt x="1407455" y="1811722"/>
                  <a:pt x="1414190" y="1796007"/>
                  <a:pt x="1400175" y="1824037"/>
                </a:cubicBezTo>
                <a:cubicBezTo>
                  <a:pt x="1398588" y="1830387"/>
                  <a:pt x="1397294" y="1836818"/>
                  <a:pt x="1395413" y="1843087"/>
                </a:cubicBezTo>
                <a:cubicBezTo>
                  <a:pt x="1389681" y="1862196"/>
                  <a:pt x="1384502" y="1872141"/>
                  <a:pt x="1381125" y="1890712"/>
                </a:cubicBezTo>
                <a:cubicBezTo>
                  <a:pt x="1379117" y="1901756"/>
                  <a:pt x="1378676" y="1913065"/>
                  <a:pt x="1376363" y="1924050"/>
                </a:cubicBezTo>
                <a:cubicBezTo>
                  <a:pt x="1372318" y="1943265"/>
                  <a:pt x="1366838" y="1962150"/>
                  <a:pt x="1362075" y="1981200"/>
                </a:cubicBezTo>
                <a:cubicBezTo>
                  <a:pt x="1360488" y="1987550"/>
                  <a:pt x="1359744" y="1994173"/>
                  <a:pt x="1357313" y="2000250"/>
                </a:cubicBezTo>
                <a:cubicBezTo>
                  <a:pt x="1354138" y="2008187"/>
                  <a:pt x="1350790" y="2016058"/>
                  <a:pt x="1347788" y="2024062"/>
                </a:cubicBezTo>
                <a:cubicBezTo>
                  <a:pt x="1346025" y="2028763"/>
                  <a:pt x="1345003" y="2033736"/>
                  <a:pt x="1343025" y="2038350"/>
                </a:cubicBezTo>
                <a:cubicBezTo>
                  <a:pt x="1340228" y="2044875"/>
                  <a:pt x="1336297" y="2050874"/>
                  <a:pt x="1333500" y="2057400"/>
                </a:cubicBezTo>
                <a:cubicBezTo>
                  <a:pt x="1329230" y="2067363"/>
                  <a:pt x="1327112" y="2082838"/>
                  <a:pt x="1319213" y="2090737"/>
                </a:cubicBezTo>
                <a:cubicBezTo>
                  <a:pt x="1314193" y="2095757"/>
                  <a:pt x="1306513" y="2097087"/>
                  <a:pt x="1300163" y="2100262"/>
                </a:cubicBezTo>
                <a:cubicBezTo>
                  <a:pt x="1296289" y="2111883"/>
                  <a:pt x="1295107" y="2119605"/>
                  <a:pt x="1285875" y="2128837"/>
                </a:cubicBezTo>
                <a:cubicBezTo>
                  <a:pt x="1280262" y="2134450"/>
                  <a:pt x="1273175" y="2138362"/>
                  <a:pt x="1266825" y="2143125"/>
                </a:cubicBezTo>
                <a:cubicBezTo>
                  <a:pt x="1265238" y="2147887"/>
                  <a:pt x="1265199" y="2153492"/>
                  <a:pt x="1262063" y="2157412"/>
                </a:cubicBezTo>
                <a:cubicBezTo>
                  <a:pt x="1252965" y="2168784"/>
                  <a:pt x="1244990" y="2165949"/>
                  <a:pt x="1233488" y="2171700"/>
                </a:cubicBezTo>
                <a:cubicBezTo>
                  <a:pt x="1219319" y="2178785"/>
                  <a:pt x="1216845" y="2186576"/>
                  <a:pt x="1200150" y="2190750"/>
                </a:cubicBezTo>
                <a:cubicBezTo>
                  <a:pt x="1187733" y="2193854"/>
                  <a:pt x="1174750" y="2193925"/>
                  <a:pt x="1162050" y="2195512"/>
                </a:cubicBezTo>
                <a:cubicBezTo>
                  <a:pt x="1131832" y="2203067"/>
                  <a:pt x="1133867" y="2204781"/>
                  <a:pt x="1090613" y="2195512"/>
                </a:cubicBezTo>
                <a:cubicBezTo>
                  <a:pt x="1085016" y="2194313"/>
                  <a:pt x="1081445" y="2188547"/>
                  <a:pt x="1076325" y="2185987"/>
                </a:cubicBezTo>
                <a:cubicBezTo>
                  <a:pt x="1071835" y="2183742"/>
                  <a:pt x="1066977" y="2182123"/>
                  <a:pt x="1062038" y="2181225"/>
                </a:cubicBezTo>
                <a:cubicBezTo>
                  <a:pt x="1049446" y="2178935"/>
                  <a:pt x="1036638" y="2178050"/>
                  <a:pt x="1023938" y="2176462"/>
                </a:cubicBezTo>
                <a:lnTo>
                  <a:pt x="995363" y="2166937"/>
                </a:lnTo>
                <a:cubicBezTo>
                  <a:pt x="976901" y="2160783"/>
                  <a:pt x="964446" y="2156229"/>
                  <a:pt x="942975" y="2152650"/>
                </a:cubicBezTo>
                <a:cubicBezTo>
                  <a:pt x="927238" y="2150027"/>
                  <a:pt x="911225" y="2149475"/>
                  <a:pt x="895350" y="2147887"/>
                </a:cubicBezTo>
                <a:cubicBezTo>
                  <a:pt x="861101" y="2136471"/>
                  <a:pt x="903865" y="2150319"/>
                  <a:pt x="862013" y="2138362"/>
                </a:cubicBezTo>
                <a:cubicBezTo>
                  <a:pt x="814186" y="2124697"/>
                  <a:pt x="888228" y="2143727"/>
                  <a:pt x="828675" y="2128837"/>
                </a:cubicBezTo>
                <a:cubicBezTo>
                  <a:pt x="799165" y="2109163"/>
                  <a:pt x="817180" y="2118350"/>
                  <a:pt x="757238" y="2109787"/>
                </a:cubicBezTo>
                <a:cubicBezTo>
                  <a:pt x="677893" y="2098452"/>
                  <a:pt x="712840" y="2103046"/>
                  <a:pt x="652463" y="2095500"/>
                </a:cubicBezTo>
                <a:lnTo>
                  <a:pt x="609600" y="2081212"/>
                </a:lnTo>
                <a:lnTo>
                  <a:pt x="581025" y="2071687"/>
                </a:lnTo>
                <a:lnTo>
                  <a:pt x="561975" y="2062162"/>
                </a:lnTo>
                <a:cubicBezTo>
                  <a:pt x="558800" y="2057400"/>
                  <a:pt x="556919" y="2051451"/>
                  <a:pt x="552450" y="2047875"/>
                </a:cubicBezTo>
                <a:cubicBezTo>
                  <a:pt x="548530" y="2044739"/>
                  <a:pt x="542653" y="2045357"/>
                  <a:pt x="538163" y="2043112"/>
                </a:cubicBezTo>
                <a:cubicBezTo>
                  <a:pt x="533043" y="2040552"/>
                  <a:pt x="528995" y="2036147"/>
                  <a:pt x="523875" y="2033587"/>
                </a:cubicBezTo>
                <a:cubicBezTo>
                  <a:pt x="519385" y="2031342"/>
                  <a:pt x="514202" y="2030802"/>
                  <a:pt x="509588" y="2028825"/>
                </a:cubicBezTo>
                <a:cubicBezTo>
                  <a:pt x="484192" y="2017941"/>
                  <a:pt x="498586" y="2020918"/>
                  <a:pt x="476250" y="2014537"/>
                </a:cubicBezTo>
                <a:cubicBezTo>
                  <a:pt x="442060" y="2004769"/>
                  <a:pt x="472630" y="2014822"/>
                  <a:pt x="433388" y="2005012"/>
                </a:cubicBezTo>
                <a:cubicBezTo>
                  <a:pt x="428518" y="2003794"/>
                  <a:pt x="423863" y="2001837"/>
                  <a:pt x="419100" y="2000250"/>
                </a:cubicBezTo>
                <a:cubicBezTo>
                  <a:pt x="415925" y="1995487"/>
                  <a:pt x="413972" y="1989626"/>
                  <a:pt x="409575" y="1985962"/>
                </a:cubicBezTo>
                <a:cubicBezTo>
                  <a:pt x="373319" y="1955748"/>
                  <a:pt x="404207" y="1996960"/>
                  <a:pt x="381000" y="1962150"/>
                </a:cubicBezTo>
                <a:cubicBezTo>
                  <a:pt x="369580" y="1927886"/>
                  <a:pt x="383438" y="1970681"/>
                  <a:pt x="371475" y="1928812"/>
                </a:cubicBezTo>
                <a:cubicBezTo>
                  <a:pt x="370096" y="1923985"/>
                  <a:pt x="368300" y="1919287"/>
                  <a:pt x="366713" y="1914525"/>
                </a:cubicBezTo>
                <a:cubicBezTo>
                  <a:pt x="368300" y="1893887"/>
                  <a:pt x="367661" y="1872956"/>
                  <a:pt x="371475" y="1852612"/>
                </a:cubicBezTo>
                <a:cubicBezTo>
                  <a:pt x="372530" y="1846986"/>
                  <a:pt x="376146" y="1841358"/>
                  <a:pt x="381000" y="1838325"/>
                </a:cubicBezTo>
                <a:cubicBezTo>
                  <a:pt x="389514" y="1833004"/>
                  <a:pt x="400595" y="1833290"/>
                  <a:pt x="409575" y="1828800"/>
                </a:cubicBezTo>
                <a:cubicBezTo>
                  <a:pt x="441511" y="1812832"/>
                  <a:pt x="415255" y="1824238"/>
                  <a:pt x="447675" y="1814512"/>
                </a:cubicBezTo>
                <a:cubicBezTo>
                  <a:pt x="457292" y="1811627"/>
                  <a:pt x="476250" y="1804987"/>
                  <a:pt x="476250" y="1804987"/>
                </a:cubicBezTo>
                <a:cubicBezTo>
                  <a:pt x="503238" y="1806575"/>
                  <a:pt x="530313" y="1807060"/>
                  <a:pt x="557213" y="1809750"/>
                </a:cubicBezTo>
                <a:cubicBezTo>
                  <a:pt x="592653" y="1813294"/>
                  <a:pt x="553521" y="1812555"/>
                  <a:pt x="576263" y="1828800"/>
                </a:cubicBezTo>
                <a:cubicBezTo>
                  <a:pt x="584433" y="1834636"/>
                  <a:pt x="595313" y="1835150"/>
                  <a:pt x="604838" y="1838325"/>
                </a:cubicBezTo>
                <a:cubicBezTo>
                  <a:pt x="639175" y="1849770"/>
                  <a:pt x="593227" y="1835279"/>
                  <a:pt x="647700" y="1847850"/>
                </a:cubicBezTo>
                <a:cubicBezTo>
                  <a:pt x="658961" y="1850449"/>
                  <a:pt x="669705" y="1855109"/>
                  <a:pt x="681038" y="1857375"/>
                </a:cubicBezTo>
                <a:cubicBezTo>
                  <a:pt x="693588" y="1859885"/>
                  <a:pt x="706417" y="1860724"/>
                  <a:pt x="719138" y="1862137"/>
                </a:cubicBezTo>
                <a:cubicBezTo>
                  <a:pt x="762761" y="1866984"/>
                  <a:pt x="764359" y="1865876"/>
                  <a:pt x="804863" y="1871662"/>
                </a:cubicBezTo>
                <a:cubicBezTo>
                  <a:pt x="821237" y="1874001"/>
                  <a:pt x="836716" y="1876456"/>
                  <a:pt x="852488" y="1881187"/>
                </a:cubicBezTo>
                <a:cubicBezTo>
                  <a:pt x="862105" y="1884072"/>
                  <a:pt x="871280" y="1888454"/>
                  <a:pt x="881063" y="1890712"/>
                </a:cubicBezTo>
                <a:cubicBezTo>
                  <a:pt x="903737" y="1895945"/>
                  <a:pt x="953599" y="1898347"/>
                  <a:pt x="971550" y="1900237"/>
                </a:cubicBezTo>
                <a:cubicBezTo>
                  <a:pt x="982714" y="1901412"/>
                  <a:pt x="993775" y="1903412"/>
                  <a:pt x="1004888" y="1905000"/>
                </a:cubicBezTo>
                <a:cubicBezTo>
                  <a:pt x="1041400" y="1903412"/>
                  <a:pt x="1077978" y="1902937"/>
                  <a:pt x="1114425" y="1900237"/>
                </a:cubicBezTo>
                <a:cubicBezTo>
                  <a:pt x="1120953" y="1899753"/>
                  <a:pt x="1128029" y="1899106"/>
                  <a:pt x="1133475" y="1895475"/>
                </a:cubicBezTo>
                <a:cubicBezTo>
                  <a:pt x="1138238" y="1892300"/>
                  <a:pt x="1138603" y="1884851"/>
                  <a:pt x="1143000" y="1881187"/>
                </a:cubicBezTo>
                <a:cubicBezTo>
                  <a:pt x="1148454" y="1876642"/>
                  <a:pt x="1155700" y="1874837"/>
                  <a:pt x="1162050" y="1871662"/>
                </a:cubicBezTo>
                <a:cubicBezTo>
                  <a:pt x="1165786" y="1864191"/>
                  <a:pt x="1174368" y="1845057"/>
                  <a:pt x="1181100" y="1838325"/>
                </a:cubicBezTo>
                <a:cubicBezTo>
                  <a:pt x="1185148" y="1834278"/>
                  <a:pt x="1190625" y="1831975"/>
                  <a:pt x="1195388" y="1828800"/>
                </a:cubicBezTo>
                <a:cubicBezTo>
                  <a:pt x="1201376" y="1810833"/>
                  <a:pt x="1202823" y="1802312"/>
                  <a:pt x="1219200" y="1785937"/>
                </a:cubicBezTo>
                <a:cubicBezTo>
                  <a:pt x="1223963" y="1781175"/>
                  <a:pt x="1229447" y="1777038"/>
                  <a:pt x="1233488" y="1771650"/>
                </a:cubicBezTo>
                <a:cubicBezTo>
                  <a:pt x="1268993" y="1724309"/>
                  <a:pt x="1228312" y="1767299"/>
                  <a:pt x="1262063" y="1733550"/>
                </a:cubicBezTo>
                <a:cubicBezTo>
                  <a:pt x="1279426" y="1681455"/>
                  <a:pt x="1251737" y="1760353"/>
                  <a:pt x="1276350" y="1704975"/>
                </a:cubicBezTo>
                <a:cubicBezTo>
                  <a:pt x="1280428" y="1695800"/>
                  <a:pt x="1281385" y="1685380"/>
                  <a:pt x="1285875" y="1676400"/>
                </a:cubicBezTo>
                <a:cubicBezTo>
                  <a:pt x="1289050" y="1670050"/>
                  <a:pt x="1292907" y="1663997"/>
                  <a:pt x="1295400" y="1657350"/>
                </a:cubicBezTo>
                <a:cubicBezTo>
                  <a:pt x="1297698" y="1651221"/>
                  <a:pt x="1298365" y="1644594"/>
                  <a:pt x="1300163" y="1638300"/>
                </a:cubicBezTo>
                <a:cubicBezTo>
                  <a:pt x="1301542" y="1633473"/>
                  <a:pt x="1303338" y="1628775"/>
                  <a:pt x="1304925" y="1624012"/>
                </a:cubicBezTo>
                <a:cubicBezTo>
                  <a:pt x="1303338" y="1606550"/>
                  <a:pt x="1303837" y="1588770"/>
                  <a:pt x="1300163" y="1571625"/>
                </a:cubicBezTo>
                <a:cubicBezTo>
                  <a:pt x="1298964" y="1566028"/>
                  <a:pt x="1292893" y="1562598"/>
                  <a:pt x="1290638" y="1557337"/>
                </a:cubicBezTo>
                <a:cubicBezTo>
                  <a:pt x="1288060" y="1551321"/>
                  <a:pt x="1289629" y="1543649"/>
                  <a:pt x="1285875" y="1538287"/>
                </a:cubicBezTo>
                <a:cubicBezTo>
                  <a:pt x="1276232" y="1524511"/>
                  <a:pt x="1258744" y="1509176"/>
                  <a:pt x="1243013" y="1500187"/>
                </a:cubicBezTo>
                <a:cubicBezTo>
                  <a:pt x="1236849" y="1496665"/>
                  <a:pt x="1230127" y="1494184"/>
                  <a:pt x="1223963" y="1490662"/>
                </a:cubicBezTo>
                <a:cubicBezTo>
                  <a:pt x="1198383" y="1476045"/>
                  <a:pt x="1221913" y="1484196"/>
                  <a:pt x="1190625" y="1476375"/>
                </a:cubicBezTo>
                <a:cubicBezTo>
                  <a:pt x="1171259" y="1463464"/>
                  <a:pt x="1172027" y="1465325"/>
                  <a:pt x="1152525" y="1443037"/>
                </a:cubicBezTo>
                <a:cubicBezTo>
                  <a:pt x="1148756" y="1438730"/>
                  <a:pt x="1146175" y="1433512"/>
                  <a:pt x="1143000" y="1428750"/>
                </a:cubicBezTo>
                <a:cubicBezTo>
                  <a:pt x="1134087" y="1402006"/>
                  <a:pt x="1143627" y="1420884"/>
                  <a:pt x="1109663" y="1395412"/>
                </a:cubicBezTo>
                <a:cubicBezTo>
                  <a:pt x="1103313" y="1390650"/>
                  <a:pt x="1096640" y="1386291"/>
                  <a:pt x="1090613" y="1381125"/>
                </a:cubicBezTo>
                <a:cubicBezTo>
                  <a:pt x="1085499" y="1376742"/>
                  <a:pt x="1081806" y="1370752"/>
                  <a:pt x="1076325" y="1366837"/>
                </a:cubicBezTo>
                <a:cubicBezTo>
                  <a:pt x="1070548" y="1362710"/>
                  <a:pt x="1063439" y="1360834"/>
                  <a:pt x="1057275" y="1357312"/>
                </a:cubicBezTo>
                <a:cubicBezTo>
                  <a:pt x="1052305" y="1354472"/>
                  <a:pt x="1048249" y="1350042"/>
                  <a:pt x="1042988" y="1347787"/>
                </a:cubicBezTo>
                <a:cubicBezTo>
                  <a:pt x="1036972" y="1345209"/>
                  <a:pt x="1030232" y="1344823"/>
                  <a:pt x="1023938" y="1343025"/>
                </a:cubicBezTo>
                <a:cubicBezTo>
                  <a:pt x="1019111" y="1341646"/>
                  <a:pt x="1014477" y="1339641"/>
                  <a:pt x="1009650" y="1338262"/>
                </a:cubicBezTo>
                <a:cubicBezTo>
                  <a:pt x="967798" y="1326304"/>
                  <a:pt x="1010562" y="1340155"/>
                  <a:pt x="976313" y="1328737"/>
                </a:cubicBezTo>
                <a:cubicBezTo>
                  <a:pt x="973138" y="1323975"/>
                  <a:pt x="971550" y="1317625"/>
                  <a:pt x="966788" y="1314450"/>
                </a:cubicBezTo>
                <a:cubicBezTo>
                  <a:pt x="961342" y="1310819"/>
                  <a:pt x="954032" y="1311485"/>
                  <a:pt x="947738" y="1309687"/>
                </a:cubicBezTo>
                <a:cubicBezTo>
                  <a:pt x="942911" y="1308308"/>
                  <a:pt x="938213" y="1306512"/>
                  <a:pt x="933450" y="1304925"/>
                </a:cubicBezTo>
                <a:cubicBezTo>
                  <a:pt x="928688" y="1301750"/>
                  <a:pt x="923210" y="1299447"/>
                  <a:pt x="919163" y="1295400"/>
                </a:cubicBezTo>
                <a:cubicBezTo>
                  <a:pt x="901590" y="1277826"/>
                  <a:pt x="918759" y="1282431"/>
                  <a:pt x="895350" y="1266825"/>
                </a:cubicBezTo>
                <a:cubicBezTo>
                  <a:pt x="891173" y="1264040"/>
                  <a:pt x="885825" y="1263650"/>
                  <a:pt x="881063" y="1262062"/>
                </a:cubicBezTo>
                <a:cubicBezTo>
                  <a:pt x="877888" y="1257300"/>
                  <a:pt x="875935" y="1251439"/>
                  <a:pt x="871538" y="1247775"/>
                </a:cubicBezTo>
                <a:cubicBezTo>
                  <a:pt x="866084" y="1243230"/>
                  <a:pt x="858652" y="1241772"/>
                  <a:pt x="852488" y="1238250"/>
                </a:cubicBezTo>
                <a:cubicBezTo>
                  <a:pt x="847518" y="1235410"/>
                  <a:pt x="842963" y="1231900"/>
                  <a:pt x="838200" y="1228725"/>
                </a:cubicBezTo>
                <a:cubicBezTo>
                  <a:pt x="835025" y="1223962"/>
                  <a:pt x="833145" y="1218013"/>
                  <a:pt x="828675" y="1214437"/>
                </a:cubicBezTo>
                <a:cubicBezTo>
                  <a:pt x="824755" y="1211301"/>
                  <a:pt x="818776" y="1212113"/>
                  <a:pt x="814388" y="1209675"/>
                </a:cubicBezTo>
                <a:cubicBezTo>
                  <a:pt x="804381" y="1204116"/>
                  <a:pt x="795338" y="1196975"/>
                  <a:pt x="785813" y="1190625"/>
                </a:cubicBezTo>
                <a:lnTo>
                  <a:pt x="785813" y="1190625"/>
                </a:lnTo>
                <a:cubicBezTo>
                  <a:pt x="764980" y="1169792"/>
                  <a:pt x="777301" y="1179802"/>
                  <a:pt x="747713" y="1162050"/>
                </a:cubicBezTo>
                <a:cubicBezTo>
                  <a:pt x="728937" y="1133884"/>
                  <a:pt x="749898" y="1160208"/>
                  <a:pt x="719138" y="1138237"/>
                </a:cubicBezTo>
                <a:cubicBezTo>
                  <a:pt x="713657" y="1134322"/>
                  <a:pt x="709162" y="1129124"/>
                  <a:pt x="704850" y="1123950"/>
                </a:cubicBezTo>
                <a:cubicBezTo>
                  <a:pt x="701186" y="1119553"/>
                  <a:pt x="699795" y="1113238"/>
                  <a:pt x="695325" y="1109662"/>
                </a:cubicBezTo>
                <a:cubicBezTo>
                  <a:pt x="691405" y="1106526"/>
                  <a:pt x="685800" y="1106487"/>
                  <a:pt x="681038" y="1104900"/>
                </a:cubicBezTo>
                <a:cubicBezTo>
                  <a:pt x="647700" y="1082675"/>
                  <a:pt x="658813" y="1095375"/>
                  <a:pt x="642938" y="1071562"/>
                </a:cubicBezTo>
                <a:cubicBezTo>
                  <a:pt x="627063" y="1074737"/>
                  <a:pt x="610257" y="1074860"/>
                  <a:pt x="595313" y="1081087"/>
                </a:cubicBezTo>
                <a:cubicBezTo>
                  <a:pt x="590029" y="1083289"/>
                  <a:pt x="589452" y="1090978"/>
                  <a:pt x="585788" y="1095375"/>
                </a:cubicBezTo>
                <a:cubicBezTo>
                  <a:pt x="581476" y="1100549"/>
                  <a:pt x="576263" y="1104900"/>
                  <a:pt x="571500" y="1109662"/>
                </a:cubicBezTo>
                <a:cubicBezTo>
                  <a:pt x="561110" y="1140836"/>
                  <a:pt x="575541" y="1110239"/>
                  <a:pt x="552450" y="1128712"/>
                </a:cubicBezTo>
                <a:cubicBezTo>
                  <a:pt x="547980" y="1132288"/>
                  <a:pt x="546100" y="1138237"/>
                  <a:pt x="542925" y="1143000"/>
                </a:cubicBezTo>
                <a:cubicBezTo>
                  <a:pt x="541338" y="1147762"/>
                  <a:pt x="540408" y="1152797"/>
                  <a:pt x="538163" y="1157287"/>
                </a:cubicBezTo>
                <a:cubicBezTo>
                  <a:pt x="533159" y="1167295"/>
                  <a:pt x="522970" y="1179158"/>
                  <a:pt x="514350" y="1185862"/>
                </a:cubicBezTo>
                <a:cubicBezTo>
                  <a:pt x="505314" y="1192890"/>
                  <a:pt x="496635" y="1201291"/>
                  <a:pt x="485775" y="1204912"/>
                </a:cubicBezTo>
                <a:lnTo>
                  <a:pt x="471488" y="1209675"/>
                </a:lnTo>
                <a:cubicBezTo>
                  <a:pt x="468313" y="1214437"/>
                  <a:pt x="466432" y="1220386"/>
                  <a:pt x="461963" y="1223962"/>
                </a:cubicBezTo>
                <a:cubicBezTo>
                  <a:pt x="458043" y="1227098"/>
                  <a:pt x="452518" y="1227404"/>
                  <a:pt x="447675" y="1228725"/>
                </a:cubicBezTo>
                <a:cubicBezTo>
                  <a:pt x="445771" y="1229244"/>
                  <a:pt x="406247" y="1238031"/>
                  <a:pt x="395288" y="1243012"/>
                </a:cubicBezTo>
                <a:cubicBezTo>
                  <a:pt x="341563" y="1267432"/>
                  <a:pt x="375467" y="1257492"/>
                  <a:pt x="338138" y="1266825"/>
                </a:cubicBezTo>
                <a:cubicBezTo>
                  <a:pt x="325251" y="1275416"/>
                  <a:pt x="319905" y="1279833"/>
                  <a:pt x="304800" y="1285875"/>
                </a:cubicBezTo>
                <a:cubicBezTo>
                  <a:pt x="295478" y="1289604"/>
                  <a:pt x="285750" y="1292225"/>
                  <a:pt x="276225" y="1295400"/>
                </a:cubicBezTo>
                <a:lnTo>
                  <a:pt x="261938" y="1300162"/>
                </a:lnTo>
                <a:lnTo>
                  <a:pt x="247650" y="1304925"/>
                </a:lnTo>
                <a:cubicBezTo>
                  <a:pt x="226995" y="1302859"/>
                  <a:pt x="199150" y="1305782"/>
                  <a:pt x="180975" y="1290637"/>
                </a:cubicBezTo>
                <a:cubicBezTo>
                  <a:pt x="176578" y="1286973"/>
                  <a:pt x="174625" y="1281112"/>
                  <a:pt x="171450" y="1276350"/>
                </a:cubicBezTo>
                <a:cubicBezTo>
                  <a:pt x="168141" y="1266423"/>
                  <a:pt x="163703" y="1250860"/>
                  <a:pt x="157163" y="1243012"/>
                </a:cubicBezTo>
                <a:cubicBezTo>
                  <a:pt x="153499" y="1238615"/>
                  <a:pt x="147638" y="1236662"/>
                  <a:pt x="142875" y="1233487"/>
                </a:cubicBezTo>
                <a:cubicBezTo>
                  <a:pt x="133740" y="1196945"/>
                  <a:pt x="130709" y="1192984"/>
                  <a:pt x="142875" y="1138237"/>
                </a:cubicBezTo>
                <a:cubicBezTo>
                  <a:pt x="144117" y="1132649"/>
                  <a:pt x="152400" y="1131887"/>
                  <a:pt x="157163" y="1128712"/>
                </a:cubicBezTo>
                <a:cubicBezTo>
                  <a:pt x="186394" y="1084867"/>
                  <a:pt x="139539" y="1153124"/>
                  <a:pt x="185738" y="1095375"/>
                </a:cubicBezTo>
                <a:cubicBezTo>
                  <a:pt x="206974" y="1068830"/>
                  <a:pt x="197605" y="1070404"/>
                  <a:pt x="219075" y="1052512"/>
                </a:cubicBezTo>
                <a:cubicBezTo>
                  <a:pt x="246064" y="1030021"/>
                  <a:pt x="219817" y="1056745"/>
                  <a:pt x="252413" y="1033462"/>
                </a:cubicBezTo>
                <a:cubicBezTo>
                  <a:pt x="257893" y="1029547"/>
                  <a:pt x="261018" y="1022791"/>
                  <a:pt x="266700" y="1019175"/>
                </a:cubicBezTo>
                <a:cubicBezTo>
                  <a:pt x="278679" y="1011552"/>
                  <a:pt x="294760" y="1010165"/>
                  <a:pt x="304800" y="1000125"/>
                </a:cubicBezTo>
                <a:cubicBezTo>
                  <a:pt x="309563" y="995362"/>
                  <a:pt x="313914" y="990149"/>
                  <a:pt x="319088" y="985837"/>
                </a:cubicBezTo>
                <a:cubicBezTo>
                  <a:pt x="330663" y="976191"/>
                  <a:pt x="349786" y="968107"/>
                  <a:pt x="361950" y="962025"/>
                </a:cubicBezTo>
                <a:cubicBezTo>
                  <a:pt x="383253" y="930069"/>
                  <a:pt x="358157" y="961379"/>
                  <a:pt x="385763" y="942975"/>
                </a:cubicBezTo>
                <a:cubicBezTo>
                  <a:pt x="440177" y="906699"/>
                  <a:pt x="365653" y="949537"/>
                  <a:pt x="409575" y="914400"/>
                </a:cubicBezTo>
                <a:cubicBezTo>
                  <a:pt x="413495" y="911264"/>
                  <a:pt x="419373" y="911882"/>
                  <a:pt x="423863" y="909637"/>
                </a:cubicBezTo>
                <a:cubicBezTo>
                  <a:pt x="428982" y="907077"/>
                  <a:pt x="433492" y="903439"/>
                  <a:pt x="438150" y="900112"/>
                </a:cubicBezTo>
                <a:cubicBezTo>
                  <a:pt x="443185" y="896515"/>
                  <a:pt x="464004" y="880042"/>
                  <a:pt x="471488" y="876300"/>
                </a:cubicBezTo>
                <a:cubicBezTo>
                  <a:pt x="475978" y="874055"/>
                  <a:pt x="481013" y="873125"/>
                  <a:pt x="485775" y="871537"/>
                </a:cubicBezTo>
                <a:cubicBezTo>
                  <a:pt x="490538" y="866775"/>
                  <a:pt x="494949" y="861633"/>
                  <a:pt x="500063" y="857250"/>
                </a:cubicBezTo>
                <a:cubicBezTo>
                  <a:pt x="506090" y="852084"/>
                  <a:pt x="513947" y="848989"/>
                  <a:pt x="519113" y="842962"/>
                </a:cubicBezTo>
                <a:cubicBezTo>
                  <a:pt x="523733" y="837572"/>
                  <a:pt x="525116" y="830076"/>
                  <a:pt x="528638" y="823912"/>
                </a:cubicBezTo>
                <a:cubicBezTo>
                  <a:pt x="537478" y="808443"/>
                  <a:pt x="539319" y="808469"/>
                  <a:pt x="552450" y="795337"/>
                </a:cubicBezTo>
                <a:cubicBezTo>
                  <a:pt x="554038" y="790575"/>
                  <a:pt x="554968" y="785540"/>
                  <a:pt x="557213" y="781050"/>
                </a:cubicBezTo>
                <a:cubicBezTo>
                  <a:pt x="559773" y="775930"/>
                  <a:pt x="564728" y="772122"/>
                  <a:pt x="566738" y="766762"/>
                </a:cubicBezTo>
                <a:cubicBezTo>
                  <a:pt x="568801" y="761260"/>
                  <a:pt x="571225" y="736220"/>
                  <a:pt x="576263" y="728662"/>
                </a:cubicBezTo>
                <a:cubicBezTo>
                  <a:pt x="579999" y="723058"/>
                  <a:pt x="585788" y="719137"/>
                  <a:pt x="590550" y="714375"/>
                </a:cubicBezTo>
                <a:cubicBezTo>
                  <a:pt x="592138" y="698500"/>
                  <a:pt x="595313" y="682704"/>
                  <a:pt x="595313" y="666750"/>
                </a:cubicBezTo>
                <a:cubicBezTo>
                  <a:pt x="595313" y="622272"/>
                  <a:pt x="594702" y="577684"/>
                  <a:pt x="590550" y="533400"/>
                </a:cubicBezTo>
                <a:cubicBezTo>
                  <a:pt x="589887" y="526331"/>
                  <a:pt x="585570" y="519804"/>
                  <a:pt x="581025" y="514350"/>
                </a:cubicBezTo>
                <a:cubicBezTo>
                  <a:pt x="577361" y="509953"/>
                  <a:pt x="571500" y="508000"/>
                  <a:pt x="566738" y="504825"/>
                </a:cubicBezTo>
                <a:cubicBezTo>
                  <a:pt x="544513" y="506412"/>
                  <a:pt x="522041" y="505924"/>
                  <a:pt x="500063" y="509587"/>
                </a:cubicBezTo>
                <a:cubicBezTo>
                  <a:pt x="483887" y="512283"/>
                  <a:pt x="480476" y="522744"/>
                  <a:pt x="466725" y="528637"/>
                </a:cubicBezTo>
                <a:cubicBezTo>
                  <a:pt x="460709" y="531215"/>
                  <a:pt x="454025" y="531812"/>
                  <a:pt x="447675" y="533400"/>
                </a:cubicBezTo>
                <a:cubicBezTo>
                  <a:pt x="444500" y="539750"/>
                  <a:pt x="443170" y="547430"/>
                  <a:pt x="438150" y="552450"/>
                </a:cubicBezTo>
                <a:cubicBezTo>
                  <a:pt x="434600" y="556000"/>
                  <a:pt x="428251" y="554774"/>
                  <a:pt x="423863" y="557212"/>
                </a:cubicBezTo>
                <a:cubicBezTo>
                  <a:pt x="413856" y="562771"/>
                  <a:pt x="403383" y="568167"/>
                  <a:pt x="395288" y="576262"/>
                </a:cubicBezTo>
                <a:cubicBezTo>
                  <a:pt x="390525" y="581025"/>
                  <a:pt x="386604" y="586814"/>
                  <a:pt x="381000" y="590550"/>
                </a:cubicBezTo>
                <a:cubicBezTo>
                  <a:pt x="376823" y="593335"/>
                  <a:pt x="371327" y="593335"/>
                  <a:pt x="366713" y="595312"/>
                </a:cubicBezTo>
                <a:cubicBezTo>
                  <a:pt x="360187" y="598109"/>
                  <a:pt x="354013" y="601662"/>
                  <a:pt x="347663" y="604837"/>
                </a:cubicBezTo>
                <a:cubicBezTo>
                  <a:pt x="344488" y="609600"/>
                  <a:pt x="342185" y="615078"/>
                  <a:pt x="338138" y="619125"/>
                </a:cubicBezTo>
                <a:cubicBezTo>
                  <a:pt x="327630" y="629633"/>
                  <a:pt x="318853" y="630289"/>
                  <a:pt x="304800" y="633412"/>
                </a:cubicBezTo>
                <a:cubicBezTo>
                  <a:pt x="296898" y="635168"/>
                  <a:pt x="288925" y="636587"/>
                  <a:pt x="280988" y="638175"/>
                </a:cubicBezTo>
                <a:cubicBezTo>
                  <a:pt x="276225" y="642937"/>
                  <a:pt x="272548" y="649120"/>
                  <a:pt x="266700" y="652462"/>
                </a:cubicBezTo>
                <a:cubicBezTo>
                  <a:pt x="261017" y="655709"/>
                  <a:pt x="253944" y="655427"/>
                  <a:pt x="247650" y="657225"/>
                </a:cubicBezTo>
                <a:cubicBezTo>
                  <a:pt x="213485" y="666987"/>
                  <a:pt x="257956" y="657068"/>
                  <a:pt x="209550" y="666750"/>
                </a:cubicBezTo>
                <a:cubicBezTo>
                  <a:pt x="203200" y="669925"/>
                  <a:pt x="196664" y="672753"/>
                  <a:pt x="190500" y="676275"/>
                </a:cubicBezTo>
                <a:cubicBezTo>
                  <a:pt x="185530" y="679115"/>
                  <a:pt x="181332" y="683240"/>
                  <a:pt x="176213" y="685800"/>
                </a:cubicBezTo>
                <a:cubicBezTo>
                  <a:pt x="168606" y="689603"/>
                  <a:pt x="149988" y="693293"/>
                  <a:pt x="142875" y="695325"/>
                </a:cubicBezTo>
                <a:cubicBezTo>
                  <a:pt x="95049" y="708990"/>
                  <a:pt x="169093" y="689960"/>
                  <a:pt x="109538" y="704850"/>
                </a:cubicBezTo>
                <a:cubicBezTo>
                  <a:pt x="104775" y="709612"/>
                  <a:pt x="101098" y="715795"/>
                  <a:pt x="95250" y="719137"/>
                </a:cubicBezTo>
                <a:cubicBezTo>
                  <a:pt x="89567" y="722384"/>
                  <a:pt x="82494" y="722102"/>
                  <a:pt x="76200" y="723900"/>
                </a:cubicBezTo>
                <a:cubicBezTo>
                  <a:pt x="71373" y="725279"/>
                  <a:pt x="66675" y="727075"/>
                  <a:pt x="61913" y="728662"/>
                </a:cubicBezTo>
                <a:cubicBezTo>
                  <a:pt x="52388" y="727075"/>
                  <a:pt x="41975" y="728218"/>
                  <a:pt x="33338" y="723900"/>
                </a:cubicBezTo>
                <a:cubicBezTo>
                  <a:pt x="28218" y="721340"/>
                  <a:pt x="27860" y="713659"/>
                  <a:pt x="23813" y="709612"/>
                </a:cubicBezTo>
                <a:cubicBezTo>
                  <a:pt x="19766" y="705565"/>
                  <a:pt x="14288" y="703262"/>
                  <a:pt x="9525" y="700087"/>
                </a:cubicBezTo>
                <a:cubicBezTo>
                  <a:pt x="7938" y="693737"/>
                  <a:pt x="6561" y="687331"/>
                  <a:pt x="4763" y="681037"/>
                </a:cubicBezTo>
                <a:cubicBezTo>
                  <a:pt x="3384" y="676210"/>
                  <a:pt x="0" y="671770"/>
                  <a:pt x="0" y="666750"/>
                </a:cubicBezTo>
                <a:cubicBezTo>
                  <a:pt x="0" y="644468"/>
                  <a:pt x="1100" y="622053"/>
                  <a:pt x="4763" y="600075"/>
                </a:cubicBezTo>
                <a:cubicBezTo>
                  <a:pt x="5510" y="595593"/>
                  <a:pt x="19491" y="571059"/>
                  <a:pt x="23813" y="566737"/>
                </a:cubicBezTo>
                <a:cubicBezTo>
                  <a:pt x="27860" y="562690"/>
                  <a:pt x="33703" y="560876"/>
                  <a:pt x="38100" y="557212"/>
                </a:cubicBezTo>
                <a:cubicBezTo>
                  <a:pt x="43274" y="552900"/>
                  <a:pt x="47214" y="547237"/>
                  <a:pt x="52388" y="542925"/>
                </a:cubicBezTo>
                <a:cubicBezTo>
                  <a:pt x="64698" y="532667"/>
                  <a:pt x="66643" y="533411"/>
                  <a:pt x="80963" y="528637"/>
                </a:cubicBezTo>
                <a:cubicBezTo>
                  <a:pt x="85725" y="523875"/>
                  <a:pt x="89402" y="517692"/>
                  <a:pt x="95250" y="514350"/>
                </a:cubicBezTo>
                <a:cubicBezTo>
                  <a:pt x="100933" y="511103"/>
                  <a:pt x="108006" y="511385"/>
                  <a:pt x="114300" y="509587"/>
                </a:cubicBezTo>
                <a:cubicBezTo>
                  <a:pt x="119127" y="508208"/>
                  <a:pt x="123974" y="506802"/>
                  <a:pt x="128588" y="504825"/>
                </a:cubicBezTo>
                <a:cubicBezTo>
                  <a:pt x="163460" y="489881"/>
                  <a:pt x="131561" y="499320"/>
                  <a:pt x="166688" y="490537"/>
                </a:cubicBezTo>
                <a:cubicBezTo>
                  <a:pt x="174625" y="485775"/>
                  <a:pt x="182221" y="480390"/>
                  <a:pt x="190500" y="476250"/>
                </a:cubicBezTo>
                <a:cubicBezTo>
                  <a:pt x="197336" y="472832"/>
                  <a:pt x="217729" y="468252"/>
                  <a:pt x="223838" y="466725"/>
                </a:cubicBezTo>
                <a:cubicBezTo>
                  <a:pt x="230188" y="460375"/>
                  <a:pt x="235187" y="452295"/>
                  <a:pt x="242888" y="447675"/>
                </a:cubicBezTo>
                <a:cubicBezTo>
                  <a:pt x="251497" y="442509"/>
                  <a:pt x="261723" y="440585"/>
                  <a:pt x="271463" y="438150"/>
                </a:cubicBezTo>
                <a:cubicBezTo>
                  <a:pt x="295383" y="432169"/>
                  <a:pt x="284303" y="435457"/>
                  <a:pt x="304800" y="428625"/>
                </a:cubicBezTo>
                <a:cubicBezTo>
                  <a:pt x="309563" y="423862"/>
                  <a:pt x="313914" y="418649"/>
                  <a:pt x="319088" y="414337"/>
                </a:cubicBezTo>
                <a:cubicBezTo>
                  <a:pt x="323485" y="410673"/>
                  <a:pt x="328717" y="408139"/>
                  <a:pt x="333375" y="404812"/>
                </a:cubicBezTo>
                <a:cubicBezTo>
                  <a:pt x="339834" y="400198"/>
                  <a:pt x="346398" y="395691"/>
                  <a:pt x="352425" y="390525"/>
                </a:cubicBezTo>
                <a:cubicBezTo>
                  <a:pt x="396424" y="352812"/>
                  <a:pt x="329101" y="402900"/>
                  <a:pt x="390525" y="361950"/>
                </a:cubicBezTo>
                <a:cubicBezTo>
                  <a:pt x="401393" y="354705"/>
                  <a:pt x="427978" y="332002"/>
                  <a:pt x="438150" y="328612"/>
                </a:cubicBezTo>
                <a:lnTo>
                  <a:pt x="452438" y="323850"/>
                </a:lnTo>
                <a:cubicBezTo>
                  <a:pt x="454025" y="319087"/>
                  <a:pt x="453115" y="312480"/>
                  <a:pt x="457200" y="309562"/>
                </a:cubicBezTo>
                <a:cubicBezTo>
                  <a:pt x="465370" y="303726"/>
                  <a:pt x="476250" y="303212"/>
                  <a:pt x="485775" y="300037"/>
                </a:cubicBezTo>
                <a:cubicBezTo>
                  <a:pt x="506265" y="293207"/>
                  <a:pt x="495203" y="296490"/>
                  <a:pt x="519113" y="290512"/>
                </a:cubicBezTo>
                <a:cubicBezTo>
                  <a:pt x="530399" y="273583"/>
                  <a:pt x="542925" y="280194"/>
                  <a:pt x="552450" y="276225"/>
                </a:cubicBezTo>
                <a:close/>
              </a:path>
            </a:pathLst>
          </a:custGeom>
          <a:noFill/>
          <a:ln>
            <a:solidFill>
              <a:srgbClr val="3B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into 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Compute a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minimum spanning tree </a:t>
                </a:r>
                <a:r>
                  <a:rPr lang="en-US" altLang="zh-CN" i="1" dirty="0" smtClean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.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08" y="39078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Perpetual maintenance of machines with different </a:t>
            </a:r>
            <a:r>
              <a:rPr lang="en-GB" dirty="0" smtClean="0">
                <a:solidFill>
                  <a:schemeClr val="tx1"/>
                </a:solidFill>
              </a:rPr>
              <a:t>attendance frequency needs</a:t>
            </a: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08" y="3989686"/>
            <a:ext cx="9049842" cy="2822594"/>
          </a:xfrm>
        </p:spPr>
        <p:txBody>
          <a:bodyPr>
            <a:noAutofit/>
          </a:bodyPr>
          <a:lstStyle/>
          <a:p>
            <a:r>
              <a:rPr lang="en-GB" dirty="0"/>
              <a:t>M</a:t>
            </a:r>
            <a:r>
              <a:rPr lang="en-GB" dirty="0" smtClean="0"/>
              <a:t>achines </a:t>
            </a:r>
            <a:r>
              <a:rPr lang="en-GB" i="1" dirty="0" smtClean="0"/>
              <a:t>m</a:t>
            </a:r>
            <a:r>
              <a:rPr lang="en-GB" i="1" baseline="-25000" dirty="0" smtClean="0"/>
              <a:t>1</a:t>
            </a:r>
            <a:r>
              <a:rPr lang="en-GB" dirty="0"/>
              <a:t>, </a:t>
            </a:r>
            <a:r>
              <a:rPr lang="en-GB" i="1" dirty="0" smtClean="0"/>
              <a:t>m</a:t>
            </a:r>
            <a:r>
              <a:rPr lang="en-GB" i="1" baseline="-25000" dirty="0" smtClean="0"/>
              <a:t>2</a:t>
            </a:r>
            <a:r>
              <a:rPr lang="en-GB" dirty="0"/>
              <a:t>, ..., </a:t>
            </a:r>
            <a:r>
              <a:rPr lang="en-GB" i="1" dirty="0" err="1" smtClean="0"/>
              <a:t>m</a:t>
            </a:r>
            <a:r>
              <a:rPr lang="en-GB" sz="2000" i="1" baseline="-25000" dirty="0" err="1" smtClean="0"/>
              <a:t>n</a:t>
            </a:r>
            <a:r>
              <a:rPr lang="en-GB" dirty="0" smtClean="0"/>
              <a:t> </a:t>
            </a:r>
            <a:r>
              <a:rPr lang="en-GB" dirty="0"/>
              <a:t>which </a:t>
            </a:r>
            <a:r>
              <a:rPr lang="en-GB" dirty="0" smtClean="0"/>
              <a:t>need to </a:t>
            </a:r>
            <a:r>
              <a:rPr lang="en-GB" dirty="0"/>
              <a:t>be </a:t>
            </a:r>
            <a:r>
              <a:rPr lang="en-GB" dirty="0" smtClean="0"/>
              <a:t>regularly serviced. </a:t>
            </a:r>
          </a:p>
          <a:p>
            <a:r>
              <a:rPr lang="en-GB" dirty="0" smtClean="0"/>
              <a:t>Each </a:t>
            </a:r>
            <a:r>
              <a:rPr lang="en-GB" dirty="0"/>
              <a:t>machine </a:t>
            </a:r>
            <a:r>
              <a:rPr lang="en-GB" i="1" dirty="0" smtClean="0"/>
              <a:t>m</a:t>
            </a:r>
            <a:r>
              <a:rPr lang="en-GB" i="1" baseline="-25000" dirty="0" smtClean="0"/>
              <a:t>i</a:t>
            </a:r>
            <a:r>
              <a:rPr lang="en-GB" dirty="0" smtClean="0"/>
              <a:t> </a:t>
            </a:r>
            <a:r>
              <a:rPr lang="en-GB" dirty="0"/>
              <a:t>has maintenance indicator </a:t>
            </a:r>
            <a:r>
              <a:rPr lang="en-GB" i="1" dirty="0" smtClean="0"/>
              <a:t>x</a:t>
            </a:r>
            <a:r>
              <a:rPr lang="en-GB" i="1" baseline="-25000" dirty="0" smtClean="0"/>
              <a:t>i</a:t>
            </a:r>
            <a:r>
              <a:rPr lang="en-GB" dirty="0" smtClean="0"/>
              <a:t> </a:t>
            </a:r>
            <a:r>
              <a:rPr lang="en-GB" dirty="0"/>
              <a:t>which is increased </a:t>
            </a:r>
            <a:r>
              <a:rPr lang="en-GB" dirty="0" smtClean="0"/>
              <a:t>daily by </a:t>
            </a:r>
            <a:r>
              <a:rPr lang="en-GB" i="1" dirty="0" smtClean="0"/>
              <a:t>h</a:t>
            </a:r>
            <a:r>
              <a:rPr lang="en-GB" i="1" baseline="-25000" dirty="0" smtClean="0"/>
              <a:t>i</a:t>
            </a:r>
            <a:r>
              <a:rPr lang="en-GB" dirty="0"/>
              <a:t>, where </a:t>
            </a:r>
            <a:r>
              <a:rPr lang="en-GB" i="1" dirty="0" smtClean="0"/>
              <a:t>h</a:t>
            </a:r>
            <a:r>
              <a:rPr lang="en-GB" i="1" baseline="-25000" dirty="0" smtClean="0"/>
              <a:t>1</a:t>
            </a:r>
            <a:r>
              <a:rPr lang="en-GB" dirty="0" smtClean="0"/>
              <a:t> ≥ </a:t>
            </a:r>
            <a:r>
              <a:rPr lang="en-GB" dirty="0"/>
              <a:t>... ≥ </a:t>
            </a:r>
            <a:r>
              <a:rPr lang="en-GB" i="1" dirty="0" err="1" smtClean="0"/>
              <a:t>h</a:t>
            </a:r>
            <a:r>
              <a:rPr lang="en-GB" sz="2000" i="1" baseline="-25000" dirty="0" err="1" smtClean="0"/>
              <a:t>n</a:t>
            </a:r>
            <a:r>
              <a:rPr lang="en-GB" dirty="0" err="1" smtClean="0"/>
              <a:t>.</a:t>
            </a:r>
            <a:r>
              <a:rPr lang="en-GB" dirty="0" smtClean="0"/>
              <a:t> </a:t>
            </a:r>
          </a:p>
          <a:p>
            <a:r>
              <a:rPr lang="en-GB" dirty="0" smtClean="0"/>
              <a:t>Every </a:t>
            </a:r>
            <a:r>
              <a:rPr lang="en-GB" dirty="0"/>
              <a:t>day an engineer </a:t>
            </a:r>
            <a:r>
              <a:rPr lang="en-GB" dirty="0" smtClean="0"/>
              <a:t>can service one m</a:t>
            </a:r>
            <a:r>
              <a:rPr lang="en-GB" sz="2000" baseline="-25000" dirty="0" smtClean="0"/>
              <a:t>i</a:t>
            </a:r>
            <a:r>
              <a:rPr lang="en-GB" dirty="0" smtClean="0"/>
              <a:t>, reducing its indicator </a:t>
            </a:r>
            <a:r>
              <a:rPr lang="en-GB" i="1" dirty="0"/>
              <a:t>x</a:t>
            </a:r>
            <a:r>
              <a:rPr lang="en-GB" sz="2000" i="1" baseline="-25000" dirty="0" smtClean="0"/>
              <a:t>i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0.</a:t>
            </a:r>
          </a:p>
          <a:p>
            <a:r>
              <a:rPr lang="en-GB" b="1" dirty="0" smtClean="0"/>
              <a:t>Perpetual Maintenance </a:t>
            </a:r>
            <a:r>
              <a:rPr lang="en-GB" b="1" dirty="0"/>
              <a:t>of </a:t>
            </a:r>
            <a:r>
              <a:rPr lang="en-GB" b="1" dirty="0" smtClean="0"/>
              <a:t>Machines </a:t>
            </a:r>
            <a:r>
              <a:rPr lang="en-GB" dirty="0"/>
              <a:t>(</a:t>
            </a:r>
            <a:r>
              <a:rPr lang="en-GB" dirty="0" smtClean="0"/>
              <a:t>PMM): design of a perpetual schedule </a:t>
            </a:r>
            <a:r>
              <a:rPr lang="en-GB" dirty="0"/>
              <a:t>with the goal of </a:t>
            </a:r>
            <a:r>
              <a:rPr lang="en-GB" dirty="0" smtClean="0"/>
              <a:t>keeping maintenance </a:t>
            </a:r>
            <a:r>
              <a:rPr lang="en-GB" dirty="0"/>
              <a:t>indicators as low as </a:t>
            </a:r>
            <a:r>
              <a:rPr lang="en-GB" dirty="0" smtClean="0"/>
              <a:t>possible (minimize max).</a:t>
            </a:r>
          </a:p>
          <a:p>
            <a:r>
              <a:rPr lang="en-GB" dirty="0" smtClean="0"/>
              <a:t>A schedule is an infinite sequence with each element in {1,2,…,n}:</a:t>
            </a:r>
            <a:br>
              <a:rPr lang="en-GB" dirty="0" smtClean="0"/>
            </a:br>
            <a:r>
              <a:rPr lang="en-GB" dirty="0" smtClean="0"/>
              <a:t>(2,3,2,4,3,2,1,4,…)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26" y="1562697"/>
            <a:ext cx="864554" cy="1211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8" y="1800287"/>
            <a:ext cx="2025445" cy="1392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03" y="2384406"/>
            <a:ext cx="2394157" cy="1645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87" y="1662162"/>
            <a:ext cx="1479449" cy="1479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7" y="2709454"/>
            <a:ext cx="2084439" cy="14330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06492" y="1609354"/>
            <a:ext cx="166989" cy="794382"/>
            <a:chOff x="3817755" y="2495228"/>
            <a:chExt cx="286302" cy="3315638"/>
          </a:xfrm>
        </p:grpSpPr>
        <p:sp>
          <p:nvSpPr>
            <p:cNvPr id="17" name="Rectangle 16"/>
            <p:cNvSpPr/>
            <p:nvPr/>
          </p:nvSpPr>
          <p:spPr>
            <a:xfrm>
              <a:off x="3817755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817755" y="5621504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512686" y="2083826"/>
            <a:ext cx="169467" cy="794382"/>
            <a:chOff x="4637329" y="2495228"/>
            <a:chExt cx="290550" cy="3315638"/>
          </a:xfrm>
        </p:grpSpPr>
        <p:sp>
          <p:nvSpPr>
            <p:cNvPr id="20" name="Rectangle 19"/>
            <p:cNvSpPr/>
            <p:nvPr/>
          </p:nvSpPr>
          <p:spPr>
            <a:xfrm>
              <a:off x="4641577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37329" y="5389030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567535" y="1662162"/>
            <a:ext cx="166989" cy="794382"/>
            <a:chOff x="5467089" y="2495228"/>
            <a:chExt cx="286302" cy="3315638"/>
          </a:xfrm>
        </p:grpSpPr>
        <p:sp>
          <p:nvSpPr>
            <p:cNvPr id="23" name="Rectangle 22"/>
            <p:cNvSpPr/>
            <p:nvPr/>
          </p:nvSpPr>
          <p:spPr>
            <a:xfrm>
              <a:off x="5467089" y="2495228"/>
              <a:ext cx="286302" cy="3315638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467089" y="5126064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8351889" y="3047377"/>
            <a:ext cx="166989" cy="794382"/>
            <a:chOff x="6880582" y="2495228"/>
            <a:chExt cx="286302" cy="3315636"/>
          </a:xfrm>
        </p:grpSpPr>
        <p:sp>
          <p:nvSpPr>
            <p:cNvPr id="26" name="Rectangle 25"/>
            <p:cNvSpPr/>
            <p:nvPr/>
          </p:nvSpPr>
          <p:spPr>
            <a:xfrm>
              <a:off x="6880582" y="2495228"/>
              <a:ext cx="286302" cy="3315636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74000">
                  <a:srgbClr val="70AD47">
                    <a:lumMod val="60000"/>
                    <a:lumOff val="40000"/>
                  </a:srgbClr>
                </a:gs>
                <a:gs pos="30000">
                  <a:srgbClr val="FFC000">
                    <a:lumMod val="40000"/>
                    <a:lumOff val="60000"/>
                  </a:srgbClr>
                </a:gs>
                <a:gs pos="100000">
                  <a:srgbClr val="70AD47">
                    <a:lumMod val="70000"/>
                  </a:srgbClr>
                </a:gs>
              </a:gsLst>
              <a:lin ang="5400000" scaled="0"/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880582" y="5265043"/>
              <a:ext cx="28630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93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Continuous </a:t>
            </a:r>
            <a:r>
              <a:rPr lang="en-US" dirty="0" smtClean="0">
                <a:solidFill>
                  <a:schemeClr val="tx1"/>
                </a:solidFill>
              </a:rPr>
              <a:t>PMM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1143000" y="2057401"/>
                <a:ext cx="7193603" cy="2425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machines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into 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401"/>
                <a:ext cx="7193603" cy="2425700"/>
              </a:xfrm>
              <a:prstGeom prst="rect">
                <a:avLst/>
              </a:prstGeo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7" idx="6"/>
            <a:endCxn id="25" idx="1"/>
          </p:cNvCxnSpPr>
          <p:nvPr/>
        </p:nvCxnSpPr>
        <p:spPr>
          <a:xfrm>
            <a:off x="9681923" y="1729740"/>
            <a:ext cx="654743" cy="33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7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2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1" idx="4"/>
            <a:endCxn id="41" idx="0"/>
          </p:cNvCxnSpPr>
          <p:nvPr/>
        </p:nvCxnSpPr>
        <p:spPr>
          <a:xfrm>
            <a:off x="11346043" y="2926080"/>
            <a:ext cx="141020" cy="101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143000" y="2057401"/>
                <a:ext cx="7193603" cy="2425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401"/>
                <a:ext cx="7193603" cy="2425700"/>
              </a:xfrm>
              <a:prstGeom prst="rect">
                <a:avLst/>
              </a:prstGeo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7" idx="1"/>
            <a:endCxn id="32" idx="6"/>
          </p:cNvCxnSpPr>
          <p:nvPr/>
        </p:nvCxnSpPr>
        <p:spPr>
          <a:xfrm flipH="1">
            <a:off x="9696391" y="4033741"/>
            <a:ext cx="618930" cy="79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4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1"/>
                <a:ext cx="7193603" cy="2425700"/>
              </a:xfrm>
              <a:blipFill rotWithShape="0">
                <a:blip r:embed="rId2"/>
                <a:stretch>
                  <a:fillRect t="-4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7193603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2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Partition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machines into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sets according to their growth rates.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sets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Compute a minimum spanning tree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MST(V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for each </a:t>
                </a:r>
                <a:r>
                  <a:rPr lang="en-US" altLang="zh-CN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Upper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CN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9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zh-C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𝑀𝑆𝑇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5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Approximation </a:t>
                </a:r>
                <a:r>
                  <a:rPr lang="en-US" dirty="0">
                    <a:solidFill>
                      <a:schemeClr val="tx1"/>
                    </a:solidFill>
                  </a:rPr>
                  <a:t>ratio: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7193603" cy="4038600"/>
              </a:xfrm>
              <a:blipFill rotWithShape="0">
                <a:blip r:embed="rId2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867950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3125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1677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8507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81923" y="19697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03268" y="232854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1955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4217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7662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9067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79778" y="20396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7563" y="156972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59310" y="1729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844833" y="14757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213133" y="163576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409983" y="196977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431328" y="23285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47618" y="27381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70233" y="2923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04688" y="27381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8730" y="239776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307838" y="20396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659486" y="356806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11233" y="37280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96756" y="34740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465056" y="363410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661906" y="3968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83251" y="432689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99541" y="47364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22156" y="49218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756611" y="47364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70653" y="439610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559761" y="40379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86218" y="35363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37965" y="3696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823488" y="34423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91788" y="36023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388638" y="3936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09983" y="42951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22627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848888" y="48901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483343" y="47047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97385" y="436435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286493" y="40062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570653" y="130414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29" idx="0"/>
            <a:endCxn id="8" idx="6"/>
          </p:cNvCxnSpPr>
          <p:nvPr/>
        </p:nvCxnSpPr>
        <p:spPr>
          <a:xfrm rot="5400000" flipH="1" flipV="1">
            <a:off x="8935950" y="2691282"/>
            <a:ext cx="1570355" cy="315292"/>
          </a:xfrm>
          <a:prstGeom prst="bentConnector4">
            <a:avLst>
              <a:gd name="adj1" fmla="val 29826"/>
              <a:gd name="adj2" fmla="val 1725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7441407" cy="4038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3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Consider only large enough growth rates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sets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Machines with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smaller growth rates are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attended incidentally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7441407" cy="4038600"/>
              </a:xfrm>
              <a:blipFill rotWithShape="0"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8456345" y="88900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08092" y="1049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93615" y="795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61915" y="9550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458765" y="128905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480110" y="164782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29640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19015" y="22428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55347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67512" y="17170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56620" y="13589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184405" y="88900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236152" y="1049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621675" y="795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989975" y="9550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186825" y="128905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208170" y="164782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24460" y="205740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647075" y="22428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28153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95572" y="17170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84680" y="135890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436328" y="288734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488075" y="3047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873598" y="2793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241898" y="29533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438748" y="328739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460093" y="36461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276383" y="40557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898998" y="42411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533453" y="40557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347495" y="37153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336603" y="33572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163060" y="285559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214807" y="3015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600330" y="2761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0968630" y="29216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165480" y="32556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186825" y="36144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003115" y="40239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25730" y="42094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260185" y="40239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074227" y="36836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063335" y="33254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347495" y="62342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29" idx="0"/>
            <a:endCxn id="8" idx="6"/>
          </p:cNvCxnSpPr>
          <p:nvPr/>
        </p:nvCxnSpPr>
        <p:spPr>
          <a:xfrm rot="5400000" flipH="1" flipV="1">
            <a:off x="8712792" y="2010562"/>
            <a:ext cx="1570355" cy="315292"/>
          </a:xfrm>
          <a:prstGeom prst="bentConnector4">
            <a:avLst>
              <a:gd name="adj1" fmla="val 29826"/>
              <a:gd name="adj2" fmla="val 1725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9290002" y="45777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341749" y="47377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7272" y="44837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095572" y="46437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292422" y="49777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313767" y="5336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0130057" y="5746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752672" y="59315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9387127" y="5746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9201169" y="54057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190277" y="5047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9672838" y="514159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V0</a:t>
            </a:r>
            <a:endParaRPr lang="zh-CN" altLang="en-US" dirty="0"/>
          </a:p>
        </p:txBody>
      </p:sp>
      <p:cxnSp>
        <p:nvCxnSpPr>
          <p:cNvPr id="64" name="肘形连接符 63"/>
          <p:cNvCxnSpPr>
            <a:stCxn id="29" idx="6"/>
            <a:endCxn id="53" idx="0"/>
          </p:cNvCxnSpPr>
          <p:nvPr/>
        </p:nvCxnSpPr>
        <p:spPr>
          <a:xfrm>
            <a:off x="9438748" y="3047365"/>
            <a:ext cx="386949" cy="14363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Continuous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35785"/>
                <a:ext cx="7397291" cy="454534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Algorithm 3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Different partitions.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V1: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V2: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At most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sets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Machines with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smaller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growth rates are considered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incidentally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Upper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𝑀𝑆𝑇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5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Upper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bound of V0: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Approximation </a:t>
                </a:r>
                <a:r>
                  <a:rPr lang="en-US" dirty="0">
                    <a:solidFill>
                      <a:schemeClr val="tx1"/>
                    </a:solidFill>
                  </a:rPr>
                  <a:t>ratio: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35785"/>
                <a:ext cx="7397291" cy="4545349"/>
              </a:xfrm>
              <a:blipFill rotWithShape="0">
                <a:blip r:embed="rId2"/>
                <a:stretch>
                  <a:fillRect t="-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8456345" y="88900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08092" y="1049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93615" y="795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61915" y="9550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458765" y="128905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480110" y="164782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29640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19015" y="22428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55347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67512" y="17170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56620" y="13589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184405" y="889000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236152" y="1049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621675" y="7950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989975" y="95504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186825" y="128905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208170" y="164782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24460" y="205740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647075" y="224282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281530" y="205740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95572" y="17170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84680" y="135890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436328" y="288734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488075" y="3047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873598" y="27933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241898" y="29533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438748" y="328739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460093" y="364617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276383" y="40557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898998" y="424116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533453" y="40557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347495" y="371538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336603" y="33572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163060" y="285559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214807" y="3015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600330" y="2761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0968630" y="29216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165480" y="325564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186825" y="3614420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003115" y="40239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25730" y="420941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260185" y="40239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074227" y="36836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063335" y="332549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8347495" y="623424"/>
            <a:ext cx="526103" cy="33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9290002" y="4577715"/>
            <a:ext cx="112219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341749" y="47377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7272" y="4483735"/>
            <a:ext cx="196850" cy="187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095572" y="46437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292422" y="497776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313767" y="5336540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0130057" y="5746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752672" y="593153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9387127" y="57461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9201169" y="540575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190277" y="5047615"/>
            <a:ext cx="196850" cy="18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9672838" y="514159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V0</a:t>
            </a:r>
            <a:endParaRPr lang="zh-CN" altLang="en-US" dirty="0"/>
          </a:p>
        </p:txBody>
      </p:sp>
      <p:cxnSp>
        <p:nvCxnSpPr>
          <p:cNvPr id="63" name="肘形连接符 62"/>
          <p:cNvCxnSpPr>
            <a:stCxn id="53" idx="0"/>
            <a:endCxn id="8" idx="6"/>
          </p:cNvCxnSpPr>
          <p:nvPr/>
        </p:nvCxnSpPr>
        <p:spPr>
          <a:xfrm rot="16200000" flipV="1">
            <a:off x="8190304" y="2848342"/>
            <a:ext cx="3100705" cy="1700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8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main </a:t>
            </a:r>
            <a:r>
              <a:rPr lang="en-US" dirty="0" smtClean="0">
                <a:solidFill>
                  <a:schemeClr val="tx1"/>
                </a:solidFill>
              </a:rPr>
              <a:t>results: approximation algorithms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440181" y="1463041"/>
              <a:ext cx="8435340" cy="4373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068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9046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600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Algorithms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Approximation ratio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11319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Reduce-Max  (</a:t>
                          </a:r>
                          <a:r>
                            <a:rPr lang="en-US" dirty="0"/>
                            <a:t>Greedy approach)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GB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Reduce-Fastest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Reduce-to-Pinwheel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oMath>
                          </a14:m>
                          <a:r>
                            <a:rPr lang="en-GB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17032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Continuous </a:t>
                          </a:r>
                          <a:r>
                            <a:rPr lang="en-US" altLang="zh-CN" sz="1800" b="1" kern="120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6523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966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2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3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440181" y="1463041"/>
              <a:ext cx="8435340" cy="4373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06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9046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5600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Algorithms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Approximation ratio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1319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Reduce-Max  (</a:t>
                          </a:r>
                          <a:r>
                            <a:rPr lang="en-US" dirty="0"/>
                            <a:t>Greedy approach)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237681" r="-624" b="-720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Reduce-Fastest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342647" r="-624" b="-630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Reduce-to-Pinwheel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436232" r="-624" b="-5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17032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Continuous </a:t>
                          </a:r>
                          <a:r>
                            <a:rPr lang="en-US" altLang="zh-CN" sz="1800" b="1" kern="120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PMM</a:t>
                          </a:r>
                          <a:endParaRPr lang="en-GB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405556" r="-624" b="-17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2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500917" r="-624" b="-68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1703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Algorithm 3</a:t>
                          </a:r>
                          <a:endParaRPr lang="en-GB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6225" t="-963235" r="-624" b="-10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10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Generalized  Maintenance Scheduling Problem</a:t>
            </a:r>
            <a:endParaRPr lang="en-GB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08" y="1601814"/>
            <a:ext cx="10954072" cy="4901856"/>
          </a:xfrm>
        </p:spPr>
        <p:txBody>
          <a:bodyPr>
            <a:no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machines </a:t>
            </a:r>
            <a:r>
              <a:rPr lang="en-GB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18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1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en-GB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18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..., </a:t>
            </a:r>
            <a:r>
              <a:rPr lang="en-GB" sz="18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000" i="1" baseline="-25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</a:t>
            </a:r>
            <a:endParaRPr lang="en-GB" sz="1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In each time slot, at most M ≥ 1 machines can be scheduled for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maintenance.</a:t>
            </a:r>
            <a:endParaRPr lang="en-GB" sz="2400" dirty="0">
              <a:solidFill>
                <a:schemeClr val="tx1"/>
              </a:solidFill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schemeClr val="tx1"/>
                </a:solidFill>
                <a:latin typeface="Trebuchet MS" panose="020B0603020202020204"/>
              </a:rPr>
              <a:t>The cost of operating machine </a:t>
            </a:r>
            <a:r>
              <a:rPr lang="en-GB" sz="1800" i="1" dirty="0" smtClean="0">
                <a:solidFill>
                  <a:schemeClr val="tx1"/>
                </a:solidFill>
                <a:latin typeface="Trebuchet MS" panose="020B0603020202020204"/>
              </a:rPr>
              <a:t>m</a:t>
            </a:r>
            <a:r>
              <a:rPr lang="en-GB" sz="1800" i="1" baseline="-25000" dirty="0" smtClean="0">
                <a:solidFill>
                  <a:schemeClr val="tx1"/>
                </a:solidFill>
                <a:latin typeface="Trebuchet MS" panose="020B0603020202020204"/>
              </a:rPr>
              <a:t>i</a:t>
            </a:r>
            <a:r>
              <a:rPr lang="en-GB" sz="1800" i="1" dirty="0" smtClean="0">
                <a:solidFill>
                  <a:schemeClr val="tx1"/>
                </a:solidFill>
                <a:latin typeface="Trebuchet MS" panose="020B0603020202020204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Trebuchet MS" panose="020B0603020202020204"/>
              </a:rPr>
              <a:t>in a current time slot is equal to </a:t>
            </a:r>
            <a:r>
              <a:rPr lang="en-GB" sz="1800" i="1" dirty="0" smtClean="0">
                <a:solidFill>
                  <a:schemeClr val="tx1"/>
                </a:solidFill>
                <a:latin typeface="Trebuchet MS" panose="020B0603020202020204"/>
              </a:rPr>
              <a:t>c</a:t>
            </a:r>
            <a:r>
              <a:rPr lang="en-GB" sz="1800" i="1" baseline="-25000" dirty="0" smtClean="0">
                <a:solidFill>
                  <a:schemeClr val="tx1"/>
                </a:solidFill>
                <a:latin typeface="Trebuchet MS" panose="020B0603020202020204"/>
              </a:rPr>
              <a:t>i</a:t>
            </a:r>
            <a:r>
              <a:rPr lang="en-GB" sz="1800" i="1" dirty="0" smtClean="0">
                <a:solidFill>
                  <a:schemeClr val="tx1"/>
                </a:solidFill>
                <a:latin typeface="Trebuchet MS" panose="020B0603020202020204"/>
              </a:rPr>
              <a:t>(d)</a:t>
            </a:r>
            <a:r>
              <a:rPr lang="en-GB" sz="1800" dirty="0" smtClean="0">
                <a:solidFill>
                  <a:schemeClr val="tx1"/>
                </a:solidFill>
                <a:latin typeface="Trebuchet MS" panose="020B0603020202020204"/>
              </a:rPr>
              <a:t>, where </a:t>
            </a:r>
            <a:r>
              <a:rPr lang="en-GB" sz="1800" i="1" dirty="0" smtClean="0">
                <a:solidFill>
                  <a:schemeClr val="tx1"/>
                </a:solidFill>
                <a:latin typeface="Trebuchet MS" panose="020B0603020202020204"/>
              </a:rPr>
              <a:t>d</a:t>
            </a:r>
            <a:r>
              <a:rPr lang="en-GB" sz="1800" dirty="0" smtClean="0">
                <a:solidFill>
                  <a:schemeClr val="tx1"/>
                </a:solidFill>
                <a:latin typeface="Trebuchet MS" panose="020B0603020202020204"/>
              </a:rPr>
              <a:t> is the number of time slots since the last maintenance of 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m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i</a:t>
            </a:r>
            <a:r>
              <a:rPr lang="en-GB" sz="18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and </a:t>
            </a:r>
            <a:r>
              <a:rPr lang="en-GB" sz="1800" i="1" dirty="0">
                <a:solidFill>
                  <a:prstClr val="black"/>
                </a:solidFill>
                <a:latin typeface="Trebuchet MS" panose="020B0603020202020204"/>
              </a:rPr>
              <a:t>c</a:t>
            </a:r>
            <a:r>
              <a:rPr lang="en-GB" sz="1800" i="1" baseline="-25000" dirty="0">
                <a:solidFill>
                  <a:prstClr val="black"/>
                </a:solidFill>
                <a:latin typeface="Trebuchet MS" panose="020B0603020202020204"/>
              </a:rPr>
              <a:t>i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(.)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is a growing function.</a:t>
            </a:r>
            <a:endParaRPr lang="en-GB" sz="180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Find an optimal schedule (an infinite sequence (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S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1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,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 S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2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,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 …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), 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S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t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subset of {1,2, … , n}, |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S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t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|≤ M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) which </a:t>
            </a:r>
            <a:r>
              <a:rPr lang="en-GB" sz="1800" b="1" dirty="0" smtClean="0">
                <a:solidFill>
                  <a:prstClr val="black"/>
                </a:solidFill>
                <a:latin typeface="Trebuchet MS" panose="020B0603020202020204"/>
              </a:rPr>
              <a:t>minimizes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 the long-run </a:t>
            </a:r>
            <a:r>
              <a:rPr lang="en-GB" sz="1800" b="1" dirty="0" smtClean="0">
                <a:solidFill>
                  <a:prstClr val="black"/>
                </a:solidFill>
                <a:latin typeface="Trebuchet MS" panose="020B0603020202020204"/>
              </a:rPr>
              <a:t>average operating cost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per time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slot.</a:t>
            </a:r>
            <a:endParaRPr lang="en-GB" sz="1800" dirty="0">
              <a:solidFill>
                <a:prstClr val="black"/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8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Applications: </a:t>
            </a:r>
          </a:p>
          <a:p>
            <a:pPr marL="5715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Broadcast disks - a broadcast system with clients waiting for different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files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; files have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varied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popularity, modelled by given probabilities of wishing to access particular files; “operating costs” ≈ expected waiting time; minimize the (long-run) expected waiting time.</a:t>
            </a:r>
            <a:endParaRPr lang="en-GB" sz="180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marL="5715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Multi-item replenishment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– items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are consumed with different rates</a:t>
            </a:r>
            <a:endParaRPr lang="en-GB" sz="1800" dirty="0">
              <a:solidFill>
                <a:prstClr val="black"/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8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PMM: the “operating cost” for machine 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m</a:t>
            </a:r>
            <a:r>
              <a:rPr lang="en-GB" sz="1800" i="1" baseline="-25000" dirty="0" smtClean="0">
                <a:solidFill>
                  <a:prstClr val="black"/>
                </a:solidFill>
                <a:latin typeface="Trebuchet MS" panose="020B0603020202020204"/>
              </a:rPr>
              <a:t>i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 is </a:t>
            </a:r>
            <a:r>
              <a:rPr lang="en-GB" sz="1800" i="1" dirty="0">
                <a:solidFill>
                  <a:prstClr val="black"/>
                </a:solidFill>
                <a:latin typeface="Trebuchet MS" panose="020B0603020202020204"/>
              </a:rPr>
              <a:t>c</a:t>
            </a:r>
            <a:r>
              <a:rPr lang="en-GB" sz="1800" i="1" baseline="-25000" dirty="0">
                <a:solidFill>
                  <a:prstClr val="black"/>
                </a:solidFill>
                <a:latin typeface="Trebuchet MS" panose="020B0603020202020204"/>
              </a:rPr>
              <a:t>i</a:t>
            </a:r>
            <a:r>
              <a:rPr lang="en-GB" sz="1800" i="1" dirty="0">
                <a:solidFill>
                  <a:prstClr val="black"/>
                </a:solidFill>
                <a:latin typeface="Trebuchet MS" panose="020B0603020202020204"/>
              </a:rPr>
              <a:t>(d</a:t>
            </a:r>
            <a:r>
              <a:rPr lang="en-GB" sz="1800" i="1" dirty="0" smtClean="0">
                <a:solidFill>
                  <a:prstClr val="black"/>
                </a:solidFill>
                <a:latin typeface="Trebuchet MS" panose="020B0603020202020204"/>
              </a:rPr>
              <a:t>)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= </a:t>
            </a:r>
            <a:r>
              <a:rPr lang="en-GB" sz="1800" i="1" dirty="0" err="1" smtClean="0">
                <a:solidFill>
                  <a:prstClr val="black"/>
                </a:solidFill>
                <a:latin typeface="Trebuchet MS" panose="020B0603020202020204"/>
              </a:rPr>
              <a:t>dh</a:t>
            </a:r>
            <a:r>
              <a:rPr lang="en-GB" sz="1800" i="1" baseline="-25000" dirty="0" err="1" smtClean="0">
                <a:solidFill>
                  <a:prstClr val="black"/>
                </a:solidFill>
                <a:latin typeface="Trebuchet MS" panose="020B0603020202020204"/>
              </a:rPr>
              <a:t>i</a:t>
            </a:r>
            <a:r>
              <a:rPr lang="en-GB" sz="1800" dirty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en-GB" sz="18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but we want to </a:t>
            </a:r>
            <a:r>
              <a:rPr lang="en-GB" sz="1800" b="1" dirty="0" smtClean="0">
                <a:solidFill>
                  <a:prstClr val="black"/>
                </a:solidFill>
                <a:latin typeface="Trebuchet MS" panose="020B0603020202020204"/>
              </a:rPr>
              <a:t>minimize the maximum operating cost 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/>
              </a:rPr>
              <a:t>over all machines over all time slots.</a:t>
            </a:r>
          </a:p>
        </p:txBody>
      </p:sp>
    </p:spTree>
    <p:extLst>
      <p:ext uri="{BB962C8B-B14F-4D97-AF65-F5344CB8AC3E}">
        <p14:creationId xmlns:p14="http://schemas.microsoft.com/office/powerpoint/2010/main" val="31050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 </a:t>
            </a: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roblems, Unanswered Questions</a:t>
            </a:r>
            <a:endParaRPr lang="en-GB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Tighter upper bound on Reduce-Max (constant </a:t>
            </a:r>
            <a:r>
              <a:rPr lang="en-GB" dirty="0" smtClean="0">
                <a:solidFill>
                  <a:schemeClr val="tx1"/>
                </a:solidFill>
              </a:rPr>
              <a:t>approximation?), </a:t>
            </a:r>
            <a:r>
              <a:rPr lang="en-GB" dirty="0" smtClean="0">
                <a:solidFill>
                  <a:schemeClr val="tx1"/>
                </a:solidFill>
              </a:rPr>
              <a:t>Reduce-Fastest, and other online methods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Better, i.e., o(log n) approximation in the continuous case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What is the notion of greedy algorithm in the continuous case?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Multiple engineers, not properly studied </a:t>
            </a:r>
            <a:r>
              <a:rPr lang="en-GB" dirty="0" smtClean="0">
                <a:solidFill>
                  <a:schemeClr val="tx1"/>
                </a:solidFill>
              </a:rPr>
              <a:t>yet</a:t>
            </a:r>
          </a:p>
          <a:p>
            <a:r>
              <a:rPr lang="en-GB" dirty="0">
                <a:solidFill>
                  <a:schemeClr val="tx1"/>
                </a:solidFill>
              </a:rPr>
              <a:t>Monitoring of sets instead of single </a:t>
            </a:r>
            <a:r>
              <a:rPr lang="en-GB" dirty="0" smtClean="0">
                <a:solidFill>
                  <a:schemeClr val="tx1"/>
                </a:solidFill>
              </a:rPr>
              <a:t>machines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Dynamic case, when demands of machines change over time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Relationship to other perpetual scheduling  problems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x"/>
          <p:cNvCxnSpPr/>
          <p:nvPr/>
        </p:nvCxnSpPr>
        <p:spPr>
          <a:xfrm>
            <a:off x="1184588" y="5508789"/>
            <a:ext cx="97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y"/>
          <p:cNvCxnSpPr/>
          <p:nvPr/>
        </p:nvCxnSpPr>
        <p:spPr>
          <a:xfrm flipV="1">
            <a:off x="1778229" y="1754658"/>
            <a:ext cx="0" cy="43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0"/>
          <p:cNvSpPr txBox="1"/>
          <p:nvPr/>
        </p:nvSpPr>
        <p:spPr>
          <a:xfrm>
            <a:off x="832021" y="5132173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0</a:t>
            </a:r>
          </a:p>
        </p:txBody>
      </p:sp>
      <p:sp>
        <p:nvSpPr>
          <p:cNvPr id="20" name="b1"/>
          <p:cNvSpPr txBox="1"/>
          <p:nvPr/>
        </p:nvSpPr>
        <p:spPr>
          <a:xfrm>
            <a:off x="2195384" y="5597610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1</a:t>
            </a:r>
            <a:endParaRPr lang="en-US" dirty="0"/>
          </a:p>
        </p:txBody>
      </p:sp>
      <p:sp>
        <p:nvSpPr>
          <p:cNvPr id="21" name="b2"/>
          <p:cNvSpPr txBox="1"/>
          <p:nvPr/>
        </p:nvSpPr>
        <p:spPr>
          <a:xfrm>
            <a:off x="3624648" y="5593491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2</a:t>
            </a:r>
            <a:endParaRPr lang="en-US" dirty="0"/>
          </a:p>
        </p:txBody>
      </p:sp>
      <p:sp>
        <p:nvSpPr>
          <p:cNvPr id="22" name="b3"/>
          <p:cNvSpPr txBox="1"/>
          <p:nvPr/>
        </p:nvSpPr>
        <p:spPr>
          <a:xfrm>
            <a:off x="6507891" y="559349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4</a:t>
            </a:r>
            <a:endParaRPr lang="en-US" dirty="0"/>
          </a:p>
        </p:txBody>
      </p:sp>
      <p:sp>
        <p:nvSpPr>
          <p:cNvPr id="23" name="b4"/>
          <p:cNvSpPr txBox="1"/>
          <p:nvPr/>
        </p:nvSpPr>
        <p:spPr>
          <a:xfrm>
            <a:off x="5078626" y="5589373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3</a:t>
            </a:r>
            <a:endParaRPr lang="en-US" dirty="0"/>
          </a:p>
        </p:txBody>
      </p:sp>
      <p:sp>
        <p:nvSpPr>
          <p:cNvPr id="24" name="b5"/>
          <p:cNvSpPr txBox="1"/>
          <p:nvPr/>
        </p:nvSpPr>
        <p:spPr>
          <a:xfrm>
            <a:off x="7945394" y="5589373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5</a:t>
            </a:r>
            <a:endParaRPr lang="en-US" dirty="0"/>
          </a:p>
        </p:txBody>
      </p:sp>
      <p:sp>
        <p:nvSpPr>
          <p:cNvPr id="25" name="b6"/>
          <p:cNvSpPr txBox="1"/>
          <p:nvPr/>
        </p:nvSpPr>
        <p:spPr>
          <a:xfrm>
            <a:off x="9391135" y="5593491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6</a:t>
            </a:r>
            <a:endParaRPr lang="en-US" dirty="0"/>
          </a:p>
        </p:txBody>
      </p:sp>
      <p:sp>
        <p:nvSpPr>
          <p:cNvPr id="32" name="r1"/>
          <p:cNvSpPr txBox="1"/>
          <p:nvPr/>
        </p:nvSpPr>
        <p:spPr>
          <a:xfrm>
            <a:off x="836140" y="5136292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</a:t>
            </a:r>
          </a:p>
        </p:txBody>
      </p:sp>
      <p:sp>
        <p:nvSpPr>
          <p:cNvPr id="26" name="b1-1"/>
          <p:cNvSpPr/>
          <p:nvPr/>
        </p:nvSpPr>
        <p:spPr>
          <a:xfrm>
            <a:off x="2269479" y="3476369"/>
            <a:ext cx="234823" cy="2031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b2-1"/>
          <p:cNvSpPr/>
          <p:nvPr/>
        </p:nvSpPr>
        <p:spPr>
          <a:xfrm>
            <a:off x="3698745" y="3838832"/>
            <a:ext cx="238941" cy="167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b3-1"/>
          <p:cNvSpPr/>
          <p:nvPr/>
        </p:nvSpPr>
        <p:spPr>
          <a:xfrm>
            <a:off x="5152723" y="4085968"/>
            <a:ext cx="238941" cy="1422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9" name="b4-1"/>
          <p:cNvSpPr/>
          <p:nvPr/>
        </p:nvSpPr>
        <p:spPr>
          <a:xfrm>
            <a:off x="6573750" y="4316627"/>
            <a:ext cx="238941" cy="1195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b5-1"/>
          <p:cNvSpPr/>
          <p:nvPr/>
        </p:nvSpPr>
        <p:spPr>
          <a:xfrm>
            <a:off x="8027729" y="4563762"/>
            <a:ext cx="238941" cy="9443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b6-1"/>
          <p:cNvSpPr/>
          <p:nvPr/>
        </p:nvSpPr>
        <p:spPr>
          <a:xfrm>
            <a:off x="9456994" y="4926227"/>
            <a:ext cx="238941" cy="58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b1-1r"/>
          <p:cNvSpPr/>
          <p:nvPr/>
        </p:nvSpPr>
        <p:spPr>
          <a:xfrm>
            <a:off x="2265360" y="3480488"/>
            <a:ext cx="234823" cy="2031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r2"/>
          <p:cNvSpPr txBox="1"/>
          <p:nvPr/>
        </p:nvSpPr>
        <p:spPr>
          <a:xfrm>
            <a:off x="836140" y="5136292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2</a:t>
            </a:r>
          </a:p>
        </p:txBody>
      </p:sp>
      <p:sp>
        <p:nvSpPr>
          <p:cNvPr id="36" name="b2-2"/>
          <p:cNvSpPr/>
          <p:nvPr/>
        </p:nvSpPr>
        <p:spPr>
          <a:xfrm>
            <a:off x="3702863" y="2162432"/>
            <a:ext cx="238941" cy="167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b3-2"/>
          <p:cNvSpPr/>
          <p:nvPr/>
        </p:nvSpPr>
        <p:spPr>
          <a:xfrm>
            <a:off x="5157748" y="2664942"/>
            <a:ext cx="238941" cy="1422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b4-2"/>
          <p:cNvSpPr/>
          <p:nvPr/>
        </p:nvSpPr>
        <p:spPr>
          <a:xfrm>
            <a:off x="6577869" y="3118022"/>
            <a:ext cx="238941" cy="1195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b5-2"/>
          <p:cNvSpPr/>
          <p:nvPr/>
        </p:nvSpPr>
        <p:spPr>
          <a:xfrm>
            <a:off x="8023610" y="3620530"/>
            <a:ext cx="238941" cy="9443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b6-2"/>
          <p:cNvSpPr/>
          <p:nvPr/>
        </p:nvSpPr>
        <p:spPr>
          <a:xfrm>
            <a:off x="9461114" y="4337221"/>
            <a:ext cx="238941" cy="58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b2-1r"/>
          <p:cNvSpPr/>
          <p:nvPr/>
        </p:nvSpPr>
        <p:spPr>
          <a:xfrm>
            <a:off x="3698745" y="3838832"/>
            <a:ext cx="238941" cy="16734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b2-2r"/>
          <p:cNvSpPr/>
          <p:nvPr/>
        </p:nvSpPr>
        <p:spPr>
          <a:xfrm>
            <a:off x="3702864" y="2154194"/>
            <a:ext cx="238941" cy="16734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r3"/>
          <p:cNvSpPr txBox="1"/>
          <p:nvPr/>
        </p:nvSpPr>
        <p:spPr>
          <a:xfrm>
            <a:off x="838117" y="5138269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3</a:t>
            </a:r>
          </a:p>
        </p:txBody>
      </p:sp>
      <p:sp>
        <p:nvSpPr>
          <p:cNvPr id="44" name="b1-2"/>
          <p:cNvSpPr/>
          <p:nvPr/>
        </p:nvSpPr>
        <p:spPr>
          <a:xfrm>
            <a:off x="2265406" y="1437503"/>
            <a:ext cx="238897" cy="2031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b3-3"/>
          <p:cNvSpPr/>
          <p:nvPr/>
        </p:nvSpPr>
        <p:spPr>
          <a:xfrm>
            <a:off x="5152723" y="1228344"/>
            <a:ext cx="238941" cy="1422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6" name="b4-3"/>
          <p:cNvSpPr/>
          <p:nvPr/>
        </p:nvSpPr>
        <p:spPr>
          <a:xfrm>
            <a:off x="6573750" y="1911179"/>
            <a:ext cx="238941" cy="1195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7" name="b5-3"/>
          <p:cNvSpPr/>
          <p:nvPr/>
        </p:nvSpPr>
        <p:spPr>
          <a:xfrm>
            <a:off x="8027729" y="2660823"/>
            <a:ext cx="238941" cy="9443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b6-3"/>
          <p:cNvSpPr/>
          <p:nvPr/>
        </p:nvSpPr>
        <p:spPr>
          <a:xfrm>
            <a:off x="9456994" y="3739979"/>
            <a:ext cx="238941" cy="58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2" name="b3-1r"/>
          <p:cNvSpPr/>
          <p:nvPr/>
        </p:nvSpPr>
        <p:spPr>
          <a:xfrm>
            <a:off x="5152723" y="4096726"/>
            <a:ext cx="238941" cy="1422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b3-2r"/>
          <p:cNvSpPr/>
          <p:nvPr/>
        </p:nvSpPr>
        <p:spPr>
          <a:xfrm>
            <a:off x="5148604" y="2656703"/>
            <a:ext cx="238941" cy="1422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4" name="b3-3r"/>
          <p:cNvSpPr/>
          <p:nvPr/>
        </p:nvSpPr>
        <p:spPr>
          <a:xfrm>
            <a:off x="5152723" y="1219200"/>
            <a:ext cx="238941" cy="1422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is"/>
          <p:cNvSpPr txBox="1"/>
          <p:nvPr/>
        </p:nvSpPr>
        <p:spPr>
          <a:xfrm>
            <a:off x="9014423" y="968188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r"/>
              <p:cNvSpPr txBox="1"/>
              <p:nvPr/>
            </p:nvSpPr>
            <p:spPr>
              <a:xfrm>
                <a:off x="5258067" y="2367943"/>
                <a:ext cx="1671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Growth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g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67" y="2367943"/>
                <a:ext cx="167193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8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ga"/>
          <p:cNvSpPr txBox="1"/>
          <p:nvPr/>
        </p:nvSpPr>
        <p:spPr>
          <a:xfrm>
            <a:off x="9016215" y="969981"/>
            <a:ext cx="180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approach</a:t>
            </a:r>
            <a:endParaRPr lang="en-GB" dirty="0"/>
          </a:p>
        </p:txBody>
      </p:sp>
      <p:cxnSp>
        <p:nvCxnSpPr>
          <p:cNvPr id="51" name="grA1"/>
          <p:cNvCxnSpPr>
            <a:stCxn id="3" idx="2"/>
            <a:endCxn id="33" idx="3"/>
          </p:cNvCxnSpPr>
          <p:nvPr/>
        </p:nvCxnSpPr>
        <p:spPr>
          <a:xfrm flipH="1">
            <a:off x="2500183" y="2737275"/>
            <a:ext cx="3593853" cy="175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rA2"/>
          <p:cNvCxnSpPr>
            <a:stCxn id="3" idx="2"/>
            <a:endCxn id="41" idx="3"/>
          </p:cNvCxnSpPr>
          <p:nvPr/>
        </p:nvCxnSpPr>
        <p:spPr>
          <a:xfrm flipH="1">
            <a:off x="3937686" y="2737275"/>
            <a:ext cx="2156350" cy="1938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rA3"/>
          <p:cNvCxnSpPr>
            <a:stCxn id="3" idx="2"/>
            <a:endCxn id="28" idx="3"/>
          </p:cNvCxnSpPr>
          <p:nvPr/>
        </p:nvCxnSpPr>
        <p:spPr>
          <a:xfrm flipH="1">
            <a:off x="5391664" y="2737275"/>
            <a:ext cx="702372" cy="205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rA4"/>
          <p:cNvCxnSpPr>
            <a:stCxn id="3" idx="2"/>
            <a:endCxn id="29" idx="1"/>
          </p:cNvCxnSpPr>
          <p:nvPr/>
        </p:nvCxnSpPr>
        <p:spPr>
          <a:xfrm>
            <a:off x="6094036" y="2737275"/>
            <a:ext cx="479714" cy="217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rA5"/>
          <p:cNvCxnSpPr>
            <a:stCxn id="3" idx="2"/>
            <a:endCxn id="30" idx="1"/>
          </p:cNvCxnSpPr>
          <p:nvPr/>
        </p:nvCxnSpPr>
        <p:spPr>
          <a:xfrm>
            <a:off x="6094036" y="2737275"/>
            <a:ext cx="1933693" cy="229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rA6"/>
          <p:cNvCxnSpPr>
            <a:stCxn id="3" idx="2"/>
            <a:endCxn id="31" idx="1"/>
          </p:cNvCxnSpPr>
          <p:nvPr/>
        </p:nvCxnSpPr>
        <p:spPr>
          <a:xfrm>
            <a:off x="6094036" y="2737275"/>
            <a:ext cx="3362958" cy="248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3702" y="418290"/>
            <a:ext cx="7277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  <a:ea typeface="+mj-ea"/>
                <a:cs typeface="+mj-cs"/>
              </a:rPr>
              <a:t>PMM – minimize the maximum height</a:t>
            </a:r>
            <a:endParaRPr lang="en-GB" sz="4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1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32" grpId="0"/>
      <p:bldP spid="32" grpId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 animBg="1"/>
      <p:bldP spid="31" grpId="0" animBg="1"/>
      <p:bldP spid="33" grpId="0" animBg="1"/>
      <p:bldP spid="33" grpId="1" animBg="1"/>
      <p:bldP spid="34" grpId="0"/>
      <p:bldP spid="34" grpId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1" grpId="2" animBg="1"/>
      <p:bldP spid="42" grpId="0" animBg="1"/>
      <p:bldP spid="42" grpId="2" animBg="1"/>
      <p:bldP spid="43" grpId="0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2" grpId="0"/>
      <p:bldP spid="3" grpId="0"/>
      <p:bldP spid="3" grpId="1"/>
      <p:bldP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PMM: minimize the maximum height</a:t>
            </a:r>
            <a:endParaRPr lang="en-GB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08" y="1830414"/>
            <a:ext cx="10954072" cy="3850296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Let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be our target: we don’t want any (maintenance) indicator to grow above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Find an (infinite) sequence with elements in {1,2, … ,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} such that </a:t>
            </a:r>
            <a:b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each 1 ≤ 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≤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occurs infinitely many times and any two consecutive occurrences of 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are at most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positions apart:</a:t>
            </a:r>
            <a:b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endParaRPr lang="en-GB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/>
            </a:r>
            <a:b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         ………………………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……………………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…………………………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………….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                 ≤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T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</a:t>
            </a:r>
            <a:r>
              <a:rPr lang="en-GB" sz="20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≤ 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</a:t>
            </a:r>
            <a:r>
              <a:rPr lang="en-GB" sz="20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≤ 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</a:t>
            </a:r>
            <a:r>
              <a:rPr lang="en-GB" sz="20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endParaRPr lang="en-GB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13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Important lower (reference) bound </a:t>
            </a: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H</a:t>
            </a:r>
            <a:endParaRPr lang="en-GB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790" y="1811594"/>
                <a:ext cx="11224260" cy="877793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Max height cannot be kept below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br>
                  <a:rPr lang="en-GB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</a:br>
                <a:r>
                  <a:rPr lang="en-GB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which is equal to the total growth in one round</a:t>
                </a:r>
                <a:r>
                  <a:rPr lang="en-GB" b="1" i="1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790" y="1811594"/>
                <a:ext cx="11224260" cy="877793"/>
              </a:xfrm>
              <a:blipFill rotWithShape="0">
                <a:blip r:embed="rId2"/>
                <a:stretch>
                  <a:fillRect t="-9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x"/>
          <p:cNvCxnSpPr/>
          <p:nvPr/>
        </p:nvCxnSpPr>
        <p:spPr>
          <a:xfrm>
            <a:off x="1184588" y="5439838"/>
            <a:ext cx="97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y"/>
          <p:cNvCxnSpPr/>
          <p:nvPr/>
        </p:nvCxnSpPr>
        <p:spPr>
          <a:xfrm flipV="1">
            <a:off x="1778229" y="2502128"/>
            <a:ext cx="0" cy="338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b1"/>
          <p:cNvSpPr txBox="1"/>
          <p:nvPr/>
        </p:nvSpPr>
        <p:spPr>
          <a:xfrm>
            <a:off x="2195384" y="5528659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1</a:t>
            </a:r>
            <a:endParaRPr lang="en-US" dirty="0"/>
          </a:p>
        </p:txBody>
      </p:sp>
      <p:sp>
        <p:nvSpPr>
          <p:cNvPr id="8" name="b2"/>
          <p:cNvSpPr txBox="1"/>
          <p:nvPr/>
        </p:nvSpPr>
        <p:spPr>
          <a:xfrm>
            <a:off x="3624648" y="5524540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2</a:t>
            </a:r>
            <a:endParaRPr lang="en-US" dirty="0"/>
          </a:p>
        </p:txBody>
      </p:sp>
      <p:sp>
        <p:nvSpPr>
          <p:cNvPr id="9" name="b3"/>
          <p:cNvSpPr txBox="1"/>
          <p:nvPr/>
        </p:nvSpPr>
        <p:spPr>
          <a:xfrm>
            <a:off x="6507891" y="5524541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4</a:t>
            </a:r>
            <a:endParaRPr lang="en-US" dirty="0"/>
          </a:p>
        </p:txBody>
      </p:sp>
      <p:sp>
        <p:nvSpPr>
          <p:cNvPr id="10" name="b4"/>
          <p:cNvSpPr txBox="1"/>
          <p:nvPr/>
        </p:nvSpPr>
        <p:spPr>
          <a:xfrm>
            <a:off x="5078626" y="552042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3</a:t>
            </a:r>
            <a:endParaRPr lang="en-US" dirty="0"/>
          </a:p>
        </p:txBody>
      </p:sp>
      <p:sp>
        <p:nvSpPr>
          <p:cNvPr id="11" name="b5"/>
          <p:cNvSpPr txBox="1"/>
          <p:nvPr/>
        </p:nvSpPr>
        <p:spPr>
          <a:xfrm>
            <a:off x="7945394" y="552042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5</a:t>
            </a:r>
            <a:endParaRPr lang="en-US" dirty="0"/>
          </a:p>
        </p:txBody>
      </p:sp>
      <p:sp>
        <p:nvSpPr>
          <p:cNvPr id="12" name="b6"/>
          <p:cNvSpPr txBox="1"/>
          <p:nvPr/>
        </p:nvSpPr>
        <p:spPr>
          <a:xfrm>
            <a:off x="9391135" y="5524540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  <a:r>
              <a:rPr lang="en-GB" i="1" baseline="-25000" dirty="0" smtClean="0"/>
              <a:t>6</a:t>
            </a:r>
            <a:endParaRPr lang="en-US" dirty="0"/>
          </a:p>
        </p:txBody>
      </p:sp>
      <p:sp>
        <p:nvSpPr>
          <p:cNvPr id="14" name="b1-1"/>
          <p:cNvSpPr/>
          <p:nvPr/>
        </p:nvSpPr>
        <p:spPr>
          <a:xfrm>
            <a:off x="2269479" y="3407418"/>
            <a:ext cx="234823" cy="2031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b2-1"/>
          <p:cNvSpPr/>
          <p:nvPr/>
        </p:nvSpPr>
        <p:spPr>
          <a:xfrm>
            <a:off x="3698745" y="3769881"/>
            <a:ext cx="238941" cy="167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b3-1"/>
          <p:cNvSpPr/>
          <p:nvPr/>
        </p:nvSpPr>
        <p:spPr>
          <a:xfrm>
            <a:off x="5152723" y="4017017"/>
            <a:ext cx="238941" cy="1422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b4-1"/>
          <p:cNvSpPr/>
          <p:nvPr/>
        </p:nvSpPr>
        <p:spPr>
          <a:xfrm>
            <a:off x="6573750" y="4247676"/>
            <a:ext cx="238941" cy="1195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b5-1"/>
          <p:cNvSpPr/>
          <p:nvPr/>
        </p:nvSpPr>
        <p:spPr>
          <a:xfrm>
            <a:off x="8027729" y="4494811"/>
            <a:ext cx="238941" cy="9443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b6-1"/>
          <p:cNvSpPr/>
          <p:nvPr/>
        </p:nvSpPr>
        <p:spPr>
          <a:xfrm>
            <a:off x="9456994" y="4857276"/>
            <a:ext cx="238941" cy="58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8" name="H"/>
          <p:cNvCxnSpPr/>
          <p:nvPr/>
        </p:nvCxnSpPr>
        <p:spPr>
          <a:xfrm>
            <a:off x="1207896" y="2935099"/>
            <a:ext cx="97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71368" y="2738795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851646" y="5247119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5790" y="6077830"/>
            <a:ext cx="11224260" cy="55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 – trivial optimal solution for the fractional relaxation of the problem.</a:t>
            </a:r>
            <a:endParaRPr lang="en-GB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8233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Pinwheel </a:t>
            </a:r>
            <a:r>
              <a:rPr lang="en-US" altLang="zh-CN" sz="3200" dirty="0">
                <a:solidFill>
                  <a:schemeClr val="tx1"/>
                </a:solidFill>
                <a:latin typeface="Trebuchet MS" panose="020B0603020202020204" pitchFamily="34" charset="0"/>
              </a:rPr>
              <a:t>Problem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033" y="1597621"/>
            <a:ext cx="10508226" cy="1268617"/>
          </a:xfrm>
        </p:spPr>
        <p:txBody>
          <a:bodyPr>
            <a:normAutofit fontScale="92500"/>
          </a:bodyPr>
          <a:lstStyle/>
          <a:p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- frequency of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(integer)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= 1/</a:t>
            </a:r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- density of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endParaRPr lang="en-US" sz="20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Schedule each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 that any two consecutive occurrences are at most </a:t>
            </a:r>
            <a:r>
              <a:rPr lang="en-US" sz="20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positions apart</a:t>
            </a: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9" name="f"/>
          <p:cNvSpPr txBox="1"/>
          <p:nvPr/>
        </p:nvSpPr>
        <p:spPr>
          <a:xfrm>
            <a:off x="2686860" y="3028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en-GB" dirty="0"/>
          </a:p>
        </p:txBody>
      </p:sp>
      <p:sp>
        <p:nvSpPr>
          <p:cNvPr id="42" name="f-2"/>
          <p:cNvSpPr txBox="1"/>
          <p:nvPr/>
        </p:nvSpPr>
        <p:spPr>
          <a:xfrm>
            <a:off x="2686860" y="3424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43" name="f-4"/>
          <p:cNvSpPr txBox="1"/>
          <p:nvPr/>
        </p:nvSpPr>
        <p:spPr>
          <a:xfrm>
            <a:off x="2686860" y="3892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44" name="f-7"/>
          <p:cNvSpPr txBox="1"/>
          <p:nvPr/>
        </p:nvSpPr>
        <p:spPr>
          <a:xfrm>
            <a:off x="2686860" y="4360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45" name="d"/>
          <p:cNvSpPr txBox="1"/>
          <p:nvPr/>
        </p:nvSpPr>
        <p:spPr>
          <a:xfrm>
            <a:off x="3442860" y="3028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sp>
        <p:nvSpPr>
          <p:cNvPr id="46" name="d-2"/>
          <p:cNvSpPr txBox="1"/>
          <p:nvPr/>
        </p:nvSpPr>
        <p:spPr>
          <a:xfrm>
            <a:off x="3442860" y="3424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</a:t>
            </a:r>
            <a:endParaRPr lang="en-GB" dirty="0"/>
          </a:p>
        </p:txBody>
      </p:sp>
      <p:sp>
        <p:nvSpPr>
          <p:cNvPr id="47" name="d-4"/>
          <p:cNvSpPr txBox="1"/>
          <p:nvPr/>
        </p:nvSpPr>
        <p:spPr>
          <a:xfrm>
            <a:off x="3442860" y="3892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1/4</a:t>
            </a:r>
            <a:endParaRPr lang="en-GB" dirty="0"/>
          </a:p>
        </p:txBody>
      </p:sp>
      <p:sp>
        <p:nvSpPr>
          <p:cNvPr id="48" name="d-7"/>
          <p:cNvSpPr txBox="1"/>
          <p:nvPr/>
        </p:nvSpPr>
        <p:spPr>
          <a:xfrm>
            <a:off x="3442860" y="4360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1/7</a:t>
            </a:r>
            <a:endParaRPr lang="en-GB" dirty="0"/>
          </a:p>
        </p:txBody>
      </p:sp>
      <p:sp>
        <p:nvSpPr>
          <p:cNvPr id="49" name="white"/>
          <p:cNvSpPr/>
          <p:nvPr/>
        </p:nvSpPr>
        <p:spPr>
          <a:xfrm>
            <a:off x="2038860" y="353224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green"/>
          <p:cNvSpPr/>
          <p:nvPr/>
        </p:nvSpPr>
        <p:spPr>
          <a:xfrm>
            <a:off x="2038860" y="400024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d"/>
          <p:cNvSpPr/>
          <p:nvPr/>
        </p:nvSpPr>
        <p:spPr>
          <a:xfrm>
            <a:off x="2038860" y="446824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imeslo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5348"/>
              </p:ext>
            </p:extLst>
          </p:nvPr>
        </p:nvGraphicFramePr>
        <p:xfrm>
          <a:off x="1780605" y="5339835"/>
          <a:ext cx="39796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33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w-1"/>
          <p:cNvSpPr/>
          <p:nvPr/>
        </p:nvSpPr>
        <p:spPr>
          <a:xfrm>
            <a:off x="1837016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w-2"/>
          <p:cNvSpPr/>
          <p:nvPr/>
        </p:nvSpPr>
        <p:spPr>
          <a:xfrm>
            <a:off x="2410948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w-3"/>
          <p:cNvSpPr/>
          <p:nvPr/>
        </p:nvSpPr>
        <p:spPr>
          <a:xfrm>
            <a:off x="2978395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w-4"/>
          <p:cNvSpPr/>
          <p:nvPr/>
        </p:nvSpPr>
        <p:spPr>
          <a:xfrm>
            <a:off x="3536114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w-5"/>
          <p:cNvSpPr/>
          <p:nvPr/>
        </p:nvSpPr>
        <p:spPr>
          <a:xfrm>
            <a:off x="4093833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w-6"/>
          <p:cNvSpPr/>
          <p:nvPr/>
        </p:nvSpPr>
        <p:spPr>
          <a:xfrm>
            <a:off x="4677492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w-7"/>
          <p:cNvSpPr/>
          <p:nvPr/>
        </p:nvSpPr>
        <p:spPr>
          <a:xfrm>
            <a:off x="5251425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g-1"/>
          <p:cNvSpPr/>
          <p:nvPr/>
        </p:nvSpPr>
        <p:spPr>
          <a:xfrm>
            <a:off x="2125603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g-2"/>
          <p:cNvSpPr/>
          <p:nvPr/>
        </p:nvSpPr>
        <p:spPr>
          <a:xfrm>
            <a:off x="3263739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g-3"/>
          <p:cNvSpPr/>
          <p:nvPr/>
        </p:nvSpPr>
        <p:spPr>
          <a:xfrm>
            <a:off x="4392148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g-4"/>
          <p:cNvSpPr/>
          <p:nvPr/>
        </p:nvSpPr>
        <p:spPr>
          <a:xfrm>
            <a:off x="5540011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-1"/>
          <p:cNvSpPr/>
          <p:nvPr/>
        </p:nvSpPr>
        <p:spPr>
          <a:xfrm>
            <a:off x="2709263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-2"/>
          <p:cNvSpPr/>
          <p:nvPr/>
        </p:nvSpPr>
        <p:spPr>
          <a:xfrm>
            <a:off x="3837672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-3"/>
          <p:cNvSpPr/>
          <p:nvPr/>
        </p:nvSpPr>
        <p:spPr>
          <a:xfrm>
            <a:off x="4975807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ine-w"/>
          <p:cNvSpPr/>
          <p:nvPr/>
        </p:nvSpPr>
        <p:spPr>
          <a:xfrm>
            <a:off x="1937535" y="5113846"/>
            <a:ext cx="561975" cy="228600"/>
          </a:xfrm>
          <a:custGeom>
            <a:avLst/>
            <a:gdLst>
              <a:gd name="connsiteX0" fmla="*/ 0 w 561975"/>
              <a:gd name="connsiteY0" fmla="*/ 228600 h 228600"/>
              <a:gd name="connsiteX1" fmla="*/ 276225 w 561975"/>
              <a:gd name="connsiteY1" fmla="*/ 0 h 228600"/>
              <a:gd name="connsiteX2" fmla="*/ 561975 w 5619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228600">
                <a:moveTo>
                  <a:pt x="0" y="228600"/>
                </a:moveTo>
                <a:cubicBezTo>
                  <a:pt x="91281" y="114300"/>
                  <a:pt x="182563" y="0"/>
                  <a:pt x="276225" y="0"/>
                </a:cubicBezTo>
                <a:cubicBezTo>
                  <a:pt x="369887" y="0"/>
                  <a:pt x="550862" y="173037"/>
                  <a:pt x="561975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&lt;=2"/>
          <p:cNvSpPr txBox="1"/>
          <p:nvPr/>
        </p:nvSpPr>
        <p:spPr>
          <a:xfrm>
            <a:off x="2439210" y="4824421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</a:t>
            </a:r>
            <a:endParaRPr lang="en-GB" dirty="0"/>
          </a:p>
        </p:txBody>
      </p:sp>
      <p:sp>
        <p:nvSpPr>
          <p:cNvPr id="69" name="line-g"/>
          <p:cNvSpPr/>
          <p:nvPr/>
        </p:nvSpPr>
        <p:spPr>
          <a:xfrm>
            <a:off x="2194710" y="5704396"/>
            <a:ext cx="1162050" cy="466725"/>
          </a:xfrm>
          <a:custGeom>
            <a:avLst/>
            <a:gdLst>
              <a:gd name="connsiteX0" fmla="*/ 0 w 1162050"/>
              <a:gd name="connsiteY0" fmla="*/ 0 h 466725"/>
              <a:gd name="connsiteX1" fmla="*/ 600075 w 1162050"/>
              <a:gd name="connsiteY1" fmla="*/ 466725 h 466725"/>
              <a:gd name="connsiteX2" fmla="*/ 1162050 w 1162050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466725">
                <a:moveTo>
                  <a:pt x="0" y="0"/>
                </a:moveTo>
                <a:cubicBezTo>
                  <a:pt x="203200" y="233362"/>
                  <a:pt x="406400" y="466725"/>
                  <a:pt x="600075" y="466725"/>
                </a:cubicBezTo>
                <a:cubicBezTo>
                  <a:pt x="793750" y="466725"/>
                  <a:pt x="977900" y="233362"/>
                  <a:pt x="1162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&lt;=4"/>
          <p:cNvSpPr txBox="1"/>
          <p:nvPr/>
        </p:nvSpPr>
        <p:spPr>
          <a:xfrm>
            <a:off x="2972610" y="6005521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≤4</a:t>
            </a:r>
            <a:endParaRPr lang="en-GB" dirty="0"/>
          </a:p>
        </p:txBody>
      </p:sp>
      <p:sp>
        <p:nvSpPr>
          <p:cNvPr id="71" name="line-r"/>
          <p:cNvSpPr/>
          <p:nvPr/>
        </p:nvSpPr>
        <p:spPr>
          <a:xfrm>
            <a:off x="3918735" y="4866188"/>
            <a:ext cx="1143000" cy="476258"/>
          </a:xfrm>
          <a:custGeom>
            <a:avLst/>
            <a:gdLst>
              <a:gd name="connsiteX0" fmla="*/ 0 w 1143000"/>
              <a:gd name="connsiteY0" fmla="*/ 466733 h 476258"/>
              <a:gd name="connsiteX1" fmla="*/ 581025 w 1143000"/>
              <a:gd name="connsiteY1" fmla="*/ 8 h 476258"/>
              <a:gd name="connsiteX2" fmla="*/ 1143000 w 1143000"/>
              <a:gd name="connsiteY2" fmla="*/ 476258 h 4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76258">
                <a:moveTo>
                  <a:pt x="0" y="466733"/>
                </a:moveTo>
                <a:cubicBezTo>
                  <a:pt x="195262" y="232577"/>
                  <a:pt x="390525" y="-1579"/>
                  <a:pt x="581025" y="8"/>
                </a:cubicBezTo>
                <a:cubicBezTo>
                  <a:pt x="771525" y="1595"/>
                  <a:pt x="1065213" y="338146"/>
                  <a:pt x="1143000" y="4762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&lt;=7"/>
          <p:cNvSpPr txBox="1"/>
          <p:nvPr/>
        </p:nvSpPr>
        <p:spPr>
          <a:xfrm>
            <a:off x="4839510" y="4833946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≤7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16712" y="526986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……………..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99830" y="3299234"/>
            <a:ext cx="449834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Application: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Trebuchet MS" panose="020B0603020202020204" pitchFamily="34" charset="0"/>
              </a:rPr>
              <a:t>Processing data from satellites, 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each satellite has its own 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r</a:t>
            </a:r>
            <a:r>
              <a:rPr lang="en-GB" sz="2000" dirty="0" smtClean="0">
                <a:latin typeface="Trebuchet MS" panose="020B0603020202020204" pitchFamily="34" charset="0"/>
              </a:rPr>
              <a:t>equirement how frequently it should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transmit. 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566" y="3012320"/>
            <a:ext cx="2722220" cy="64633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  <a:r>
              <a:rPr lang="en-GB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pecial instance of PMM,</a:t>
            </a:r>
          </a:p>
          <a:p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en-GB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arget T = 1</a:t>
            </a:r>
            <a:endParaRPr lang="en-GB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67321" y="3419325"/>
            <a:ext cx="711820" cy="14169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7" idx="6"/>
          </p:cNvCxnSpPr>
          <p:nvPr/>
        </p:nvCxnSpPr>
        <p:spPr>
          <a:xfrm flipH="1">
            <a:off x="3979141" y="3658651"/>
            <a:ext cx="698351" cy="4691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/>
      <p:bldP spid="71" grpId="0" animBg="1"/>
      <p:bldP spid="72" grpId="0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8233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Pinwheel </a:t>
            </a:r>
            <a:r>
              <a:rPr lang="en-US" altLang="zh-CN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Problem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98950" y="3236308"/>
            <a:ext cx="287191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Trebuchet MS" panose="020B0603020202020204" pitchFamily="34" charset="0"/>
              </a:rPr>
              <a:t>Density</a:t>
            </a:r>
            <a:r>
              <a:rPr lang="en-US" dirty="0" smtClean="0">
                <a:latin typeface="Trebuchet MS" panose="020B0603020202020204" pitchFamily="34" charset="0"/>
              </a:rPr>
              <a:t> of the instance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Trebuchet MS" panose="020B0603020202020204" pitchFamily="34" charset="0"/>
              </a:rPr>
              <a:t>D </a:t>
            </a:r>
            <a:r>
              <a:rPr lang="en-US" dirty="0" smtClean="0">
                <a:latin typeface="Trebuchet MS" panose="020B0603020202020204" pitchFamily="34" charset="0"/>
              </a:rPr>
              <a:t>= 1/2+1/4+1/7 = </a:t>
            </a:r>
            <a:r>
              <a:rPr lang="en-US" b="1" dirty="0" smtClean="0">
                <a:latin typeface="Trebuchet MS" panose="020B0603020202020204" pitchFamily="34" charset="0"/>
              </a:rPr>
              <a:t>25/28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8950" y="4187615"/>
            <a:ext cx="566538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Trebuchet MS" panose="020B0603020202020204" pitchFamily="34" charset="0"/>
              </a:rPr>
              <a:t>Basic facts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D&gt;1</a:t>
            </a:r>
            <a:r>
              <a:rPr lang="en-GB" dirty="0">
                <a:latin typeface="Trebuchet MS" panose="020B0603020202020204" pitchFamily="34" charset="0"/>
              </a:rPr>
              <a:t>, not </a:t>
            </a:r>
            <a:r>
              <a:rPr lang="en-GB" dirty="0" smtClean="0">
                <a:latin typeface="Trebuchet MS" panose="020B0603020202020204" pitchFamily="34" charset="0"/>
              </a:rPr>
              <a:t>schedulable</a:t>
            </a:r>
            <a:endParaRPr lang="en-GB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rebuchet MS" panose="020B0603020202020204" pitchFamily="34" charset="0"/>
              </a:rPr>
              <a:t>D≤1/2, easy to schedule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D&lt;3/4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smtClean="0">
                <a:latin typeface="Trebuchet MS" panose="020B0603020202020204" pitchFamily="34" charset="0"/>
              </a:rPr>
              <a:t>may be hard to schedule, but always possible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D&gt;5/6, </a:t>
            </a: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not always possible, 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e.g., d=2,3, large int. </a:t>
            </a: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</a:t>
            </a: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D=1, easy to schedule if all f</a:t>
            </a:r>
            <a:r>
              <a:rPr lang="en-US" baseline="-25000" dirty="0" smtClean="0">
                <a:latin typeface="Trebuchet MS" panose="020B0603020202020204" pitchFamily="34" charset="0"/>
              </a:rPr>
              <a:t>i</a:t>
            </a:r>
            <a:r>
              <a:rPr lang="en-US" dirty="0" smtClean="0">
                <a:latin typeface="Trebuchet MS" panose="020B0603020202020204" pitchFamily="34" charset="0"/>
              </a:rPr>
              <a:t> are powers of 2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9" name="f"/>
          <p:cNvSpPr txBox="1"/>
          <p:nvPr/>
        </p:nvSpPr>
        <p:spPr>
          <a:xfrm>
            <a:off x="2686860" y="3028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en-GB" dirty="0"/>
          </a:p>
        </p:txBody>
      </p:sp>
      <p:sp>
        <p:nvSpPr>
          <p:cNvPr id="42" name="f-2"/>
          <p:cNvSpPr txBox="1"/>
          <p:nvPr/>
        </p:nvSpPr>
        <p:spPr>
          <a:xfrm>
            <a:off x="2686860" y="3424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43" name="f-4"/>
          <p:cNvSpPr txBox="1"/>
          <p:nvPr/>
        </p:nvSpPr>
        <p:spPr>
          <a:xfrm>
            <a:off x="2686860" y="3892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44" name="f-7"/>
          <p:cNvSpPr txBox="1"/>
          <p:nvPr/>
        </p:nvSpPr>
        <p:spPr>
          <a:xfrm>
            <a:off x="2686860" y="4360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45" name="d"/>
          <p:cNvSpPr txBox="1"/>
          <p:nvPr/>
        </p:nvSpPr>
        <p:spPr>
          <a:xfrm>
            <a:off x="3442860" y="3028246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sp>
        <p:nvSpPr>
          <p:cNvPr id="46" name="d-2"/>
          <p:cNvSpPr txBox="1"/>
          <p:nvPr/>
        </p:nvSpPr>
        <p:spPr>
          <a:xfrm>
            <a:off x="3442860" y="3424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</a:t>
            </a:r>
            <a:endParaRPr lang="en-GB" dirty="0"/>
          </a:p>
        </p:txBody>
      </p:sp>
      <p:sp>
        <p:nvSpPr>
          <p:cNvPr id="47" name="d-4"/>
          <p:cNvSpPr txBox="1"/>
          <p:nvPr/>
        </p:nvSpPr>
        <p:spPr>
          <a:xfrm>
            <a:off x="3442860" y="3892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1/4</a:t>
            </a:r>
            <a:endParaRPr lang="en-GB" dirty="0"/>
          </a:p>
        </p:txBody>
      </p:sp>
      <p:sp>
        <p:nvSpPr>
          <p:cNvPr id="48" name="d-7"/>
          <p:cNvSpPr txBox="1"/>
          <p:nvPr/>
        </p:nvSpPr>
        <p:spPr>
          <a:xfrm>
            <a:off x="3442860" y="4360246"/>
            <a:ext cx="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1/7</a:t>
            </a:r>
            <a:endParaRPr lang="en-GB" dirty="0"/>
          </a:p>
        </p:txBody>
      </p:sp>
      <p:sp>
        <p:nvSpPr>
          <p:cNvPr id="49" name="white"/>
          <p:cNvSpPr/>
          <p:nvPr/>
        </p:nvSpPr>
        <p:spPr>
          <a:xfrm>
            <a:off x="2038860" y="353224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green"/>
          <p:cNvSpPr/>
          <p:nvPr/>
        </p:nvSpPr>
        <p:spPr>
          <a:xfrm>
            <a:off x="2038860" y="400024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d"/>
          <p:cNvSpPr/>
          <p:nvPr/>
        </p:nvSpPr>
        <p:spPr>
          <a:xfrm>
            <a:off x="2038860" y="446824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imeslo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27009"/>
              </p:ext>
            </p:extLst>
          </p:nvPr>
        </p:nvGraphicFramePr>
        <p:xfrm>
          <a:off x="1780605" y="5339835"/>
          <a:ext cx="39796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42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33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w-1"/>
          <p:cNvSpPr/>
          <p:nvPr/>
        </p:nvSpPr>
        <p:spPr>
          <a:xfrm>
            <a:off x="1837016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w-2"/>
          <p:cNvSpPr/>
          <p:nvPr/>
        </p:nvSpPr>
        <p:spPr>
          <a:xfrm>
            <a:off x="2410948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w-3"/>
          <p:cNvSpPr/>
          <p:nvPr/>
        </p:nvSpPr>
        <p:spPr>
          <a:xfrm>
            <a:off x="2978395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w-4"/>
          <p:cNvSpPr/>
          <p:nvPr/>
        </p:nvSpPr>
        <p:spPr>
          <a:xfrm>
            <a:off x="3536114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w-5"/>
          <p:cNvSpPr/>
          <p:nvPr/>
        </p:nvSpPr>
        <p:spPr>
          <a:xfrm>
            <a:off x="4093833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w-6"/>
          <p:cNvSpPr/>
          <p:nvPr/>
        </p:nvSpPr>
        <p:spPr>
          <a:xfrm>
            <a:off x="4677492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w-7"/>
          <p:cNvSpPr/>
          <p:nvPr/>
        </p:nvSpPr>
        <p:spPr>
          <a:xfrm>
            <a:off x="5251425" y="5425396"/>
            <a:ext cx="155643" cy="19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g-1"/>
          <p:cNvSpPr/>
          <p:nvPr/>
        </p:nvSpPr>
        <p:spPr>
          <a:xfrm>
            <a:off x="2125603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g-2"/>
          <p:cNvSpPr/>
          <p:nvPr/>
        </p:nvSpPr>
        <p:spPr>
          <a:xfrm>
            <a:off x="3263739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g-3"/>
          <p:cNvSpPr/>
          <p:nvPr/>
        </p:nvSpPr>
        <p:spPr>
          <a:xfrm>
            <a:off x="4392148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g-4"/>
          <p:cNvSpPr/>
          <p:nvPr/>
        </p:nvSpPr>
        <p:spPr>
          <a:xfrm>
            <a:off x="5540011" y="5425396"/>
            <a:ext cx="155643" cy="19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-1"/>
          <p:cNvSpPr/>
          <p:nvPr/>
        </p:nvSpPr>
        <p:spPr>
          <a:xfrm>
            <a:off x="2709263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-2"/>
          <p:cNvSpPr/>
          <p:nvPr/>
        </p:nvSpPr>
        <p:spPr>
          <a:xfrm>
            <a:off x="3837672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-3"/>
          <p:cNvSpPr/>
          <p:nvPr/>
        </p:nvSpPr>
        <p:spPr>
          <a:xfrm>
            <a:off x="4975807" y="5425396"/>
            <a:ext cx="155643" cy="194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ine-w"/>
          <p:cNvSpPr/>
          <p:nvPr/>
        </p:nvSpPr>
        <p:spPr>
          <a:xfrm>
            <a:off x="1937535" y="5113846"/>
            <a:ext cx="561975" cy="228600"/>
          </a:xfrm>
          <a:custGeom>
            <a:avLst/>
            <a:gdLst>
              <a:gd name="connsiteX0" fmla="*/ 0 w 561975"/>
              <a:gd name="connsiteY0" fmla="*/ 228600 h 228600"/>
              <a:gd name="connsiteX1" fmla="*/ 276225 w 561975"/>
              <a:gd name="connsiteY1" fmla="*/ 0 h 228600"/>
              <a:gd name="connsiteX2" fmla="*/ 561975 w 5619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228600">
                <a:moveTo>
                  <a:pt x="0" y="228600"/>
                </a:moveTo>
                <a:cubicBezTo>
                  <a:pt x="91281" y="114300"/>
                  <a:pt x="182563" y="0"/>
                  <a:pt x="276225" y="0"/>
                </a:cubicBezTo>
                <a:cubicBezTo>
                  <a:pt x="369887" y="0"/>
                  <a:pt x="550862" y="173037"/>
                  <a:pt x="561975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&lt;=2"/>
          <p:cNvSpPr txBox="1"/>
          <p:nvPr/>
        </p:nvSpPr>
        <p:spPr>
          <a:xfrm>
            <a:off x="2439210" y="4824421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</a:t>
            </a:r>
            <a:endParaRPr lang="en-GB" dirty="0"/>
          </a:p>
        </p:txBody>
      </p:sp>
      <p:sp>
        <p:nvSpPr>
          <p:cNvPr id="69" name="line-g"/>
          <p:cNvSpPr/>
          <p:nvPr/>
        </p:nvSpPr>
        <p:spPr>
          <a:xfrm>
            <a:off x="2194710" y="5704396"/>
            <a:ext cx="1162050" cy="466725"/>
          </a:xfrm>
          <a:custGeom>
            <a:avLst/>
            <a:gdLst>
              <a:gd name="connsiteX0" fmla="*/ 0 w 1162050"/>
              <a:gd name="connsiteY0" fmla="*/ 0 h 466725"/>
              <a:gd name="connsiteX1" fmla="*/ 600075 w 1162050"/>
              <a:gd name="connsiteY1" fmla="*/ 466725 h 466725"/>
              <a:gd name="connsiteX2" fmla="*/ 1162050 w 1162050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466725">
                <a:moveTo>
                  <a:pt x="0" y="0"/>
                </a:moveTo>
                <a:cubicBezTo>
                  <a:pt x="203200" y="233362"/>
                  <a:pt x="406400" y="466725"/>
                  <a:pt x="600075" y="466725"/>
                </a:cubicBezTo>
                <a:cubicBezTo>
                  <a:pt x="793750" y="466725"/>
                  <a:pt x="977900" y="233362"/>
                  <a:pt x="1162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&lt;=4"/>
          <p:cNvSpPr txBox="1"/>
          <p:nvPr/>
        </p:nvSpPr>
        <p:spPr>
          <a:xfrm>
            <a:off x="2972610" y="6005521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≤4</a:t>
            </a:r>
            <a:endParaRPr lang="en-GB" dirty="0"/>
          </a:p>
        </p:txBody>
      </p:sp>
      <p:sp>
        <p:nvSpPr>
          <p:cNvPr id="71" name="line-r"/>
          <p:cNvSpPr/>
          <p:nvPr/>
        </p:nvSpPr>
        <p:spPr>
          <a:xfrm>
            <a:off x="3918735" y="4866188"/>
            <a:ext cx="1143000" cy="476258"/>
          </a:xfrm>
          <a:custGeom>
            <a:avLst/>
            <a:gdLst>
              <a:gd name="connsiteX0" fmla="*/ 0 w 1143000"/>
              <a:gd name="connsiteY0" fmla="*/ 466733 h 476258"/>
              <a:gd name="connsiteX1" fmla="*/ 581025 w 1143000"/>
              <a:gd name="connsiteY1" fmla="*/ 8 h 476258"/>
              <a:gd name="connsiteX2" fmla="*/ 1143000 w 1143000"/>
              <a:gd name="connsiteY2" fmla="*/ 476258 h 4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76258">
                <a:moveTo>
                  <a:pt x="0" y="466733"/>
                </a:moveTo>
                <a:cubicBezTo>
                  <a:pt x="195262" y="232577"/>
                  <a:pt x="390525" y="-1579"/>
                  <a:pt x="581025" y="8"/>
                </a:cubicBezTo>
                <a:cubicBezTo>
                  <a:pt x="771525" y="1595"/>
                  <a:pt x="1065213" y="338146"/>
                  <a:pt x="1143000" y="4762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&lt;=7"/>
          <p:cNvSpPr txBox="1"/>
          <p:nvPr/>
        </p:nvSpPr>
        <p:spPr>
          <a:xfrm>
            <a:off x="4839510" y="4833946"/>
            <a:ext cx="4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≤7</a:t>
            </a:r>
            <a:endParaRPr lang="en-GB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48033" y="1597621"/>
            <a:ext cx="10508226" cy="1268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- frequency of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(integer)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= 1/</a:t>
            </a:r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- density of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endParaRPr lang="en-US" sz="20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Schedule each item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 that any two consecutive occurrences are at most </a:t>
            </a:r>
            <a:r>
              <a:rPr lang="en-US" sz="20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</a:t>
            </a:r>
            <a:r>
              <a:rPr lang="en-US" sz="2000" i="1" baseline="-25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positions apart</a:t>
            </a:r>
            <a:endParaRPr lang="en-GB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Periodic (Fair) Scheduling Problem</a:t>
            </a:r>
            <a:endParaRPr lang="en-GB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08" y="1773264"/>
            <a:ext cx="10954072" cy="4650396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 tasks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1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000" i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..., </a:t>
            </a:r>
            <a:r>
              <a:rPr lang="en-GB" sz="2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400" i="1" baseline="-25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endParaRPr lang="en-GB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Each task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has a rational weight (frequency requirement)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/p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endParaRPr lang="en-GB" sz="2000" i="1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Find a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periodic-fair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schedule which allocates a resource to a task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for exactly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slots in each interval [</a:t>
            </a:r>
            <a:r>
              <a:rPr lang="en-GB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kp</a:t>
            </a:r>
            <a:r>
              <a:rPr lang="en-GB" sz="2000" i="1" baseline="-25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(k+1)</a:t>
            </a:r>
            <a:r>
              <a:rPr lang="en-GB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</a:t>
            </a:r>
            <a:r>
              <a:rPr lang="en-GB" sz="2000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Example: </a:t>
            </a:r>
          </a:p>
          <a:p>
            <a:pPr marL="5715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frequencies 1/2, 1/3, 1/6</a:t>
            </a:r>
          </a:p>
          <a:p>
            <a:pPr marL="5715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periodic-fair schedule:  (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3, 2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3, 2, 6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  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2, 3, 2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en-GB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3, 2, 6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 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......)</a:t>
            </a:r>
            <a:endParaRPr lang="en-GB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5715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pinwheel schedule not possible</a:t>
            </a:r>
            <a:endParaRPr lang="en-GB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Periodic-fair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schedules exists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for all instances with density ≤ 1 and can be found by simple greedy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algorithms.</a:t>
            </a:r>
            <a:endParaRPr lang="en-GB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Char char="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Deciding whether a given instance with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density ≤ 1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admit a pin-wheel schedule is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NP-hard.</a:t>
            </a:r>
            <a:endParaRPr lang="en-GB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endParaRPr lang="en-GB" sz="1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endParaRPr lang="en-GB" sz="1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endParaRPr lang="en-GB" sz="18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00650" y="4297680"/>
            <a:ext cx="10058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6390" y="3906426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no 3</a:t>
            </a:r>
            <a:endParaRPr lang="en-GB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7727</TotalTime>
  <Words>1264</Words>
  <Application>Microsoft Office PowerPoint</Application>
  <PresentationFormat>Widescreen</PresentationFormat>
  <Paragraphs>341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宋体</vt:lpstr>
      <vt:lpstr>Arial</vt:lpstr>
      <vt:lpstr>Calibri</vt:lpstr>
      <vt:lpstr>Cambria Math</vt:lpstr>
      <vt:lpstr>Corbel</vt:lpstr>
      <vt:lpstr>Trebuchet MS</vt:lpstr>
      <vt:lpstr>Wingdings 3</vt:lpstr>
      <vt:lpstr>Basis</vt:lpstr>
      <vt:lpstr>Facet</vt:lpstr>
      <vt:lpstr>Perpetual maintenance of machines with different attendance frequency needs </vt:lpstr>
      <vt:lpstr>Perpetual maintenance of machines with different attendance frequency needs </vt:lpstr>
      <vt:lpstr>Generalized  Maintenance Scheduling Problem</vt:lpstr>
      <vt:lpstr>PowerPoint Presentation</vt:lpstr>
      <vt:lpstr>PMM: minimize the maximum height</vt:lpstr>
      <vt:lpstr>Important lower (reference) bound H</vt:lpstr>
      <vt:lpstr>Pinwheel Problem</vt:lpstr>
      <vt:lpstr>Pinwheel Problem</vt:lpstr>
      <vt:lpstr>Periodic (Fair) Scheduling Problem</vt:lpstr>
      <vt:lpstr>Continuous PMM problem</vt:lpstr>
      <vt:lpstr>The main results: approximation algorithms</vt:lpstr>
      <vt:lpstr>Discrete PMM</vt:lpstr>
      <vt:lpstr>Discrete PMM</vt:lpstr>
      <vt:lpstr>Discrete PMM  μ= 1+δ,  balanced  instances </vt:lpstr>
      <vt:lpstr>Discrete PMM  μ= 1+δ,  balanced  instances </vt:lpstr>
      <vt:lpstr>Discrete PMM (μ= 1+δ, balanced instances) 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Continuous PMM</vt:lpstr>
      <vt:lpstr>The main results: approximation algorithms</vt:lpstr>
      <vt:lpstr>Open Problems, Unanswered Questions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Bamboo Fence Trimming Problem</dc:title>
  <dc:creator>Jie Min</dc:creator>
  <cp:lastModifiedBy>tomek</cp:lastModifiedBy>
  <cp:revision>339</cp:revision>
  <dcterms:created xsi:type="dcterms:W3CDTF">2016-03-10T09:59:11Z</dcterms:created>
  <dcterms:modified xsi:type="dcterms:W3CDTF">2018-02-09T15:47:10Z</dcterms:modified>
</cp:coreProperties>
</file>