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3"/>
  </p:notesMasterIdLst>
  <p:handoutMasterIdLst>
    <p:handoutMasterId r:id="rId24"/>
  </p:handoutMasterIdLst>
  <p:sldIdLst>
    <p:sldId id="256" r:id="rId2"/>
    <p:sldId id="263" r:id="rId3"/>
    <p:sldId id="265" r:id="rId4"/>
    <p:sldId id="260" r:id="rId5"/>
    <p:sldId id="273" r:id="rId6"/>
    <p:sldId id="272" r:id="rId7"/>
    <p:sldId id="261" r:id="rId8"/>
    <p:sldId id="266" r:id="rId9"/>
    <p:sldId id="264" r:id="rId10"/>
    <p:sldId id="262" r:id="rId11"/>
    <p:sldId id="275" r:id="rId12"/>
    <p:sldId id="283" r:id="rId13"/>
    <p:sldId id="267" r:id="rId14"/>
    <p:sldId id="268" r:id="rId15"/>
    <p:sldId id="285" r:id="rId16"/>
    <p:sldId id="282" r:id="rId17"/>
    <p:sldId id="280" r:id="rId18"/>
    <p:sldId id="269" r:id="rId19"/>
    <p:sldId id="284" r:id="rId20"/>
    <p:sldId id="270" r:id="rId21"/>
    <p:sldId id="271" r:id="rId22"/>
  </p:sldIdLst>
  <p:sldSz cx="9144000" cy="6858000" type="screen4x3"/>
  <p:notesSz cx="9939338" cy="6807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ED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>
      <p:cViewPr varScale="1">
        <p:scale>
          <a:sx n="114" d="100"/>
          <a:sy n="114" d="100"/>
        </p:scale>
        <p:origin x="1560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0" d="100"/>
          <a:sy n="80" d="100"/>
        </p:scale>
        <p:origin x="4014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7046" cy="341542"/>
          </a:xfrm>
          <a:prstGeom prst="rect">
            <a:avLst/>
          </a:prstGeom>
        </p:spPr>
        <p:txBody>
          <a:bodyPr vert="horz" lIns="91842" tIns="45921" rIns="91842" bIns="45921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9994" y="0"/>
            <a:ext cx="4307046" cy="341542"/>
          </a:xfrm>
          <a:prstGeom prst="rect">
            <a:avLst/>
          </a:prstGeom>
        </p:spPr>
        <p:txBody>
          <a:bodyPr vert="horz" lIns="91842" tIns="45921" rIns="91842" bIns="45921" rtlCol="0"/>
          <a:lstStyle>
            <a:lvl1pPr algn="r">
              <a:defRPr sz="1200"/>
            </a:lvl1pPr>
          </a:lstStyle>
          <a:p>
            <a:fld id="{BCCA5597-16E7-48D3-A90E-B0F067A75400}" type="datetimeFigureOut">
              <a:rPr lang="el-GR" smtClean="0"/>
              <a:t>7/2/2018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465660"/>
            <a:ext cx="4307046" cy="341541"/>
          </a:xfrm>
          <a:prstGeom prst="rect">
            <a:avLst/>
          </a:prstGeom>
        </p:spPr>
        <p:txBody>
          <a:bodyPr vert="horz" lIns="91842" tIns="45921" rIns="91842" bIns="45921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9994" y="6465660"/>
            <a:ext cx="4307046" cy="341541"/>
          </a:xfrm>
          <a:prstGeom prst="rect">
            <a:avLst/>
          </a:prstGeom>
        </p:spPr>
        <p:txBody>
          <a:bodyPr vert="horz" lIns="91842" tIns="45921" rIns="91842" bIns="45921" rtlCol="0" anchor="b"/>
          <a:lstStyle>
            <a:lvl1pPr algn="r">
              <a:defRPr sz="1200"/>
            </a:lvl1pPr>
          </a:lstStyle>
          <a:p>
            <a:fld id="{29E25234-86DE-4C4E-BE15-30B9E6CF381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630555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7046" cy="341542"/>
          </a:xfrm>
          <a:prstGeom prst="rect">
            <a:avLst/>
          </a:prstGeom>
        </p:spPr>
        <p:txBody>
          <a:bodyPr vert="horz" lIns="91842" tIns="45921" rIns="91842" bIns="45921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9994" y="0"/>
            <a:ext cx="4307046" cy="341542"/>
          </a:xfrm>
          <a:prstGeom prst="rect">
            <a:avLst/>
          </a:prstGeom>
        </p:spPr>
        <p:txBody>
          <a:bodyPr vert="horz" lIns="91842" tIns="45921" rIns="91842" bIns="45921" rtlCol="0"/>
          <a:lstStyle>
            <a:lvl1pPr algn="r">
              <a:defRPr sz="1200"/>
            </a:lvl1pPr>
          </a:lstStyle>
          <a:p>
            <a:fld id="{C7180432-5DF8-4652-982B-A319047D3251}" type="datetimeFigureOut">
              <a:rPr lang="el-GR" smtClean="0"/>
              <a:t>7/2/2018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436938" y="850900"/>
            <a:ext cx="3065462" cy="2298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42" tIns="45921" rIns="91842" bIns="45921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3935" y="3275966"/>
            <a:ext cx="7951470" cy="2680335"/>
          </a:xfrm>
          <a:prstGeom prst="rect">
            <a:avLst/>
          </a:prstGeom>
        </p:spPr>
        <p:txBody>
          <a:bodyPr vert="horz" lIns="91842" tIns="45921" rIns="91842" bIns="4592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465660"/>
            <a:ext cx="4307046" cy="341541"/>
          </a:xfrm>
          <a:prstGeom prst="rect">
            <a:avLst/>
          </a:prstGeom>
        </p:spPr>
        <p:txBody>
          <a:bodyPr vert="horz" lIns="91842" tIns="45921" rIns="91842" bIns="45921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9994" y="6465660"/>
            <a:ext cx="4307046" cy="341541"/>
          </a:xfrm>
          <a:prstGeom prst="rect">
            <a:avLst/>
          </a:prstGeom>
        </p:spPr>
        <p:txBody>
          <a:bodyPr vert="horz" lIns="91842" tIns="45921" rIns="91842" bIns="45921" rtlCol="0" anchor="b"/>
          <a:lstStyle>
            <a:lvl1pPr algn="r">
              <a:defRPr sz="1200"/>
            </a:lvl1pPr>
          </a:lstStyle>
          <a:p>
            <a:fld id="{4626F76B-1DAB-44B2-B83F-09FE4308183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63683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26F76B-1DAB-44B2-B83F-09FE4308183D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275055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26F76B-1DAB-44B2-B83F-09FE4308183D}" type="slidenum">
              <a:rPr lang="el-GR" smtClean="0"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589563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Every symbol that follows another can be interpreted as a transition.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26F76B-1DAB-44B2-B83F-09FE4308183D}" type="slidenum">
              <a:rPr lang="el-GR" smtClean="0"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56505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26F76B-1DAB-44B2-B83F-09FE4308183D}" type="slidenum">
              <a:rPr lang="el-GR" smtClean="0"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983911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i</a:t>
            </a:r>
            <a:r>
              <a:rPr lang="en-GB" dirty="0"/>
              <a:t> and j are states.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26F76B-1DAB-44B2-B83F-09FE4308183D}" type="slidenum">
              <a:rPr lang="el-GR" smtClean="0"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533385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26F76B-1DAB-44B2-B83F-09FE4308183D}" type="slidenum">
              <a:rPr lang="el-GR" smtClean="0"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000483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26F76B-1DAB-44B2-B83F-09FE4308183D}" type="slidenum">
              <a:rPr lang="el-GR" smtClean="0"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441126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26F76B-1DAB-44B2-B83F-09FE4308183D}" type="slidenum">
              <a:rPr lang="el-GR" smtClean="0"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3348987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26F76B-1DAB-44B2-B83F-09FE4308183D}" type="slidenum">
              <a:rPr lang="el-GR" smtClean="0"/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5457100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26F76B-1DAB-44B2-B83F-09FE4308183D}" type="slidenum">
              <a:rPr lang="el-GR" smtClean="0"/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651092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26F76B-1DAB-44B2-B83F-09FE4308183D}" type="slidenum">
              <a:rPr lang="el-GR" smtClean="0"/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567074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a general preview of my presentation.</a:t>
            </a:r>
          </a:p>
          <a:p>
            <a:endParaRPr lang="en-US" dirty="0"/>
          </a:p>
          <a:p>
            <a:r>
              <a:rPr lang="en-US" dirty="0"/>
              <a:t>First of all I will talk about the motivation of our research. </a:t>
            </a:r>
          </a:p>
          <a:p>
            <a:endParaRPr lang="en-US" dirty="0"/>
          </a:p>
          <a:p>
            <a:r>
              <a:rPr lang="en-US" dirty="0"/>
              <a:t>Why do we study epilepsy data and especially EEG epilepsy datasets. </a:t>
            </a:r>
          </a:p>
          <a:p>
            <a:endParaRPr lang="en-US" dirty="0"/>
          </a:p>
          <a:p>
            <a:r>
              <a:rPr lang="en-US" dirty="0"/>
              <a:t>I will explain in general what is an EEG, why do we use it what its advantages are.</a:t>
            </a:r>
          </a:p>
          <a:p>
            <a:endParaRPr lang="en-US" dirty="0"/>
          </a:p>
          <a:p>
            <a:r>
              <a:rPr lang="en-US" dirty="0"/>
              <a:t>Next I will give some general description of the data that we used in this particular study. </a:t>
            </a:r>
          </a:p>
          <a:p>
            <a:endParaRPr lang="en-US" dirty="0"/>
          </a:p>
          <a:p>
            <a:r>
              <a:rPr lang="en-US" dirty="0"/>
              <a:t>I will present our symbolization scheme and the methodology that we applied to the datasets.</a:t>
            </a:r>
          </a:p>
          <a:p>
            <a:endParaRPr lang="el-GR" dirty="0"/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26F76B-1DAB-44B2-B83F-09FE4308183D}" type="slidenum">
              <a:rPr lang="el-GR" smtClean="0"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3129582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26F76B-1DAB-44B2-B83F-09FE4308183D}" type="slidenum">
              <a:rPr lang="el-GR" smtClean="0"/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9097183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26F76B-1DAB-44B2-B83F-09FE4308183D}" type="slidenum">
              <a:rPr lang="el-GR" smtClean="0"/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483047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It is a prevalent neurological disorder that influences (an important percentage of) people of all ages worldwide.</a:t>
            </a:r>
          </a:p>
          <a:p>
            <a:endParaRPr lang="en-US" dirty="0"/>
          </a:p>
          <a:p>
            <a:r>
              <a:rPr lang="en-US" dirty="0"/>
              <a:t>Epilepsy is characterized by sudden and </a:t>
            </a:r>
            <a:r>
              <a:rPr lang="en-US" u="sng" dirty="0"/>
              <a:t>unpredictable</a:t>
            </a:r>
            <a:r>
              <a:rPr lang="en-US" dirty="0"/>
              <a:t> seizures that can cause other health problems as well.</a:t>
            </a:r>
          </a:p>
          <a:p>
            <a:endParaRPr lang="el-GR" dirty="0"/>
          </a:p>
          <a:p>
            <a:r>
              <a:rPr lang="en-US" dirty="0"/>
              <a:t>It is highly essential to study epileptic data in order to help patients avoid potentially endangering situations.</a:t>
            </a:r>
          </a:p>
          <a:p>
            <a:endParaRPr lang="en-US" dirty="0"/>
          </a:p>
          <a:p>
            <a:r>
              <a:rPr lang="en-US" dirty="0"/>
              <a:t>Seizure prediction is a notoriously difficult task and has not been achieved so far.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We want to focus on the behavior of the data before the seizure onset.</a:t>
            </a:r>
          </a:p>
          <a:p>
            <a:r>
              <a:rPr lang="en-GB" dirty="0"/>
              <a:t>Predict the occurrence of an epileptic episode.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26F76B-1DAB-44B2-B83F-09FE4308183D}" type="slidenum">
              <a:rPr lang="el-GR" smtClean="0"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224003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 EEG measures and records the electrical activity of the brain using special sensors (electrodes) which are placed at specific areas along the scalp. </a:t>
            </a:r>
          </a:p>
          <a:p>
            <a:endParaRPr lang="en-US" dirty="0"/>
          </a:p>
          <a:p>
            <a:r>
              <a:rPr lang="en-GB" dirty="0"/>
              <a:t>Epilepsy-related EEG data are also recorded continuously and over long periods of time, even if the event of interest lasts only for very short periods.</a:t>
            </a:r>
          </a:p>
          <a:p>
            <a:endParaRPr lang="en-GB" dirty="0"/>
          </a:p>
          <a:p>
            <a:r>
              <a:rPr lang="en-GB" dirty="0"/>
              <a:t>Important to develop innovative methodologies in order to discover new knowledge in that kind of data.</a:t>
            </a:r>
            <a:endParaRPr lang="en-US" dirty="0"/>
          </a:p>
          <a:p>
            <a:endParaRPr lang="en-US" dirty="0"/>
          </a:p>
          <a:p>
            <a:r>
              <a:rPr lang="en-US" dirty="0"/>
              <a:t>Main advantages of EEGs against other methods include: the low cost, the tolerance to movement.</a:t>
            </a:r>
          </a:p>
          <a:p>
            <a:r>
              <a:rPr lang="en-US" dirty="0"/>
              <a:t>(In other methods just blinking an eye may add noise to the signals.)</a:t>
            </a:r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26F76B-1DAB-44B2-B83F-09FE4308183D}" type="slidenum">
              <a:rPr lang="el-GR" smtClean="0"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081482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Neurology Ward of the Cyprus Institute of Neurology and Genetics</a:t>
            </a:r>
          </a:p>
          <a:p>
            <a:endParaRPr lang="en-US" dirty="0"/>
          </a:p>
          <a:p>
            <a:r>
              <a:rPr lang="en-US" dirty="0"/>
              <a:t>The data were collected and converted into graphs in that Institute.</a:t>
            </a:r>
          </a:p>
          <a:p>
            <a:endParaRPr lang="en-US" dirty="0"/>
          </a:p>
          <a:p>
            <a:r>
              <a:rPr lang="en-US" dirty="0"/>
              <a:t>Time series of symbols.</a:t>
            </a:r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26F76B-1DAB-44B2-B83F-09FE4308183D}" type="slidenum">
              <a:rPr lang="el-GR" smtClean="0"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163760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Odd numbers are assigned to the electrodes of the left hemisphere and even numbers to the right hemisphere.</a:t>
            </a:r>
            <a:endParaRPr lang="el-GR" dirty="0"/>
          </a:p>
          <a:p>
            <a:endParaRPr lang="en-US" dirty="0"/>
          </a:p>
          <a:p>
            <a:r>
              <a:rPr lang="en-US" dirty="0"/>
              <a:t>In order to convert the signals into graphs, we</a:t>
            </a:r>
          </a:p>
          <a:p>
            <a:r>
              <a:rPr lang="en-US" dirty="0"/>
              <a:t>Perform pairwise correlations between all pairs of time series using several connectivity measures.</a:t>
            </a:r>
          </a:p>
          <a:p>
            <a:endParaRPr lang="en-US" dirty="0"/>
          </a:p>
          <a:p>
            <a:r>
              <a:rPr lang="en-US" dirty="0"/>
              <a:t>In our case we used the normalized cross correlation measure. </a:t>
            </a:r>
          </a:p>
          <a:p>
            <a:endParaRPr lang="en-US" dirty="0"/>
          </a:p>
          <a:p>
            <a:r>
              <a:rPr lang="en-US" dirty="0"/>
              <a:t>What we take is a fully-connected and weighted graph.</a:t>
            </a:r>
          </a:p>
          <a:p>
            <a:endParaRPr lang="en-US" dirty="0"/>
          </a:p>
          <a:p>
            <a:r>
              <a:rPr lang="en-US" dirty="0"/>
              <a:t>Higher weight value corresponds to higher reliability of connection.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26F76B-1DAB-44B2-B83F-09FE4308183D}" type="slidenum">
              <a:rPr lang="el-GR" smtClean="0"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875612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EOG: is a technique for measuring the (</a:t>
            </a:r>
            <a:r>
              <a:rPr lang="en-US" dirty="0" err="1"/>
              <a:t>corneo</a:t>
            </a:r>
            <a:r>
              <a:rPr lang="en-US" dirty="0"/>
              <a:t>-retinal) standing potential that exists between the front and the back of the human eye.</a:t>
            </a:r>
          </a:p>
          <a:p>
            <a:endParaRPr lang="en-US" dirty="0"/>
          </a:p>
          <a:p>
            <a:r>
              <a:rPr lang="en-US" dirty="0"/>
              <a:t>The time series that correspond to neighboring electrodes …….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26F76B-1DAB-44B2-B83F-09FE4308183D}" type="slidenum">
              <a:rPr lang="el-GR" smtClean="0"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907881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Bipolar montage: Each node represents the difference between two adjacent electrodes (time-series).</a:t>
            </a:r>
          </a:p>
          <a:p>
            <a:endParaRPr lang="en-US" dirty="0"/>
          </a:p>
          <a:p>
            <a:r>
              <a:rPr lang="en-US" dirty="0"/>
              <a:t>This representation was found to be more robust and allow us to analyze functional connectivity at the scalp level.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26F76B-1DAB-44B2-B83F-09FE4308183D}" type="slidenum">
              <a:rPr lang="el-GR" smtClean="0"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726389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How to convert graphs into symbols and compose a string.</a:t>
            </a:r>
          </a:p>
          <a:p>
            <a:endParaRPr lang="en-GB" dirty="0"/>
          </a:p>
          <a:p>
            <a:r>
              <a:rPr lang="en-GB" dirty="0"/>
              <a:t>We assign a symbol to every graph.</a:t>
            </a:r>
          </a:p>
          <a:p>
            <a:endParaRPr lang="en-GB" dirty="0"/>
          </a:p>
          <a:p>
            <a:r>
              <a:rPr lang="en-GB" dirty="0"/>
              <a:t>K is the size of the alphabet.</a:t>
            </a:r>
          </a:p>
          <a:p>
            <a:endParaRPr lang="en-GB" dirty="0"/>
          </a:p>
          <a:p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Inverse procedure with a small reconstruction error.</a:t>
            </a:r>
          </a:p>
          <a:p>
            <a:endParaRPr lang="en-US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Parameter </a:t>
            </a:r>
            <a:r>
              <a:rPr lang="en-US" i="1" dirty="0">
                <a:solidFill>
                  <a:schemeClr val="accent2">
                    <a:lumMod val="50000"/>
                  </a:schemeClr>
                </a:solidFill>
              </a:rPr>
              <a:t>k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 is chosen in a way that the reconstruction error is kept at minimum levels (In our case </a:t>
            </a:r>
            <a:r>
              <a:rPr lang="en-US" i="1" dirty="0">
                <a:solidFill>
                  <a:schemeClr val="accent2">
                    <a:lumMod val="50000"/>
                  </a:schemeClr>
                </a:solidFill>
              </a:rPr>
              <a:t>k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=5).</a:t>
            </a:r>
          </a:p>
          <a:p>
            <a:endParaRPr lang="en-US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26F76B-1DAB-44B2-B83F-09FE4308183D}" type="slidenum">
              <a:rPr lang="el-GR" smtClean="0"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861419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8009F-0B9B-4AC1-9CCE-D07C45A878B9}" type="datetime1">
              <a:rPr lang="en-US" smtClean="0"/>
              <a:t>2/7/2018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BIBE 2015     Iakovidou Nantia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178EE-26EA-4444-82FE-4BEB355120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42C0A-984C-427C-AF8D-C1742B0D2226}" type="datetime1">
              <a:rPr lang="en-US" smtClean="0"/>
              <a:t>2/7/2018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BIBE 2015     Iakovidou Nantia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178EE-26EA-4444-82FE-4BEB355120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9FAA1-7F28-4808-82E7-5C1BDAA276B8}" type="datetime1">
              <a:rPr lang="en-US" smtClean="0"/>
              <a:t>2/7/2018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BIBE 2015     Iakovidou Nantia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178EE-26EA-4444-82FE-4BEB355120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1342C-D73D-46FC-B6A1-F6EFF9241ABD}" type="datetime1">
              <a:rPr lang="en-US" smtClean="0"/>
              <a:t>2/7/2018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BIBE 2015     Iakovidou Nantia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178EE-26EA-4444-82FE-4BEB355120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4FA3C-47BD-4429-B9FA-FA53C9145742}" type="datetime1">
              <a:rPr lang="en-US" smtClean="0"/>
              <a:t>2/7/2018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BIBE 2015     Iakovidou Nantia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178EE-26EA-4444-82FE-4BEB355120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7F63E-93FF-4680-8873-BED077F2C625}" type="datetime1">
              <a:rPr lang="en-US" smtClean="0"/>
              <a:t>2/7/2018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BIBE 2015     Iakovidou Nantia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178EE-26EA-4444-82FE-4BEB355120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561F-0E95-49B0-B067-356EED1501D3}" type="datetime1">
              <a:rPr lang="en-US" smtClean="0"/>
              <a:t>2/7/2018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BIBE 2015     Iakovidou Nantia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178EE-26EA-4444-82FE-4BEB355120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6B7E4-B85B-4B90-B0CE-C71B09168531}" type="datetime1">
              <a:rPr lang="en-US" smtClean="0"/>
              <a:t>2/7/2018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BIBE 2015     Iakovidou Nantia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178EE-26EA-4444-82FE-4BEB355120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5D4B8-7EDE-4EE6-BEC4-691B1331DA37}" type="datetime1">
              <a:rPr lang="en-US" smtClean="0"/>
              <a:t>2/7/2018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BIBE 2015     Iakovidou Nantia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178EE-26EA-4444-82FE-4BEB355120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AD5A4-65D9-4097-A092-DD1B51942825}" type="datetime1">
              <a:rPr lang="en-US" smtClean="0"/>
              <a:t>2/7/2018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BIBE 2015     Iakovidou Nantia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178EE-26EA-4444-82FE-4BEB3551203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E52D1-6F03-4E4E-95BF-D19152C6A069}" type="datetime1">
              <a:rPr lang="en-US" smtClean="0"/>
              <a:t>2/7/2018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19178EE-26EA-4444-82FE-4BEB3551203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BIBE 2015     Iakovidou Nantia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419178EE-26EA-4444-82FE-4BEB35512035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BIBE 2015     Iakovidou Nantia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CA114472-7BD5-4215-A5AD-467D2F39B7F5}" type="datetime1">
              <a:rPr lang="en-US" smtClean="0"/>
              <a:t>2/7/2018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0.PNG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emf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emf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emf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emf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9.t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emf"/><Relationship Id="rId5" Type="http://schemas.openxmlformats.org/officeDocument/2006/relationships/image" Target="../media/image10.jp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jp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196752"/>
            <a:ext cx="6858000" cy="2467744"/>
          </a:xfrm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 contourW="12700">
            <a:contourClr>
              <a:schemeClr val="bg2"/>
            </a:contourClr>
          </a:sp3d>
        </p:spPr>
        <p:txBody>
          <a:bodyPr/>
          <a:lstStyle/>
          <a:p>
            <a:r>
              <a:rPr lang="en-GB" sz="4000" dirty="0"/>
              <a:t>A symbolic dynamics approach to Epileptic </a:t>
            </a:r>
            <a:r>
              <a:rPr lang="en-GB" sz="4000" dirty="0" err="1"/>
              <a:t>Chronnectomics</a:t>
            </a:r>
            <a:r>
              <a:rPr lang="en-GB" sz="4000" dirty="0"/>
              <a:t>:</a:t>
            </a:r>
            <a:br>
              <a:rPr lang="en-GB" sz="4000" dirty="0"/>
            </a:br>
            <a:r>
              <a:rPr lang="en-GB" sz="4000" dirty="0"/>
              <a:t>Employing strings to predict seizure onset</a:t>
            </a:r>
            <a:endParaRPr lang="en-US" sz="40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4221088"/>
            <a:ext cx="6400800" cy="1728192"/>
          </a:xfrm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 contourW="12700">
            <a:contourClr>
              <a:schemeClr val="bg2"/>
            </a:contourClr>
          </a:sp3d>
        </p:spPr>
        <p:txBody>
          <a:bodyPr>
            <a:noAutofit/>
          </a:bodyPr>
          <a:lstStyle/>
          <a:p>
            <a:r>
              <a:rPr lang="en-US" sz="2200" u="sng" dirty="0">
                <a:solidFill>
                  <a:schemeClr val="accent2">
                    <a:lumMod val="50000"/>
                  </a:schemeClr>
                </a:solidFill>
              </a:rPr>
              <a:t>Presenter: </a:t>
            </a:r>
            <a:br>
              <a:rPr lang="en-US" sz="22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2200" b="1" i="1" dirty="0">
                <a:solidFill>
                  <a:schemeClr val="accent2">
                    <a:lumMod val="50000"/>
                  </a:schemeClr>
                </a:solidFill>
              </a:rPr>
              <a:t>Dr. Nantia D. Iakovidou</a:t>
            </a:r>
            <a:br>
              <a:rPr lang="en-US" sz="22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2200" dirty="0">
                <a:solidFill>
                  <a:schemeClr val="accent2">
                    <a:lumMod val="50000"/>
                  </a:schemeClr>
                </a:solidFill>
              </a:rPr>
              <a:t>Research Associate in Bioinformatics</a:t>
            </a:r>
            <a:br>
              <a:rPr lang="en-US" sz="22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2200" dirty="0">
                <a:solidFill>
                  <a:schemeClr val="accent2">
                    <a:lumMod val="50000"/>
                  </a:schemeClr>
                </a:solidFill>
              </a:rPr>
              <a:t>Institute of Psychiatry, Psychology &amp; Neuroscience</a:t>
            </a:r>
            <a:br>
              <a:rPr lang="en-US" sz="22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2200" dirty="0">
                <a:solidFill>
                  <a:schemeClr val="accent2">
                    <a:lumMod val="50000"/>
                  </a:schemeClr>
                </a:solidFill>
              </a:rPr>
              <a:t>King’s College London</a:t>
            </a:r>
          </a:p>
        </p:txBody>
      </p:sp>
      <p:pic>
        <p:nvPicPr>
          <p:cNvPr id="5" name="Picture 2" descr="http://www.loni.ucla.edu/~thompson/IMAGES/map_Brain_wInt_0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125" l="3125" r="987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5257800"/>
            <a:ext cx="1584960" cy="118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6140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www.loni.ucla.edu/~thompson/IMAGES/map_Brain_wInt_0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125" l="3125" r="987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5257800"/>
            <a:ext cx="1584960" cy="118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Microstates</a:t>
            </a:r>
            <a:endParaRPr lang="el-GR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F0AB7BF6-EA0D-479A-97FB-5484014685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196752"/>
            <a:ext cx="4680520" cy="5661248"/>
          </a:xfr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178EE-26EA-4444-82FE-4BEB35512035}" type="slidenum">
              <a:rPr lang="en-US" smtClean="0"/>
              <a:t>10</a:t>
            </a:fld>
            <a:endParaRPr lang="en-US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17F8C56B-059F-4318-AEE7-D9D7E2C2FEA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16200000">
            <a:off x="7551352" y="1447799"/>
            <a:ext cx="2438399" cy="365760"/>
          </a:xfrm>
        </p:spPr>
        <p:txBody>
          <a:bodyPr/>
          <a:lstStyle/>
          <a:p>
            <a:fld id="{2DFA5615-F042-44E5-9B7C-A77B03252CFA}" type="datetime1">
              <a:rPr lang="en-US" smtClean="0"/>
              <a:t>2/7/2018</a:t>
            </a:fld>
            <a:endParaRPr lang="en-US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7900046D-82EE-4AEC-84B2-1367E51D9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7452138" y="3984175"/>
            <a:ext cx="2634353" cy="365760"/>
          </a:xfrm>
        </p:spPr>
        <p:txBody>
          <a:bodyPr/>
          <a:lstStyle/>
          <a:p>
            <a:r>
              <a:rPr lang="en-US" dirty="0"/>
              <a:t>LSD&amp;LAW 2018    Dr. Nantia Iakovidou</a:t>
            </a:r>
          </a:p>
        </p:txBody>
      </p:sp>
    </p:spTree>
    <p:extLst>
      <p:ext uri="{BB962C8B-B14F-4D97-AF65-F5344CB8AC3E}">
        <p14:creationId xmlns:p14="http://schemas.microsoft.com/office/powerpoint/2010/main" val="3237511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www.loni.ucla.edu/~thompson/IMAGES/map_Brain_wInt_0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125" l="3125" r="987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5257800"/>
            <a:ext cx="1584960" cy="118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Entropy of Markov Trajectories</a:t>
            </a: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178EE-26EA-4444-82FE-4BEB35512035}" type="slidenum">
              <a:rPr lang="en-US" smtClean="0"/>
              <a:t>11</a:t>
            </a:fld>
            <a:endParaRPr lang="en-US"/>
          </a:p>
        </p:txBody>
      </p:sp>
      <p:sp>
        <p:nvSpPr>
          <p:cNvPr id="9" name="Content Placeholder 6">
            <a:extLst>
              <a:ext uri="{FF2B5EF4-FFF2-40B4-BE49-F238E27FC236}">
                <a16:creationId xmlns:a16="http://schemas.microsoft.com/office/drawing/2014/main" id="{86DC2932-47B5-4219-B301-E2775AEF89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7620000" cy="4800600"/>
          </a:xfrm>
        </p:spPr>
        <p:txBody>
          <a:bodyPr/>
          <a:lstStyle/>
          <a:p>
            <a:r>
              <a:rPr lang="en-GB" dirty="0">
                <a:solidFill>
                  <a:schemeClr val="accent2">
                    <a:lumMod val="50000"/>
                  </a:schemeClr>
                </a:solidFill>
              </a:rPr>
              <a:t>A Markov chain modelling can be naturally derived from the symbolic time series and emphasizes the transition between connectivity microstates.</a:t>
            </a:r>
          </a:p>
          <a:p>
            <a:r>
              <a:rPr lang="en-GB" dirty="0">
                <a:solidFill>
                  <a:schemeClr val="accent2">
                    <a:lumMod val="50000"/>
                  </a:schemeClr>
                </a:solidFill>
              </a:rPr>
              <a:t>Motivated by the need to identify measurable changes in the connectivity dynamics flow during an epileptic seizure, we resort to a relevant technique that quantifies the entropy of Markov trajectories.</a:t>
            </a:r>
          </a:p>
          <a:p>
            <a:r>
              <a:rPr lang="en-GB" dirty="0">
                <a:solidFill>
                  <a:schemeClr val="accent2">
                    <a:lumMod val="50000"/>
                  </a:schemeClr>
                </a:solidFill>
              </a:rPr>
              <a:t>To recap, we use the finite state irreducible Markov chains modelling scheme and we focus on the observed trajectories </a:t>
            </a:r>
            <a:r>
              <a:rPr lang="en-GB" dirty="0" err="1">
                <a:solidFill>
                  <a:schemeClr val="accent2">
                    <a:lumMod val="50000"/>
                  </a:schemeClr>
                </a:solidFill>
              </a:rPr>
              <a:t>T</a:t>
            </a:r>
            <a:r>
              <a:rPr lang="en-GB" baseline="-25000" dirty="0" err="1">
                <a:solidFill>
                  <a:schemeClr val="accent2">
                    <a:lumMod val="50000"/>
                  </a:schemeClr>
                </a:solidFill>
              </a:rPr>
              <a:t>ij</a:t>
            </a:r>
            <a:r>
              <a:rPr lang="en-GB" dirty="0">
                <a:solidFill>
                  <a:schemeClr val="accent2">
                    <a:lumMod val="50000"/>
                  </a:schemeClr>
                </a:solidFill>
              </a:rPr>
              <a:t> (the dynamical system reached state j (final state) from state </a:t>
            </a:r>
            <a:r>
              <a:rPr lang="en-GB" dirty="0" err="1">
                <a:solidFill>
                  <a:schemeClr val="accent2">
                    <a:lumMod val="50000"/>
                  </a:schemeClr>
                </a:solidFill>
              </a:rPr>
              <a:t>i</a:t>
            </a:r>
            <a:r>
              <a:rPr lang="en-GB" dirty="0">
                <a:solidFill>
                  <a:schemeClr val="accent2">
                    <a:lumMod val="50000"/>
                  </a:schemeClr>
                </a:solidFill>
              </a:rPr>
              <a:t> (initial state)).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B8ACBE8A-5CEA-4915-A595-C8C643DC8B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16200000">
            <a:off x="7551352" y="1447799"/>
            <a:ext cx="2438399" cy="365760"/>
          </a:xfrm>
        </p:spPr>
        <p:txBody>
          <a:bodyPr/>
          <a:lstStyle/>
          <a:p>
            <a:fld id="{A55D8A09-D119-41E5-AC9B-AD71F2317BF9}" type="datetime1">
              <a:rPr lang="en-US" smtClean="0"/>
              <a:t>2/7/2018</a:t>
            </a:fld>
            <a:endParaRPr lang="en-US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2BE52A5E-6E9D-4E48-B9CD-61E265D205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7452138" y="3984175"/>
            <a:ext cx="2634353" cy="365760"/>
          </a:xfrm>
        </p:spPr>
        <p:txBody>
          <a:bodyPr/>
          <a:lstStyle/>
          <a:p>
            <a:r>
              <a:rPr lang="en-US" dirty="0"/>
              <a:t>LSD&amp;LAW 2018    Dr. Nantia Iakovidou</a:t>
            </a:r>
          </a:p>
        </p:txBody>
      </p:sp>
    </p:spTree>
    <p:extLst>
      <p:ext uri="{BB962C8B-B14F-4D97-AF65-F5344CB8AC3E}">
        <p14:creationId xmlns:p14="http://schemas.microsoft.com/office/powerpoint/2010/main" val="3817771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ttp://www.loni.ucla.edu/~thompson/IMAGES/map_Brain_wInt_001.jpg">
            <a:extLst>
              <a:ext uri="{FF2B5EF4-FFF2-40B4-BE49-F238E27FC236}">
                <a16:creationId xmlns:a16="http://schemas.microsoft.com/office/drawing/2014/main" id="{9D6C9A93-3F9C-44E0-8C17-15696C2CE9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125" l="3125" r="987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5257800"/>
            <a:ext cx="1584960" cy="118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MoTif</a:t>
            </a:r>
            <a:r>
              <a:rPr lang="en-US" dirty="0"/>
              <a:t> </a:t>
            </a:r>
            <a:r>
              <a:rPr lang="en-US" dirty="0" err="1"/>
              <a:t>eXtraction</a:t>
            </a:r>
            <a:r>
              <a:rPr lang="en-US" dirty="0"/>
              <a:t> (</a:t>
            </a:r>
            <a:r>
              <a:rPr lang="en-US" dirty="0" err="1"/>
              <a:t>MoTeX</a:t>
            </a:r>
            <a:r>
              <a:rPr lang="en-US" dirty="0"/>
              <a:t>)</a:t>
            </a: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178EE-26EA-4444-82FE-4BEB35512035}" type="slidenum">
              <a:rPr lang="en-US" smtClean="0"/>
              <a:t>12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2698A6F-55CD-4E6D-A7BC-7BE6683F19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7787208" cy="5141168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accent2">
                    <a:lumMod val="50000"/>
                  </a:schemeClr>
                </a:solidFill>
              </a:rPr>
              <a:t>Identifying</a:t>
            </a:r>
            <a:r>
              <a:rPr lang="en-GB" dirty="0"/>
              <a:t> </a:t>
            </a:r>
            <a:r>
              <a:rPr lang="en-GB" dirty="0">
                <a:solidFill>
                  <a:schemeClr val="accent2">
                    <a:lumMod val="50000"/>
                  </a:schemeClr>
                </a:solidFill>
              </a:rPr>
              <a:t>repeated factors that occur in a string of symbols.</a:t>
            </a:r>
          </a:p>
          <a:p>
            <a:r>
              <a:rPr lang="en-GB" dirty="0">
                <a:solidFill>
                  <a:schemeClr val="accent2">
                    <a:lumMod val="50000"/>
                  </a:schemeClr>
                </a:solidFill>
              </a:rPr>
              <a:t>In our case, a motif is a string of letters (word), with predefined length </a:t>
            </a:r>
            <a:r>
              <a:rPr lang="en-GB" i="1" dirty="0">
                <a:solidFill>
                  <a:schemeClr val="accent2">
                    <a:lumMod val="50000"/>
                  </a:schemeClr>
                </a:solidFill>
              </a:rPr>
              <a:t>l</a:t>
            </a:r>
            <a:r>
              <a:rPr lang="en-GB" dirty="0">
                <a:solidFill>
                  <a:schemeClr val="accent2">
                    <a:lumMod val="50000"/>
                  </a:schemeClr>
                </a:solidFill>
              </a:rPr>
              <a:t>, on a specific alphabet . </a:t>
            </a:r>
          </a:p>
          <a:p>
            <a:r>
              <a:rPr lang="en-GB" dirty="0">
                <a:solidFill>
                  <a:schemeClr val="accent2">
                    <a:lumMod val="50000"/>
                  </a:schemeClr>
                </a:solidFill>
              </a:rPr>
              <a:t>The motif extraction problem takes as input a string </a:t>
            </a:r>
            <a:r>
              <a:rPr lang="en-GB" i="1" dirty="0">
                <a:solidFill>
                  <a:schemeClr val="accent2">
                    <a:lumMod val="50000"/>
                  </a:schemeClr>
                </a:solidFill>
              </a:rPr>
              <a:t>s</a:t>
            </a:r>
            <a:r>
              <a:rPr lang="en-GB" dirty="0">
                <a:solidFill>
                  <a:schemeClr val="accent2">
                    <a:lumMod val="50000"/>
                  </a:schemeClr>
                </a:solidFill>
              </a:rPr>
              <a:t> and the length </a:t>
            </a:r>
            <a:r>
              <a:rPr lang="en-GB" i="1" dirty="0">
                <a:solidFill>
                  <a:schemeClr val="accent2">
                    <a:lumMod val="50000"/>
                  </a:schemeClr>
                </a:solidFill>
              </a:rPr>
              <a:t>l</a:t>
            </a:r>
            <a:r>
              <a:rPr lang="en-GB" dirty="0">
                <a:solidFill>
                  <a:schemeClr val="accent2">
                    <a:lumMod val="50000"/>
                  </a:schemeClr>
                </a:solidFill>
              </a:rPr>
              <a:t> for the motifs. Then it determines all the possible motifs of length </a:t>
            </a:r>
            <a:r>
              <a:rPr lang="en-GB" i="1" dirty="0">
                <a:solidFill>
                  <a:schemeClr val="accent2">
                    <a:lumMod val="50000"/>
                  </a:schemeClr>
                </a:solidFill>
              </a:rPr>
              <a:t>l</a:t>
            </a:r>
            <a:r>
              <a:rPr lang="en-GB" dirty="0">
                <a:solidFill>
                  <a:schemeClr val="accent2">
                    <a:lumMod val="50000"/>
                  </a:schemeClr>
                </a:solidFill>
              </a:rPr>
              <a:t>, such that each motif occurs in the input string.</a:t>
            </a:r>
          </a:p>
          <a:p>
            <a:r>
              <a:rPr lang="en-GB" dirty="0">
                <a:solidFill>
                  <a:schemeClr val="accent2">
                    <a:lumMod val="50000"/>
                  </a:schemeClr>
                </a:solidFill>
              </a:rPr>
              <a:t>The detected motifs are ranked alphabetically.</a:t>
            </a:r>
          </a:p>
          <a:p>
            <a:r>
              <a:rPr lang="en-GB" dirty="0">
                <a:solidFill>
                  <a:schemeClr val="accent2">
                    <a:lumMod val="50000"/>
                  </a:schemeClr>
                </a:solidFill>
              </a:rPr>
              <a:t>Then, similarity scores, expressing the matching between each valid motif M</a:t>
            </a:r>
            <a:r>
              <a:rPr lang="en-GB" baseline="-25000" dirty="0">
                <a:solidFill>
                  <a:schemeClr val="accent2">
                    <a:lumMod val="50000"/>
                  </a:schemeClr>
                </a:solidFill>
              </a:rPr>
              <a:t>i</a:t>
            </a:r>
            <a:r>
              <a:rPr lang="en-GB" dirty="0">
                <a:solidFill>
                  <a:schemeClr val="accent2">
                    <a:lumMod val="50000"/>
                  </a:schemeClr>
                </a:solidFill>
              </a:rPr>
              <a:t> and every segment S</a:t>
            </a:r>
            <a:r>
              <a:rPr lang="en-GB" baseline="-25000" dirty="0">
                <a:solidFill>
                  <a:schemeClr val="accent2">
                    <a:lumMod val="50000"/>
                  </a:schemeClr>
                </a:solidFill>
              </a:rPr>
              <a:t>t</a:t>
            </a:r>
            <a:r>
              <a:rPr lang="en-GB" dirty="0">
                <a:solidFill>
                  <a:schemeClr val="accent2">
                    <a:lumMod val="50000"/>
                  </a:schemeClr>
                </a:solidFill>
              </a:rPr>
              <a:t> of the symbolic time series.</a:t>
            </a:r>
          </a:p>
          <a:p>
            <a:r>
              <a:rPr lang="en-GB" dirty="0">
                <a:solidFill>
                  <a:schemeClr val="accent2">
                    <a:lumMod val="50000"/>
                  </a:schemeClr>
                </a:solidFill>
              </a:rPr>
              <a:t>Derived and tabulated in a matrix with elements: </a:t>
            </a:r>
            <a:r>
              <a:rPr lang="en-GB" dirty="0" err="1">
                <a:solidFill>
                  <a:schemeClr val="accent2">
                    <a:lumMod val="50000"/>
                  </a:schemeClr>
                </a:solidFill>
              </a:rPr>
              <a:t>SIM</a:t>
            </a:r>
            <a:r>
              <a:rPr lang="en-GB" baseline="-25000" dirty="0" err="1">
                <a:solidFill>
                  <a:schemeClr val="accent2">
                    <a:lumMod val="50000"/>
                  </a:schemeClr>
                </a:solidFill>
              </a:rPr>
              <a:t>it</a:t>
            </a:r>
            <a:r>
              <a:rPr lang="en-GB" dirty="0">
                <a:solidFill>
                  <a:schemeClr val="accent2">
                    <a:lumMod val="50000"/>
                  </a:schemeClr>
                </a:solidFill>
              </a:rPr>
              <a:t> = Score(</a:t>
            </a:r>
            <a:r>
              <a:rPr lang="en-GB" dirty="0" err="1">
                <a:solidFill>
                  <a:schemeClr val="accent2">
                    <a:lumMod val="50000"/>
                  </a:schemeClr>
                </a:solidFill>
              </a:rPr>
              <a:t>i,t</a:t>
            </a:r>
            <a:r>
              <a:rPr lang="en-GB" dirty="0">
                <a:solidFill>
                  <a:schemeClr val="accent2">
                    <a:lumMod val="50000"/>
                  </a:schemeClr>
                </a:solidFill>
              </a:rPr>
              <a:t>) = e</a:t>
            </a:r>
            <a:r>
              <a:rPr lang="en-GB" baseline="30000" dirty="0">
                <a:solidFill>
                  <a:schemeClr val="accent2">
                    <a:lumMod val="50000"/>
                  </a:schemeClr>
                </a:solidFill>
              </a:rPr>
              <a:t>−||S</a:t>
            </a:r>
            <a:r>
              <a:rPr lang="en-GB" baseline="-2000" dirty="0">
                <a:solidFill>
                  <a:schemeClr val="accent2">
                    <a:lumMod val="50000"/>
                  </a:schemeClr>
                </a:solidFill>
              </a:rPr>
              <a:t>t</a:t>
            </a:r>
            <a:r>
              <a:rPr lang="en-GB" baseline="30000" dirty="0">
                <a:solidFill>
                  <a:schemeClr val="accent2">
                    <a:lumMod val="50000"/>
                  </a:schemeClr>
                </a:solidFill>
              </a:rPr>
              <a:t>−M</a:t>
            </a:r>
            <a:r>
              <a:rPr lang="en-GB" baseline="-2000" dirty="0">
                <a:solidFill>
                  <a:schemeClr val="accent2">
                    <a:lumMod val="50000"/>
                  </a:schemeClr>
                </a:solidFill>
              </a:rPr>
              <a:t>i</a:t>
            </a:r>
            <a:r>
              <a:rPr lang="en-GB" baseline="30000" dirty="0">
                <a:solidFill>
                  <a:schemeClr val="accent2">
                    <a:lumMod val="50000"/>
                  </a:schemeClr>
                </a:solidFill>
              </a:rPr>
              <a:t> ||/</a:t>
            </a:r>
            <a:r>
              <a:rPr lang="en-GB" baseline="30000" dirty="0" err="1">
                <a:solidFill>
                  <a:schemeClr val="accent2">
                    <a:lumMod val="50000"/>
                  </a:schemeClr>
                </a:solidFill>
              </a:rPr>
              <a:t>r</a:t>
            </a:r>
            <a:r>
              <a:rPr lang="en-GB" baseline="-2000" dirty="0" err="1">
                <a:solidFill>
                  <a:schemeClr val="accent2">
                    <a:lumMod val="50000"/>
                  </a:schemeClr>
                </a:solidFill>
              </a:rPr>
              <a:t>o</a:t>
            </a:r>
            <a:r>
              <a:rPr lang="en-GB" baseline="30000" dirty="0">
                <a:solidFill>
                  <a:schemeClr val="accent2">
                    <a:lumMod val="50000"/>
                  </a:schemeClr>
                </a:solidFill>
              </a:rPr>
              <a:t>  </a:t>
            </a:r>
            <a:r>
              <a:rPr lang="en-GB" dirty="0">
                <a:solidFill>
                  <a:schemeClr val="accent2">
                    <a:lumMod val="50000"/>
                  </a:schemeClr>
                </a:solidFill>
              </a:rPr>
              <a:t>(</a:t>
            </a:r>
            <a:r>
              <a:rPr lang="en-GB" dirty="0" err="1">
                <a:solidFill>
                  <a:schemeClr val="accent2">
                    <a:lumMod val="50000"/>
                  </a:schemeClr>
                </a:solidFill>
              </a:rPr>
              <a:t>r</a:t>
            </a:r>
            <a:r>
              <a:rPr lang="en-GB" baseline="-25000" dirty="0" err="1">
                <a:solidFill>
                  <a:schemeClr val="accent2">
                    <a:lumMod val="50000"/>
                  </a:schemeClr>
                </a:solidFill>
              </a:rPr>
              <a:t>o</a:t>
            </a:r>
            <a:r>
              <a:rPr lang="en-GB" dirty="0">
                <a:solidFill>
                  <a:schemeClr val="accent2">
                    <a:lumMod val="50000"/>
                  </a:schemeClr>
                </a:solidFill>
              </a:rPr>
              <a:t> is a scaling parameter that was </a:t>
            </a:r>
            <a:br>
              <a:rPr lang="en-GB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GB" dirty="0">
                <a:solidFill>
                  <a:schemeClr val="accent2">
                    <a:lumMod val="50000"/>
                  </a:schemeClr>
                </a:solidFill>
              </a:rPr>
              <a:t>set equal to the mean distance from motif to segment).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D5E2D405-E581-4E9E-B102-4A9BB7B8DBA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16200000">
            <a:off x="7551352" y="1447799"/>
            <a:ext cx="2438399" cy="365760"/>
          </a:xfrm>
        </p:spPr>
        <p:txBody>
          <a:bodyPr/>
          <a:lstStyle/>
          <a:p>
            <a:fld id="{02BAE992-7231-44E6-A7C4-9719418206B8}" type="datetime1">
              <a:rPr lang="en-US" smtClean="0"/>
              <a:t>2/7/2018</a:t>
            </a:fld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390ED0B0-3824-410F-B0E1-63E934A9CF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7452138" y="3984175"/>
            <a:ext cx="2634353" cy="365760"/>
          </a:xfrm>
        </p:spPr>
        <p:txBody>
          <a:bodyPr/>
          <a:lstStyle/>
          <a:p>
            <a:r>
              <a:rPr lang="en-US" dirty="0"/>
              <a:t>LSD&amp;LAW 2018    Dr. Nantia Iakovidou</a:t>
            </a:r>
          </a:p>
        </p:txBody>
      </p:sp>
    </p:spTree>
    <p:extLst>
      <p:ext uri="{BB962C8B-B14F-4D97-AF65-F5344CB8AC3E}">
        <p14:creationId xmlns:p14="http://schemas.microsoft.com/office/powerpoint/2010/main" val="3680033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www.loni.ucla.edu/~thompson/IMAGES/map_Brain_wInt_0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125" l="3125" r="987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5257800"/>
            <a:ext cx="1584960" cy="118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First Approach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GB" dirty="0">
                    <a:solidFill>
                      <a:schemeClr val="accent2">
                        <a:lumMod val="50000"/>
                      </a:schemeClr>
                    </a:solidFill>
                  </a:rPr>
                  <a:t>First methodological approach applied to patients A and B.</a:t>
                </a:r>
                <a:endParaRPr lang="el-GR" dirty="0">
                  <a:solidFill>
                    <a:schemeClr val="accent2">
                      <a:lumMod val="50000"/>
                    </a:schemeClr>
                  </a:solidFill>
                </a:endParaRPr>
              </a:p>
              <a:p>
                <a:r>
                  <a:rPr lang="en-GB" dirty="0">
                    <a:solidFill>
                      <a:schemeClr val="accent2">
                        <a:lumMod val="50000"/>
                      </a:schemeClr>
                    </a:solidFill>
                  </a:rPr>
                  <a:t>Focus on a fraction of the recorded data 2h before seizure onset (because our main concern is to predict the occurrence of the epileptic episode). </a:t>
                </a:r>
              </a:p>
              <a:p>
                <a:r>
                  <a:rPr lang="en-GB" dirty="0">
                    <a:solidFill>
                      <a:schemeClr val="accent2">
                        <a:lumMod val="50000"/>
                      </a:schemeClr>
                    </a:solidFill>
                  </a:rPr>
                  <a:t>Then, we apply a moving window of five minutes, with one minute step, across the whole investigated time period. </a:t>
                </a:r>
              </a:p>
              <a:p>
                <a:r>
                  <a:rPr lang="en-GB" dirty="0">
                    <a:solidFill>
                      <a:schemeClr val="accent2">
                        <a:lumMod val="50000"/>
                      </a:schemeClr>
                    </a:solidFill>
                  </a:rPr>
                  <a:t>In our case we studied a total of 115 Markov Trajectories. </a:t>
                </a:r>
              </a:p>
              <a:p>
                <a:r>
                  <a:rPr lang="en-GB" dirty="0">
                    <a:solidFill>
                      <a:schemeClr val="accent2">
                        <a:lumMod val="50000"/>
                      </a:schemeClr>
                    </a:solidFill>
                  </a:rPr>
                  <a:t>After that, we compute the entropy of these trajectories and form the matrix that corresponds to all pairs among the utilized states-symbols. </a:t>
                </a:r>
              </a:p>
              <a:p>
                <a:r>
                  <a:rPr lang="en-GB" dirty="0">
                    <a:solidFill>
                      <a:schemeClr val="accent2">
                        <a:lumMod val="50000"/>
                      </a:schemeClr>
                    </a:solidFill>
                  </a:rPr>
                  <a:t>Entropy rate: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b="0" i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GB" b="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GB" b="0" i="0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d>
                    <m:r>
                      <a:rPr lang="pt-BR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−</m:t>
                    </m:r>
                    <m:nary>
                      <m:naryPr>
                        <m:chr m:val="∑"/>
                        <m:supHide m:val="on"/>
                        <m:ctrlPr>
                          <a:rPr lang="en-GB" b="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GB" b="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GB" b="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b="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l-GR" i="1" smtClean="0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l-GR" i="1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GB" b="0" i="1" smtClean="0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l-GR" i="1" smtClean="0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GB" b="0" i="1" smtClean="0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  <m:r>
                          <a:rPr lang="en-GB" b="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𝑙𝑜𝑔</m:t>
                        </m:r>
                        <m:sSub>
                          <m:sSubPr>
                            <m:ctrlPr>
                              <a:rPr lang="en-GB" b="0" i="1" smtClean="0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GB" b="0" i="1" smtClean="0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GB" dirty="0">
                    <a:solidFill>
                      <a:schemeClr val="accent2">
                        <a:lumMod val="50000"/>
                      </a:schemeClr>
                    </a:solidFill>
                  </a:rPr>
                  <a:t>. </a:t>
                </a:r>
              </a:p>
              <a:p>
                <a:r>
                  <a:rPr lang="en-GB" dirty="0">
                    <a:solidFill>
                      <a:schemeClr val="accent2">
                        <a:lumMod val="50000"/>
                      </a:schemeClr>
                    </a:solidFill>
                  </a:rPr>
                  <a:t>P is the transition matrix (derived from the symbolic time series.) and </a:t>
                </a:r>
                <a:r>
                  <a:rPr lang="el-GR" dirty="0">
                    <a:solidFill>
                      <a:schemeClr val="accent2">
                        <a:lumMod val="50000"/>
                      </a:schemeClr>
                    </a:solidFill>
                  </a:rPr>
                  <a:t>μ</a:t>
                </a:r>
                <a:r>
                  <a:rPr lang="en-GB" baseline="-25000" dirty="0" err="1">
                    <a:solidFill>
                      <a:schemeClr val="accent2">
                        <a:lumMod val="50000"/>
                      </a:schemeClr>
                    </a:solidFill>
                  </a:rPr>
                  <a:t>i</a:t>
                </a:r>
                <a:r>
                  <a:rPr lang="en-GB" dirty="0">
                    <a:solidFill>
                      <a:schemeClr val="accent2">
                        <a:lumMod val="50000"/>
                      </a:schemeClr>
                    </a:solidFill>
                  </a:rPr>
                  <a:t> is the stationary probability for state </a:t>
                </a:r>
                <a:r>
                  <a:rPr lang="en-GB" i="1" dirty="0" err="1">
                    <a:solidFill>
                      <a:schemeClr val="accent2">
                        <a:lumMod val="50000"/>
                      </a:schemeClr>
                    </a:solidFill>
                  </a:rPr>
                  <a:t>i</a:t>
                </a:r>
                <a:r>
                  <a:rPr lang="en-GB" dirty="0">
                    <a:solidFill>
                      <a:schemeClr val="accent2">
                        <a:lumMod val="50000"/>
                      </a:schemeClr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5"/>
                <a:stretch>
                  <a:fillRect t="-16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178EE-26EA-4444-82FE-4BEB35512035}" type="slidenum">
              <a:rPr lang="en-US" smtClean="0"/>
              <a:t>13</a:t>
            </a:fld>
            <a:endParaRPr lang="en-US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5199CA92-F3D0-45D4-930F-25BCCAD96A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16200000">
            <a:off x="7551352" y="1447799"/>
            <a:ext cx="2438399" cy="365760"/>
          </a:xfrm>
        </p:spPr>
        <p:txBody>
          <a:bodyPr/>
          <a:lstStyle/>
          <a:p>
            <a:fld id="{9B58F901-4759-4EAB-99C4-1531B848B723}" type="datetime1">
              <a:rPr lang="en-US" smtClean="0"/>
              <a:t>2/7/2018</a:t>
            </a:fld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1E3D4711-FAC6-4FEF-A422-1C97A8F801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7452138" y="3984175"/>
            <a:ext cx="2634353" cy="365760"/>
          </a:xfrm>
        </p:spPr>
        <p:txBody>
          <a:bodyPr/>
          <a:lstStyle/>
          <a:p>
            <a:r>
              <a:rPr lang="en-US" dirty="0"/>
              <a:t>LSD&amp;LAW 2018    Dr. Nantia Iakovidou</a:t>
            </a:r>
          </a:p>
        </p:txBody>
      </p:sp>
    </p:spTree>
    <p:extLst>
      <p:ext uri="{BB962C8B-B14F-4D97-AF65-F5344CB8AC3E}">
        <p14:creationId xmlns:p14="http://schemas.microsoft.com/office/powerpoint/2010/main" val="2444855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www.loni.ucla.edu/~thompson/IMAGES/map_Brain_wInt_0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125" l="3125" r="987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5257800"/>
            <a:ext cx="1584960" cy="118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51955"/>
            <a:ext cx="7620000" cy="706090"/>
          </a:xfrm>
        </p:spPr>
        <p:txBody>
          <a:bodyPr/>
          <a:lstStyle/>
          <a:p>
            <a:pPr algn="ctr"/>
            <a:r>
              <a:rPr lang="en-US" dirty="0"/>
              <a:t>Results (First Approach)</a:t>
            </a: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178EE-26EA-4444-82FE-4BEB35512035}" type="slidenum">
              <a:rPr lang="en-US" smtClean="0"/>
              <a:t>14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11560" y="6381906"/>
            <a:ext cx="725925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lphaUcParenBoth"/>
            </a:pPr>
            <a:r>
              <a:rPr lang="en-GB" sz="2200" dirty="0">
                <a:solidFill>
                  <a:schemeClr val="accent2">
                    <a:lumMod val="50000"/>
                  </a:schemeClr>
                </a:solidFill>
              </a:rPr>
              <a:t>Entropy values for H(3,3), (B) Entropy values for H(1,5). </a:t>
            </a:r>
            <a:endParaRPr lang="el-GR" sz="22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169934A-79E9-4A71-A1B7-6B98F0A8B9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5576" y="908720"/>
            <a:ext cx="6586840" cy="5473186"/>
          </a:xfrm>
          <a:prstGeom prst="rect">
            <a:avLst/>
          </a:prstGeom>
        </p:spPr>
      </p:pic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0C4404C3-E2E3-4F4E-9820-3566B8B2F8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16200000">
            <a:off x="7551352" y="1447799"/>
            <a:ext cx="2438399" cy="365760"/>
          </a:xfrm>
        </p:spPr>
        <p:txBody>
          <a:bodyPr/>
          <a:lstStyle/>
          <a:p>
            <a:fld id="{D1D593B2-B841-4209-AC36-53505F84B088}" type="datetime1">
              <a:rPr lang="en-US" smtClean="0"/>
              <a:t>2/7/2018</a:t>
            </a:fld>
            <a:endParaRPr lang="en-US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FCE8E0F2-042B-4DBE-9AC2-AB67FE6E9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7452138" y="3984175"/>
            <a:ext cx="2634353" cy="365760"/>
          </a:xfrm>
        </p:spPr>
        <p:txBody>
          <a:bodyPr/>
          <a:lstStyle/>
          <a:p>
            <a:r>
              <a:rPr lang="en-US" dirty="0"/>
              <a:t>LSD&amp;LAW 2018    Dr. Nantia Iakovidou</a:t>
            </a:r>
          </a:p>
        </p:txBody>
      </p:sp>
    </p:spTree>
    <p:extLst>
      <p:ext uri="{BB962C8B-B14F-4D97-AF65-F5344CB8AC3E}">
        <p14:creationId xmlns:p14="http://schemas.microsoft.com/office/powerpoint/2010/main" val="1927454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://www.loni.ucla.edu/~thompson/IMAGES/map_Brain_wInt_001.jpg">
            <a:extLst>
              <a:ext uri="{FF2B5EF4-FFF2-40B4-BE49-F238E27FC236}">
                <a16:creationId xmlns:a16="http://schemas.microsoft.com/office/drawing/2014/main" id="{77A38D26-EBD6-499C-8AEB-1B7583A4EB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125" l="3125" r="987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5257800"/>
            <a:ext cx="1584960" cy="118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1372039-1EC3-4A07-8B55-2207AA92F1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564B3C"/>
                </a:solidFill>
              </a:rPr>
              <a:t>Second Approach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CCBBE6-3F17-4111-895C-0B95A471B0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solidFill>
                  <a:schemeClr val="accent2">
                    <a:lumMod val="50000"/>
                  </a:schemeClr>
                </a:solidFill>
              </a:rPr>
              <a:t>Second approach applied to the whole range of dataset of patient C (contains 2 seizures in total).</a:t>
            </a:r>
          </a:p>
          <a:p>
            <a:r>
              <a:rPr lang="en-GB" dirty="0">
                <a:solidFill>
                  <a:schemeClr val="accent2">
                    <a:lumMod val="50000"/>
                  </a:schemeClr>
                </a:solidFill>
              </a:rPr>
              <a:t>Data converted to symbolic time series, using Neural gas algorithm (</a:t>
            </a:r>
            <a:r>
              <a:rPr lang="en-GB" i="1" dirty="0">
                <a:solidFill>
                  <a:schemeClr val="accent2">
                    <a:lumMod val="50000"/>
                  </a:schemeClr>
                </a:solidFill>
              </a:rPr>
              <a:t>k=5)</a:t>
            </a:r>
            <a:r>
              <a:rPr lang="en-GB" dirty="0">
                <a:solidFill>
                  <a:schemeClr val="accent2">
                    <a:lumMod val="50000"/>
                  </a:schemeClr>
                </a:solidFill>
              </a:rPr>
              <a:t>. </a:t>
            </a:r>
          </a:p>
          <a:p>
            <a:r>
              <a:rPr lang="en-GB" dirty="0">
                <a:solidFill>
                  <a:schemeClr val="accent2">
                    <a:lumMod val="50000"/>
                  </a:schemeClr>
                </a:solidFill>
              </a:rPr>
              <a:t>Application of the </a:t>
            </a:r>
            <a:r>
              <a:rPr lang="en-GB" dirty="0" err="1">
                <a:solidFill>
                  <a:schemeClr val="accent2">
                    <a:lumMod val="50000"/>
                  </a:schemeClr>
                </a:solidFill>
              </a:rPr>
              <a:t>MoTeX</a:t>
            </a:r>
            <a:r>
              <a:rPr lang="en-GB" dirty="0">
                <a:solidFill>
                  <a:schemeClr val="accent2">
                    <a:lumMod val="50000"/>
                  </a:schemeClr>
                </a:solidFill>
              </a:rPr>
              <a:t> tool to identify motifs.</a:t>
            </a:r>
          </a:p>
          <a:p>
            <a:r>
              <a:rPr lang="en-GB" dirty="0">
                <a:solidFill>
                  <a:schemeClr val="accent2">
                    <a:lumMod val="50000"/>
                  </a:schemeClr>
                </a:solidFill>
              </a:rPr>
              <a:t>Use of a 5min-window to compare the derived motif with the whole recording symbolic time series (overlapping).</a:t>
            </a:r>
          </a:p>
          <a:p>
            <a:r>
              <a:rPr lang="en-GB" dirty="0">
                <a:solidFill>
                  <a:schemeClr val="accent2">
                    <a:lumMod val="50000"/>
                  </a:schemeClr>
                </a:solidFill>
              </a:rPr>
              <a:t>Clear discrepancy, before each seizure onset.</a:t>
            </a:r>
          </a:p>
          <a:p>
            <a:r>
              <a:rPr lang="en-GB" dirty="0">
                <a:solidFill>
                  <a:schemeClr val="accent2">
                    <a:lumMod val="50000"/>
                  </a:schemeClr>
                </a:solidFill>
              </a:rPr>
              <a:t>Such a tendency is not appeared in the initial symbolic time series data.</a:t>
            </a:r>
          </a:p>
          <a:p>
            <a:endParaRPr lang="en-GB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7CD711-CDC8-4593-841A-1A1000FB4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178EE-26EA-4444-82FE-4BEB35512035}" type="slidenum">
              <a:rPr lang="en-US" smtClean="0"/>
              <a:t>15</a:t>
            </a:fld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C1C6B181-6B94-40A7-ACBA-025B04C29D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16200000">
            <a:off x="7551352" y="1447799"/>
            <a:ext cx="2438399" cy="365760"/>
          </a:xfrm>
        </p:spPr>
        <p:txBody>
          <a:bodyPr/>
          <a:lstStyle/>
          <a:p>
            <a:fld id="{FF85059E-ED8A-4840-9DD7-B8E6BB7EA59A}" type="datetime1">
              <a:rPr lang="en-US" smtClean="0"/>
              <a:t>2/7/2018</a:t>
            </a:fld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9D5A0778-A653-4236-A44A-90A3975CAE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7452138" y="3984175"/>
            <a:ext cx="2634353" cy="365760"/>
          </a:xfrm>
        </p:spPr>
        <p:txBody>
          <a:bodyPr/>
          <a:lstStyle/>
          <a:p>
            <a:r>
              <a:rPr lang="en-US" dirty="0"/>
              <a:t>LSD&amp;LAW 2018    Dr. Nantia Iakovidou</a:t>
            </a:r>
          </a:p>
        </p:txBody>
      </p:sp>
    </p:spTree>
    <p:extLst>
      <p:ext uri="{BB962C8B-B14F-4D97-AF65-F5344CB8AC3E}">
        <p14:creationId xmlns:p14="http://schemas.microsoft.com/office/powerpoint/2010/main" val="1624060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www.loni.ucla.edu/~thompson/IMAGES/map_Brain_wInt_0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125" l="3125" r="987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5257800"/>
            <a:ext cx="1584960" cy="118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7731"/>
            <a:ext cx="7620000" cy="769441"/>
          </a:xfrm>
        </p:spPr>
        <p:txBody>
          <a:bodyPr/>
          <a:lstStyle/>
          <a:p>
            <a:pPr algn="ctr"/>
            <a:r>
              <a:rPr lang="en-US" dirty="0"/>
              <a:t>Results (Second Approach)</a:t>
            </a: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178EE-26EA-4444-82FE-4BEB35512035}" type="slidenum">
              <a:rPr lang="en-US" smtClean="0"/>
              <a:t>16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07504" y="6427113"/>
            <a:ext cx="82236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>
                <a:solidFill>
                  <a:schemeClr val="accent2">
                    <a:lumMod val="50000"/>
                  </a:schemeClr>
                </a:solidFill>
              </a:rPr>
              <a:t>Discrepancy between local and global distribution (Euclidean distance.)</a:t>
            </a:r>
            <a:endParaRPr lang="el-GR" sz="22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8A8513C-2C3F-447F-A3A6-3750CF17D5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504" y="908720"/>
            <a:ext cx="8223697" cy="5537800"/>
          </a:xfrm>
          <a:prstGeom prst="rect">
            <a:avLst/>
          </a:prstGeom>
        </p:spPr>
      </p:pic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4461A30E-38AB-4E3E-8BC6-F8D1EEFD58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16200000">
            <a:off x="7551352" y="1447799"/>
            <a:ext cx="2438399" cy="365760"/>
          </a:xfrm>
        </p:spPr>
        <p:txBody>
          <a:bodyPr/>
          <a:lstStyle/>
          <a:p>
            <a:fld id="{F9D612F6-9781-4509-B66F-A237B210B915}" type="datetime1">
              <a:rPr lang="en-US" smtClean="0"/>
              <a:t>2/7/2018</a:t>
            </a:fld>
            <a:endParaRPr lang="en-US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D3C116E8-3EEA-4D85-A427-4022FF1BD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7452138" y="3984175"/>
            <a:ext cx="2634353" cy="365760"/>
          </a:xfrm>
        </p:spPr>
        <p:txBody>
          <a:bodyPr/>
          <a:lstStyle/>
          <a:p>
            <a:r>
              <a:rPr lang="en-US" dirty="0"/>
              <a:t>LSD&amp;LAW 2018    Dr. Nantia Iakovidou</a:t>
            </a:r>
          </a:p>
        </p:txBody>
      </p:sp>
    </p:spTree>
    <p:extLst>
      <p:ext uri="{BB962C8B-B14F-4D97-AF65-F5344CB8AC3E}">
        <p14:creationId xmlns:p14="http://schemas.microsoft.com/office/powerpoint/2010/main" val="1289971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://www.loni.ucla.edu/~thompson/IMAGES/map_Brain_wInt_0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125" l="3125" r="987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5257800"/>
            <a:ext cx="1584960" cy="118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706090"/>
          </a:xfrm>
        </p:spPr>
        <p:txBody>
          <a:bodyPr/>
          <a:lstStyle/>
          <a:p>
            <a:pPr algn="ctr"/>
            <a:r>
              <a:rPr lang="en-US" dirty="0"/>
              <a:t>Results (Second Approach)</a:t>
            </a: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178EE-26EA-4444-82FE-4BEB35512035}" type="slidenum">
              <a:rPr lang="en-US" smtClean="0"/>
              <a:t>17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57200" y="6089731"/>
            <a:ext cx="7620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chemeClr val="accent2">
                    <a:lumMod val="50000"/>
                  </a:schemeClr>
                </a:solidFill>
              </a:rPr>
              <a:t>Representation of the original symbolic time series. </a:t>
            </a:r>
            <a:endParaRPr lang="el-GR" sz="22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010E7CB-9011-4CD1-846F-0B1E1B13C2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568" y="1268760"/>
            <a:ext cx="7981831" cy="4820972"/>
          </a:xfrm>
          <a:prstGeom prst="rect">
            <a:avLst/>
          </a:prstGeom>
        </p:spPr>
      </p:pic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EBC4C0C1-8EA8-4C53-8865-1732D37781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16200000">
            <a:off x="7551352" y="1447799"/>
            <a:ext cx="2438399" cy="365760"/>
          </a:xfrm>
        </p:spPr>
        <p:txBody>
          <a:bodyPr/>
          <a:lstStyle/>
          <a:p>
            <a:fld id="{E4787AF7-BE18-41E0-BBD4-BCFBA5454EFC}" type="datetime1">
              <a:rPr lang="en-US" smtClean="0"/>
              <a:t>2/7/2018</a:t>
            </a:fld>
            <a:endParaRPr lang="en-US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76CC0FF7-F2C3-4DC6-8336-6B793F5752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7452138" y="3984175"/>
            <a:ext cx="2634353" cy="365760"/>
          </a:xfrm>
        </p:spPr>
        <p:txBody>
          <a:bodyPr/>
          <a:lstStyle/>
          <a:p>
            <a:r>
              <a:rPr lang="en-US" dirty="0"/>
              <a:t>LSD&amp;LAW 2018    Dr. Nantia Iakovidou</a:t>
            </a:r>
          </a:p>
        </p:txBody>
      </p:sp>
    </p:spTree>
    <p:extLst>
      <p:ext uri="{BB962C8B-B14F-4D97-AF65-F5344CB8AC3E}">
        <p14:creationId xmlns:p14="http://schemas.microsoft.com/office/powerpoint/2010/main" val="1983977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www.loni.ucla.edu/~thompson/IMAGES/map_Brain_wInt_0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125" l="3125" r="987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5257800"/>
            <a:ext cx="1584960" cy="118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Conclusions 1/2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Seizure prediction is a notoriously difficult task.</a:t>
            </a:r>
          </a:p>
          <a:p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Introduce this prediction problem to the string algorithms community.</a:t>
            </a:r>
          </a:p>
          <a:p>
            <a:r>
              <a:rPr lang="en-GB" dirty="0">
                <a:solidFill>
                  <a:schemeClr val="accent2">
                    <a:lumMod val="50000"/>
                  </a:schemeClr>
                </a:solidFill>
              </a:rPr>
              <a:t>It is the first time that EEG epilepsy data are converted to symbolic time series and studied as strings, with quite interesting results.</a:t>
            </a:r>
          </a:p>
          <a:p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Conversion of functional EEG data into symbolic time series.</a:t>
            </a:r>
          </a:p>
          <a:p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First approach: we employed Markov chain modelling to characterize the transitions between connectivity microstates. We computed the entropy of Markov Trajectories.</a:t>
            </a:r>
          </a:p>
          <a:p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Second approach: we applied </a:t>
            </a:r>
            <a:r>
              <a:rPr lang="en-US" dirty="0" err="1">
                <a:solidFill>
                  <a:schemeClr val="accent2">
                    <a:lumMod val="50000"/>
                  </a:schemeClr>
                </a:solidFill>
              </a:rPr>
              <a:t>MoTeX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 tool to identify motifs from the symbolic time series and compare their frequency of appearance over time.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178EE-26EA-4444-82FE-4BEB35512035}" type="slidenum">
              <a:rPr lang="en-US" smtClean="0"/>
              <a:t>18</a:t>
            </a:fld>
            <a:endParaRPr lang="en-US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F4632D63-8572-4011-8947-125958BDA8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16200000">
            <a:off x="7551352" y="1447799"/>
            <a:ext cx="2438399" cy="365760"/>
          </a:xfrm>
        </p:spPr>
        <p:txBody>
          <a:bodyPr/>
          <a:lstStyle/>
          <a:p>
            <a:fld id="{6A160437-BD7E-464E-A60A-F835ED698EBB}" type="datetime1">
              <a:rPr lang="en-US" smtClean="0"/>
              <a:t>2/7/2018</a:t>
            </a:fld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7CDB8E3C-10D4-4936-9060-95BD0A6329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7452138" y="3984175"/>
            <a:ext cx="2634353" cy="365760"/>
          </a:xfrm>
        </p:spPr>
        <p:txBody>
          <a:bodyPr/>
          <a:lstStyle/>
          <a:p>
            <a:r>
              <a:rPr lang="en-US" dirty="0"/>
              <a:t>LSD&amp;LAW 2018    Dr. Nantia Iakovidou</a:t>
            </a:r>
          </a:p>
        </p:txBody>
      </p:sp>
    </p:spTree>
    <p:extLst>
      <p:ext uri="{BB962C8B-B14F-4D97-AF65-F5344CB8AC3E}">
        <p14:creationId xmlns:p14="http://schemas.microsoft.com/office/powerpoint/2010/main" val="3596493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www.loni.ucla.edu/~thompson/IMAGES/map_Brain_wInt_0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125" l="3125" r="987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5257800"/>
            <a:ext cx="1584960" cy="118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Conclusions 2/2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>
                <a:solidFill>
                  <a:schemeClr val="accent2">
                    <a:lumMod val="50000"/>
                  </a:schemeClr>
                </a:solidFill>
              </a:rPr>
              <a:t>The presented results indicate that string algorithms could contribute significantly to the solution of epilepsy prediction problem.</a:t>
            </a:r>
          </a:p>
          <a:p>
            <a:r>
              <a:rPr lang="en-GB" dirty="0">
                <a:solidFill>
                  <a:schemeClr val="accent2">
                    <a:lumMod val="50000"/>
                  </a:schemeClr>
                </a:solidFill>
              </a:rPr>
              <a:t>Both approaches contribute to the emerging field of “</a:t>
            </a:r>
            <a:r>
              <a:rPr lang="en-GB" dirty="0" err="1">
                <a:solidFill>
                  <a:schemeClr val="accent2">
                    <a:lumMod val="50000"/>
                  </a:schemeClr>
                </a:solidFill>
              </a:rPr>
              <a:t>chronnectomics</a:t>
            </a:r>
            <a:r>
              <a:rPr lang="en-GB" dirty="0">
                <a:solidFill>
                  <a:schemeClr val="accent2">
                    <a:lumMod val="50000"/>
                  </a:schemeClr>
                </a:solidFill>
              </a:rPr>
              <a:t>”. </a:t>
            </a:r>
          </a:p>
          <a:p>
            <a:r>
              <a:rPr lang="en-GB" dirty="0">
                <a:solidFill>
                  <a:schemeClr val="accent2">
                    <a:lumMod val="50000"/>
                  </a:schemeClr>
                </a:solidFill>
              </a:rPr>
              <a:t>The term “</a:t>
            </a:r>
            <a:r>
              <a:rPr lang="en-GB" dirty="0" err="1">
                <a:solidFill>
                  <a:schemeClr val="accent2">
                    <a:lumMod val="50000"/>
                  </a:schemeClr>
                </a:solidFill>
              </a:rPr>
              <a:t>chronnectome</a:t>
            </a:r>
            <a:r>
              <a:rPr lang="en-GB" dirty="0">
                <a:solidFill>
                  <a:schemeClr val="accent2">
                    <a:lumMod val="50000"/>
                  </a:schemeClr>
                </a:solidFill>
              </a:rPr>
              <a:t>” is a concept that incorporates dynamic view of functional brain </a:t>
            </a:r>
            <a:r>
              <a:rPr lang="en-GB" dirty="0" err="1">
                <a:solidFill>
                  <a:schemeClr val="accent2">
                    <a:lumMod val="50000"/>
                  </a:schemeClr>
                </a:solidFill>
              </a:rPr>
              <a:t>connectomics</a:t>
            </a:r>
            <a:r>
              <a:rPr lang="en-GB" dirty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  <a:p>
            <a:r>
              <a:rPr lang="en-GB" dirty="0">
                <a:solidFill>
                  <a:schemeClr val="accent2">
                    <a:lumMod val="50000"/>
                  </a:schemeClr>
                </a:solidFill>
              </a:rPr>
              <a:t>Two or more brain regions (or sets of regions), all possibly evolving spatially in time, are coupled with connectivity strengths measured as explicit functions of time. </a:t>
            </a:r>
          </a:p>
          <a:p>
            <a:r>
              <a:rPr lang="en-GB" dirty="0">
                <a:solidFill>
                  <a:schemeClr val="accent2">
                    <a:lumMod val="50000"/>
                  </a:schemeClr>
                </a:solidFill>
              </a:rPr>
              <a:t>This is the first time that such a perspective is exploited for </a:t>
            </a:r>
            <a:br>
              <a:rPr lang="en-GB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GB" dirty="0">
                <a:solidFill>
                  <a:schemeClr val="accent2">
                    <a:lumMod val="50000"/>
                  </a:schemeClr>
                </a:solidFill>
              </a:rPr>
              <a:t>the purposes of prediction in EEG epileptic data.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178EE-26EA-4444-82FE-4BEB35512035}" type="slidenum">
              <a:rPr lang="en-US" smtClean="0"/>
              <a:t>19</a:t>
            </a:fld>
            <a:endParaRPr lang="en-US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D34ADC47-371C-432A-AC77-9A9F8B15FDF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16200000">
            <a:off x="7551352" y="1447799"/>
            <a:ext cx="2438399" cy="365760"/>
          </a:xfrm>
        </p:spPr>
        <p:txBody>
          <a:bodyPr/>
          <a:lstStyle/>
          <a:p>
            <a:fld id="{6B91EDAF-3226-43F2-B0BD-8558DA7C3DCA}" type="datetime1">
              <a:rPr lang="en-US" smtClean="0"/>
              <a:t>2/7/2018</a:t>
            </a:fld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CBDF3D6F-BAC8-4CBF-9EA8-0559F26BD3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7452138" y="3984175"/>
            <a:ext cx="2634353" cy="365760"/>
          </a:xfrm>
        </p:spPr>
        <p:txBody>
          <a:bodyPr/>
          <a:lstStyle/>
          <a:p>
            <a:r>
              <a:rPr lang="en-US" dirty="0"/>
              <a:t>LSD&amp;LAW 2018    Dr. Nantia Iakovidou</a:t>
            </a:r>
          </a:p>
        </p:txBody>
      </p:sp>
    </p:spTree>
    <p:extLst>
      <p:ext uri="{BB962C8B-B14F-4D97-AF65-F5344CB8AC3E}">
        <p14:creationId xmlns:p14="http://schemas.microsoft.com/office/powerpoint/2010/main" val="1685912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www.loni.ucla.edu/~thompson/IMAGES/map_Brain_wInt_0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125" l="3125" r="987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5257800"/>
            <a:ext cx="1584960" cy="118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Preview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>
                <a:solidFill>
                  <a:schemeClr val="accent2">
                    <a:lumMod val="50000"/>
                  </a:schemeClr>
                </a:solidFill>
              </a:rPr>
              <a:t>Motivation</a:t>
            </a:r>
          </a:p>
          <a:p>
            <a:r>
              <a:rPr lang="en-US" sz="2800" dirty="0">
                <a:solidFill>
                  <a:schemeClr val="accent2">
                    <a:lumMod val="50000"/>
                  </a:schemeClr>
                </a:solidFill>
              </a:rPr>
              <a:t>EEG Recordings and Graphs</a:t>
            </a:r>
          </a:p>
          <a:p>
            <a:r>
              <a:rPr lang="en-US" sz="2800" dirty="0">
                <a:solidFill>
                  <a:schemeClr val="accent2">
                    <a:lumMod val="50000"/>
                  </a:schemeClr>
                </a:solidFill>
              </a:rPr>
              <a:t>Epileptic Data</a:t>
            </a:r>
          </a:p>
          <a:p>
            <a:r>
              <a:rPr lang="en-US" sz="2800" dirty="0">
                <a:solidFill>
                  <a:schemeClr val="accent2">
                    <a:lumMod val="50000"/>
                  </a:schemeClr>
                </a:solidFill>
              </a:rPr>
              <a:t>Symbolization Scheme</a:t>
            </a:r>
          </a:p>
          <a:p>
            <a:r>
              <a:rPr lang="en-US" sz="2800" dirty="0">
                <a:solidFill>
                  <a:schemeClr val="accent2">
                    <a:lumMod val="50000"/>
                  </a:schemeClr>
                </a:solidFill>
              </a:rPr>
              <a:t>Implementation</a:t>
            </a:r>
          </a:p>
          <a:p>
            <a:r>
              <a:rPr lang="en-US" sz="2800" dirty="0">
                <a:solidFill>
                  <a:schemeClr val="accent2">
                    <a:lumMod val="50000"/>
                  </a:schemeClr>
                </a:solidFill>
              </a:rPr>
              <a:t>Experiments and Results</a:t>
            </a:r>
          </a:p>
          <a:p>
            <a:r>
              <a:rPr lang="en-US" sz="2800" dirty="0">
                <a:solidFill>
                  <a:schemeClr val="accent2">
                    <a:lumMod val="50000"/>
                  </a:schemeClr>
                </a:solidFill>
              </a:rPr>
              <a:t>Conclusions</a:t>
            </a:r>
            <a:endParaRPr lang="el-GR" sz="2800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n-GB" sz="2800" dirty="0">
                <a:solidFill>
                  <a:schemeClr val="accent2">
                    <a:lumMod val="50000"/>
                  </a:schemeClr>
                </a:solidFill>
              </a:rPr>
              <a:t>Future Plans</a:t>
            </a:r>
            <a:endParaRPr lang="el-GR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7551352" y="1447799"/>
            <a:ext cx="2438399" cy="365760"/>
          </a:xfrm>
        </p:spPr>
        <p:txBody>
          <a:bodyPr/>
          <a:lstStyle/>
          <a:p>
            <a:fld id="{BB47B34C-4B77-4E08-9675-2A8E1E9A6BBB}" type="datetime1">
              <a:rPr lang="en-US" smtClean="0"/>
              <a:t>2/7/2018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7452138" y="3984175"/>
            <a:ext cx="2634353" cy="365760"/>
          </a:xfrm>
        </p:spPr>
        <p:txBody>
          <a:bodyPr/>
          <a:lstStyle/>
          <a:p>
            <a:r>
              <a:rPr lang="en-US" dirty="0"/>
              <a:t>LSD&amp;LAW 2018    Dr. Nantia Iakovidou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178EE-26EA-4444-82FE-4BEB3551203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712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www.loni.ucla.edu/~thompson/IMAGES/map_Brain_wInt_0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125" l="3125" r="987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5257800"/>
            <a:ext cx="1584960" cy="118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Plans for Future</a:t>
            </a:r>
            <a:r>
              <a:rPr lang="en-US" b="1" dirty="0"/>
              <a:t> </a:t>
            </a:r>
            <a:r>
              <a:rPr lang="en-US" dirty="0"/>
              <a:t>Study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620000" cy="492514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Apply the suggested methodology to a sufficient number of patients in order to reaffirm and validate our results and </a:t>
            </a:r>
            <a:br>
              <a:rPr lang="en-US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conclusions.</a:t>
            </a:r>
            <a:endParaRPr lang="el-GR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Study larger networks that will provide information from more electrodes.</a:t>
            </a:r>
          </a:p>
          <a:p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Perform statistical validation tests to justify our results.</a:t>
            </a:r>
          </a:p>
          <a:p>
            <a:r>
              <a:rPr lang="en-GB" dirty="0">
                <a:solidFill>
                  <a:schemeClr val="accent2">
                    <a:lumMod val="50000"/>
                  </a:schemeClr>
                </a:solidFill>
              </a:rPr>
              <a:t>Do not attempt to describe and represent the connectivity dynamics for all patients collectively. Each person’s seizures are unique. Do not attempt to compare different patients with each other.</a:t>
            </a:r>
          </a:p>
          <a:p>
            <a:r>
              <a:rPr lang="en-GB" dirty="0">
                <a:solidFill>
                  <a:schemeClr val="accent2">
                    <a:lumMod val="50000"/>
                  </a:schemeClr>
                </a:solidFill>
              </a:rPr>
              <a:t>Introduce other prediction problems to the string algorithms community, for example prediction of suicidal behaviour, autism, depression to young children and/or adolescents.</a:t>
            </a:r>
          </a:p>
          <a:p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178EE-26EA-4444-82FE-4BEB35512035}" type="slidenum">
              <a:rPr lang="en-US" smtClean="0"/>
              <a:t>20</a:t>
            </a:fld>
            <a:endParaRPr lang="en-US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8F7EC96D-C342-45E5-A241-07ADDE3457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16200000">
            <a:off x="7551352" y="1447799"/>
            <a:ext cx="2438399" cy="365760"/>
          </a:xfrm>
        </p:spPr>
        <p:txBody>
          <a:bodyPr/>
          <a:lstStyle/>
          <a:p>
            <a:fld id="{3287117E-85B8-474E-B37E-4451D7599EA1}" type="datetime1">
              <a:rPr lang="en-US" smtClean="0"/>
              <a:t>2/7/2018</a:t>
            </a:fld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A075E043-D9D6-403D-8561-5096DD75CB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7452138" y="3984175"/>
            <a:ext cx="2634353" cy="365760"/>
          </a:xfrm>
        </p:spPr>
        <p:txBody>
          <a:bodyPr/>
          <a:lstStyle/>
          <a:p>
            <a:r>
              <a:rPr lang="en-US" dirty="0"/>
              <a:t>LSD&amp;LAW 2018    Dr. Nantia Iakovidou</a:t>
            </a:r>
          </a:p>
        </p:txBody>
      </p:sp>
    </p:spTree>
    <p:extLst>
      <p:ext uri="{BB962C8B-B14F-4D97-AF65-F5344CB8AC3E}">
        <p14:creationId xmlns:p14="http://schemas.microsoft.com/office/powerpoint/2010/main" val="1356900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www.loni.ucla.edu/~thompson/IMAGES/map_Brain_wInt_0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125" l="3125" r="987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5257800"/>
            <a:ext cx="1584960" cy="118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Thank you!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7620000" cy="4983162"/>
          </a:xfrm>
        </p:spPr>
        <p:txBody>
          <a:bodyPr/>
          <a:lstStyle/>
          <a:p>
            <a:pPr marL="0" lvl="0" indent="0" algn="ctr">
              <a:buClrTx/>
              <a:buNone/>
            </a:pPr>
            <a:r>
              <a:rPr lang="en-US" sz="4800" dirty="0">
                <a:solidFill>
                  <a:schemeClr val="accent2">
                    <a:lumMod val="50000"/>
                  </a:schemeClr>
                </a:solidFill>
              </a:rPr>
              <a:t>Questions?</a:t>
            </a:r>
          </a:p>
          <a:p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178EE-26EA-4444-82FE-4BEB35512035}" type="slidenum">
              <a:rPr lang="en-US" smtClean="0"/>
              <a:t>21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098848" y="2483779"/>
            <a:ext cx="633670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2">
                    <a:lumMod val="50000"/>
                  </a:schemeClr>
                </a:solidFill>
              </a:rPr>
              <a:t>Contact: </a:t>
            </a:r>
          </a:p>
          <a:p>
            <a:pPr algn="ctr"/>
            <a:r>
              <a:rPr lang="en-US" sz="2800" dirty="0">
                <a:solidFill>
                  <a:schemeClr val="accent2">
                    <a:lumMod val="50000"/>
                  </a:schemeClr>
                </a:solidFill>
              </a:rPr>
              <a:t>Dr. Nantia Iakovidou</a:t>
            </a:r>
            <a:br>
              <a:rPr lang="en-US" sz="28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2800" dirty="0">
                <a:solidFill>
                  <a:schemeClr val="accent2">
                    <a:lumMod val="50000"/>
                  </a:schemeClr>
                </a:solidFill>
              </a:rPr>
              <a:t>e-mail: </a:t>
            </a:r>
            <a:r>
              <a:rPr lang="en-US" sz="2800" u="sng" dirty="0">
                <a:solidFill>
                  <a:schemeClr val="accent2">
                    <a:lumMod val="50000"/>
                  </a:schemeClr>
                </a:solidFill>
              </a:rPr>
              <a:t>nantia.iakovidou@kcl.ac.uk</a:t>
            </a:r>
            <a:br>
              <a:rPr lang="en-US" sz="2800" dirty="0">
                <a:solidFill>
                  <a:schemeClr val="accent2">
                    <a:lumMod val="50000"/>
                  </a:schemeClr>
                </a:solidFill>
              </a:rPr>
            </a:br>
            <a:endParaRPr lang="en-US" sz="1600" dirty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endParaRPr lang="el-GR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49FF24F1-3EBC-4D23-84EB-E77884BD526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16200000">
            <a:off x="7551352" y="1447799"/>
            <a:ext cx="2438399" cy="365760"/>
          </a:xfrm>
        </p:spPr>
        <p:txBody>
          <a:bodyPr/>
          <a:lstStyle/>
          <a:p>
            <a:fld id="{A30F4BC8-FF8B-4184-BAC5-67434F9EDD09}" type="datetime1">
              <a:rPr lang="en-US" smtClean="0"/>
              <a:t>2/7/2018</a:t>
            </a:fld>
            <a:endParaRPr lang="en-US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A31E0080-AF78-49D9-98B6-8714EDBB6F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7452138" y="3984175"/>
            <a:ext cx="2634353" cy="365760"/>
          </a:xfrm>
        </p:spPr>
        <p:txBody>
          <a:bodyPr/>
          <a:lstStyle/>
          <a:p>
            <a:r>
              <a:rPr lang="en-US" dirty="0"/>
              <a:t>LSD&amp;LAW 2018    Dr. Nantia Iakovidou</a:t>
            </a:r>
          </a:p>
        </p:txBody>
      </p:sp>
    </p:spTree>
    <p:extLst>
      <p:ext uri="{BB962C8B-B14F-4D97-AF65-F5344CB8AC3E}">
        <p14:creationId xmlns:p14="http://schemas.microsoft.com/office/powerpoint/2010/main" val="797498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www.loni.ucla.edu/~thompson/IMAGES/map_Brain_wInt_0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125" l="3125" r="987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5257800"/>
            <a:ext cx="1584960" cy="118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Epilepsy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sz="800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en-US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178EE-26EA-4444-82FE-4BEB35512035}" type="slidenum">
              <a:rPr lang="en-US" smtClean="0"/>
              <a:t>3</a:t>
            </a:fld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827584" y="1674354"/>
            <a:ext cx="4608511" cy="2378879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accent2">
                    <a:lumMod val="50000"/>
                  </a:schemeClr>
                </a:solidFill>
              </a:rPr>
              <a:t>Epilepsy is a brain disorder in which a person has episodes of abnormal brain activity (seizures) that cause changes in attention or behavior repeatedly over time.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14518" y="1674354"/>
            <a:ext cx="2322249" cy="237887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88368" y="4235795"/>
            <a:ext cx="74888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22860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</a:pPr>
            <a:r>
              <a:rPr lang="en-US" dirty="0"/>
              <a:t>  </a:t>
            </a:r>
            <a:r>
              <a:rPr lang="en-US" sz="2200" u="sng" dirty="0">
                <a:solidFill>
                  <a:schemeClr val="accent2">
                    <a:lumMod val="50000"/>
                  </a:schemeClr>
                </a:solidFill>
              </a:rPr>
              <a:t>Target: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</a:rPr>
              <a:t> prediction of epileptic seizures across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</a:rPr>
              <a:t>time.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2096" y="4779907"/>
            <a:ext cx="5352381" cy="1600000"/>
          </a:xfrm>
          <a:prstGeom prst="rect">
            <a:avLst/>
          </a:prstGeom>
        </p:spPr>
      </p:pic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80D88EFF-7F98-4B31-862F-87E4032AF4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16200000">
            <a:off x="7551352" y="1447799"/>
            <a:ext cx="2438399" cy="365760"/>
          </a:xfrm>
        </p:spPr>
        <p:txBody>
          <a:bodyPr/>
          <a:lstStyle/>
          <a:p>
            <a:fld id="{A6990EEE-3EC5-449A-A61A-DD1C0D090A39}" type="datetime1">
              <a:rPr lang="en-US" smtClean="0"/>
              <a:t>2/7/2018</a:t>
            </a:fld>
            <a:endParaRPr lang="en-US" dirty="0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12A1438D-879F-4FA4-836E-2FC776AA4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7452138" y="3984175"/>
            <a:ext cx="2634353" cy="365760"/>
          </a:xfrm>
        </p:spPr>
        <p:txBody>
          <a:bodyPr/>
          <a:lstStyle/>
          <a:p>
            <a:r>
              <a:rPr lang="en-US" dirty="0"/>
              <a:t>LSD&amp;LAW 2018    Dr. Nantia Iakovidou</a:t>
            </a:r>
          </a:p>
        </p:txBody>
      </p:sp>
    </p:spTree>
    <p:extLst>
      <p:ext uri="{BB962C8B-B14F-4D97-AF65-F5344CB8AC3E}">
        <p14:creationId xmlns:p14="http://schemas.microsoft.com/office/powerpoint/2010/main" val="1168847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www.loni.ucla.edu/~thompson/IMAGES/map_Brain_wInt_0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125" l="3125" r="987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5257800"/>
            <a:ext cx="1584960" cy="118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Electroencephalogram (EEG)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endParaRPr lang="en-US" sz="800" dirty="0">
              <a:solidFill>
                <a:schemeClr val="accent2">
                  <a:lumMod val="50000"/>
                </a:schemeClr>
              </a:solidFill>
            </a:endParaRP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Measures and records the electrical activity of </a:t>
            </a:r>
            <a:br>
              <a:rPr lang="en-US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the brain, using sensors (electrodes).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Advantages against other methods.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Presents high research and clinical interest.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Valuable sources of information for epilepsy </a:t>
            </a:r>
            <a:br>
              <a:rPr lang="en-US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research and diagnosis.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Carry a large amount of rich information for detecting ongoing seizures.</a:t>
            </a:r>
          </a:p>
          <a:p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Recorded continuously and over long periods of time.</a:t>
            </a:r>
          </a:p>
          <a:p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178EE-26EA-4444-82FE-4BEB35512035}" type="slidenum">
              <a:rPr lang="en-US" smtClean="0"/>
              <a:t>4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12344" y="2007617"/>
            <a:ext cx="1564856" cy="1612776"/>
          </a:xfrm>
          <a:prstGeom prst="rect">
            <a:avLst/>
          </a:prstGeom>
        </p:spPr>
      </p:pic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68C1A457-5155-406F-9863-7E1237573BE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16200000">
            <a:off x="7551352" y="1447799"/>
            <a:ext cx="2438399" cy="365760"/>
          </a:xfrm>
        </p:spPr>
        <p:txBody>
          <a:bodyPr/>
          <a:lstStyle/>
          <a:p>
            <a:fld id="{A82114F9-0A56-4CFC-90B9-8C064466CD54}" type="datetime1">
              <a:rPr lang="en-US" smtClean="0"/>
              <a:t>2/7/2018</a:t>
            </a:fld>
            <a:endParaRPr lang="en-US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46C30E2F-8A1F-40E6-AB25-EF09DF1A53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7452138" y="3984175"/>
            <a:ext cx="2634353" cy="365760"/>
          </a:xfrm>
        </p:spPr>
        <p:txBody>
          <a:bodyPr/>
          <a:lstStyle/>
          <a:p>
            <a:r>
              <a:rPr lang="en-US" dirty="0"/>
              <a:t>LSD&amp;LAW 2018    Dr. Nantia Iakovidou</a:t>
            </a:r>
          </a:p>
        </p:txBody>
      </p:sp>
    </p:spTree>
    <p:extLst>
      <p:ext uri="{BB962C8B-B14F-4D97-AF65-F5344CB8AC3E}">
        <p14:creationId xmlns:p14="http://schemas.microsoft.com/office/powerpoint/2010/main" val="1694656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www.loni.ucla.edu/~thompson/IMAGES/map_Brain_wInt_0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125" l="3125" r="987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5257800"/>
            <a:ext cx="1584960" cy="118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352928" cy="1143000"/>
          </a:xfrm>
        </p:spPr>
        <p:txBody>
          <a:bodyPr/>
          <a:lstStyle/>
          <a:p>
            <a:pPr algn="ctr"/>
            <a:r>
              <a:rPr lang="en-US" dirty="0"/>
              <a:t>General Scheme</a:t>
            </a: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178EE-26EA-4444-82FE-4BEB35512035}" type="slidenum">
              <a:rPr lang="en-US" smtClean="0"/>
              <a:t>5</a:t>
            </a:fld>
            <a:endParaRPr lang="en-US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74664D87-B12F-475B-9FE2-786E019273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417638"/>
            <a:ext cx="7272808" cy="4315618"/>
          </a:xfrm>
        </p:spPr>
      </p:pic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B5B6E8EF-70B0-41F5-8A28-0681636EA6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16200000">
            <a:off x="7551352" y="1447799"/>
            <a:ext cx="2438399" cy="365760"/>
          </a:xfrm>
        </p:spPr>
        <p:txBody>
          <a:bodyPr/>
          <a:lstStyle/>
          <a:p>
            <a:fld id="{3F5EADD6-D8C1-4B3A-A3C8-8341E95C424B}" type="datetime1">
              <a:rPr lang="en-US" smtClean="0"/>
              <a:t>2/7/2018</a:t>
            </a:fld>
            <a:endParaRPr lang="en-US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D617F919-C675-4B05-B1C8-6C1E7585B4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7452138" y="3984175"/>
            <a:ext cx="2634353" cy="365760"/>
          </a:xfrm>
        </p:spPr>
        <p:txBody>
          <a:bodyPr/>
          <a:lstStyle/>
          <a:p>
            <a:r>
              <a:rPr lang="en-US" dirty="0"/>
              <a:t>LSD&amp;LAW 2018    Dr. Nantia Iakovidou</a:t>
            </a:r>
          </a:p>
        </p:txBody>
      </p:sp>
    </p:spTree>
    <p:extLst>
      <p:ext uri="{BB962C8B-B14F-4D97-AF65-F5344CB8AC3E}">
        <p14:creationId xmlns:p14="http://schemas.microsoft.com/office/powerpoint/2010/main" val="2904986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://www.loni.ucla.edu/~thompson/IMAGES/map_Brain_wInt_0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125" l="3125" r="987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5257800"/>
            <a:ext cx="1584960" cy="118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Spatiotemporal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data</a:t>
            </a:r>
            <a:endParaRPr lang="el-GR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931224" cy="4800600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178EE-26EA-4444-82FE-4BEB35512035}" type="slidenum">
              <a:rPr lang="en-US" smtClean="0"/>
              <a:t>6</a:t>
            </a:fld>
            <a:endParaRPr lang="en-US"/>
          </a:p>
        </p:txBody>
      </p:sp>
      <p:pic>
        <p:nvPicPr>
          <p:cNvPr id="7" name="Content Placeholder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375863"/>
            <a:ext cx="2314600" cy="259900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375862"/>
            <a:ext cx="5616624" cy="2599001"/>
          </a:xfrm>
          <a:prstGeom prst="rect">
            <a:avLst/>
          </a:prstGeom>
        </p:spPr>
      </p:pic>
      <p:pic>
        <p:nvPicPr>
          <p:cNvPr id="10" name="Content Placeholder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776" y="3971491"/>
            <a:ext cx="3744416" cy="288313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139952" y="3901613"/>
            <a:ext cx="4062566" cy="2956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4048" indent="-384048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</a:pPr>
            <a:r>
              <a:rPr lang="en-US" sz="2200" dirty="0">
                <a:solidFill>
                  <a:schemeClr val="accent2">
                    <a:lumMod val="50000"/>
                  </a:schemeClr>
                </a:solidFill>
              </a:rPr>
              <a:t>M. Christodoulakis, et al., </a:t>
            </a:r>
            <a:br>
              <a:rPr lang="en-US" sz="22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2200" dirty="0">
                <a:solidFill>
                  <a:schemeClr val="accent2">
                    <a:lumMod val="50000"/>
                  </a:schemeClr>
                </a:solidFill>
              </a:rPr>
              <a:t>“On the effect of volume conduction on graph theoretic measures of brain networks in epilepsy”, Modern EEG Assessment Techniques, </a:t>
            </a:r>
            <a:br>
              <a:rPr lang="en-US" sz="22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2200" dirty="0">
                <a:solidFill>
                  <a:schemeClr val="accent2">
                    <a:lumMod val="50000"/>
                  </a:schemeClr>
                </a:solidFill>
              </a:rPr>
              <a:t>pp. 103-130, Part of the Neuromethods book series, vol. 91, 2015. </a:t>
            </a:r>
            <a:endParaRPr lang="el-GR" dirty="0"/>
          </a:p>
        </p:txBody>
      </p:sp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EB6E567D-55E1-4149-B24D-842D9CAF790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16200000">
            <a:off x="7551352" y="1447799"/>
            <a:ext cx="2438399" cy="365760"/>
          </a:xfrm>
        </p:spPr>
        <p:txBody>
          <a:bodyPr/>
          <a:lstStyle/>
          <a:p>
            <a:fld id="{A6A97517-9509-4042-A4A6-0D43623F4A49}" type="datetime1">
              <a:rPr lang="en-US" smtClean="0"/>
              <a:t>2/7/2018</a:t>
            </a:fld>
            <a:endParaRPr lang="en-US" dirty="0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BC8B7342-9DC3-4DE5-AAE3-5E91E0C7C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7452138" y="3984175"/>
            <a:ext cx="2634353" cy="365760"/>
          </a:xfrm>
        </p:spPr>
        <p:txBody>
          <a:bodyPr/>
          <a:lstStyle/>
          <a:p>
            <a:r>
              <a:rPr lang="en-US" dirty="0"/>
              <a:t>LSD&amp;LAW 2018    Dr. Nantia Iakovidou</a:t>
            </a:r>
          </a:p>
        </p:txBody>
      </p:sp>
    </p:spTree>
    <p:extLst>
      <p:ext uri="{BB962C8B-B14F-4D97-AF65-F5344CB8AC3E}">
        <p14:creationId xmlns:p14="http://schemas.microsoft.com/office/powerpoint/2010/main" val="1675430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www.loni.ucla.edu/~thompson/IMAGES/map_Brain_wInt_0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125" l="3125" r="987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5257800"/>
            <a:ext cx="1584960" cy="118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Epileptic EEG recording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21 electrodes were placed according to </a:t>
            </a:r>
            <a:br>
              <a:rPr lang="en-US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the 10-20 international system.</a:t>
            </a:r>
          </a:p>
          <a:p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2 electrodes were used to record </a:t>
            </a:r>
            <a:br>
              <a:rPr lang="en-US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the electrooculogram (EOG) signals.</a:t>
            </a:r>
          </a:p>
          <a:p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Sampling rate of 200Hz and converted </a:t>
            </a:r>
            <a:br>
              <a:rPr lang="en-US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to the bipolar montage.</a:t>
            </a:r>
          </a:p>
          <a:p>
            <a:endParaRPr lang="en-US" dirty="0">
              <a:solidFill>
                <a:schemeClr val="accent2">
                  <a:lumMod val="50000"/>
                </a:schemeClr>
              </a:solidFill>
            </a:endParaRPr>
          </a:p>
          <a:p>
            <a:pPr marL="114300" indent="0">
              <a:buNone/>
            </a:pPr>
            <a:r>
              <a:rPr lang="en-US" i="1" u="sng" dirty="0">
                <a:solidFill>
                  <a:schemeClr val="accent2">
                    <a:lumMod val="50000"/>
                  </a:schemeClr>
                </a:solidFill>
              </a:rPr>
              <a:t>Bipolar montage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: Pairs of neighboring </a:t>
            </a:r>
            <a:br>
              <a:rPr lang="en-US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electrodes are subtracted from one </a:t>
            </a:r>
            <a:br>
              <a:rPr lang="en-US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another. Usually, the pairs are taken in </a:t>
            </a:r>
            <a:br>
              <a:rPr lang="en-US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straight lines from the front to the back </a:t>
            </a:r>
            <a:br>
              <a:rPr lang="en-US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of the head.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178EE-26EA-4444-82FE-4BEB35512035}" type="slidenum">
              <a:rPr lang="en-US" smtClean="0"/>
              <a:t>7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772817"/>
            <a:ext cx="2895106" cy="2448272"/>
          </a:xfrm>
          <a:prstGeom prst="rect">
            <a:avLst/>
          </a:prstGeom>
          <a:solidFill>
            <a:schemeClr val="bg2">
              <a:alpha val="0"/>
            </a:schemeClr>
          </a:solidFill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36096" y="4293095"/>
            <a:ext cx="2895106" cy="2477993"/>
          </a:xfrm>
          <a:prstGeom prst="rect">
            <a:avLst/>
          </a:prstGeom>
        </p:spPr>
      </p:pic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4EF8F384-0ADD-4C58-8404-376D324D1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16200000">
            <a:off x="7551352" y="1447799"/>
            <a:ext cx="2438399" cy="365760"/>
          </a:xfrm>
        </p:spPr>
        <p:txBody>
          <a:bodyPr/>
          <a:lstStyle/>
          <a:p>
            <a:fld id="{7C577304-74A8-4572-89C1-6DDCB6ACB7BA}" type="datetime1">
              <a:rPr lang="en-US" smtClean="0"/>
              <a:t>2/7/2018</a:t>
            </a:fld>
            <a:endParaRPr lang="en-US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992A2E2B-9787-4632-A78F-4746D761AA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7452138" y="3984175"/>
            <a:ext cx="2634353" cy="365760"/>
          </a:xfrm>
        </p:spPr>
        <p:txBody>
          <a:bodyPr/>
          <a:lstStyle/>
          <a:p>
            <a:r>
              <a:rPr lang="en-US" dirty="0"/>
              <a:t>LSD&amp;LAW 2018    Dr. Nantia Iakovidou</a:t>
            </a:r>
          </a:p>
        </p:txBody>
      </p:sp>
    </p:spTree>
    <p:extLst>
      <p:ext uri="{BB962C8B-B14F-4D97-AF65-F5344CB8AC3E}">
        <p14:creationId xmlns:p14="http://schemas.microsoft.com/office/powerpoint/2010/main" val="36702884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www.loni.ucla.edu/~thompson/IMAGES/map_Brain_wInt_0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125" l="3125" r="987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5257800"/>
            <a:ext cx="1584960" cy="118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Data processing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defRPr/>
            </a:pP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Graph G=(V,E).</a:t>
            </a:r>
          </a:p>
          <a:p>
            <a:pPr lvl="1"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en-US" sz="2200" dirty="0">
                <a:solidFill>
                  <a:schemeClr val="accent2">
                    <a:lumMod val="50000"/>
                  </a:schemeClr>
                </a:solidFill>
              </a:rPr>
              <a:t>Node </a:t>
            </a:r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</a:rPr>
              <a:t>v</a:t>
            </a:r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  <a:sym typeface="Symbol"/>
              </a:rPr>
              <a:t>V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  <a:sym typeface="Symbol"/>
              </a:rPr>
              <a:t>: p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</a:rPr>
              <a:t>airs of neighboring electrodes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  <a:sym typeface="Symbol"/>
              </a:rPr>
              <a:t>.</a:t>
            </a:r>
          </a:p>
          <a:p>
            <a:pPr lvl="1">
              <a:spcAft>
                <a:spcPts val="600"/>
              </a:spcAft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en-US" sz="2200" dirty="0">
                <a:solidFill>
                  <a:schemeClr val="accent2">
                    <a:lumMod val="50000"/>
                  </a:schemeClr>
                </a:solidFill>
                <a:sym typeface="Symbol"/>
              </a:rPr>
              <a:t>Edge </a:t>
            </a:r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</a:rPr>
              <a:t>e</a:t>
            </a:r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  <a:sym typeface="Symbol"/>
              </a:rPr>
              <a:t>E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  <a:sym typeface="Symbol"/>
              </a:rPr>
              <a:t>: subtraction of the corresponding measurements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  <a:p>
            <a:pPr>
              <a:spcAft>
                <a:spcPts val="600"/>
              </a:spcAft>
            </a:pP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Weighted and fully-connected graphs.</a:t>
            </a:r>
          </a:p>
          <a:p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Each graph corresponds to a 5 second length window.</a:t>
            </a:r>
          </a:p>
          <a:p>
            <a:endParaRPr lang="el-GR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178EE-26EA-4444-82FE-4BEB35512035}" type="slidenum">
              <a:rPr lang="en-US" smtClean="0"/>
              <a:t>8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530" y="3932233"/>
            <a:ext cx="3183714" cy="292576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8570" y="3935608"/>
            <a:ext cx="2896444" cy="292239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79244" y="3932234"/>
            <a:ext cx="561905" cy="2925765"/>
          </a:xfrm>
          <a:prstGeom prst="rect">
            <a:avLst/>
          </a:prstGeom>
        </p:spPr>
      </p:pic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9DED351E-C00D-4C0A-9479-6C90411629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16200000">
            <a:off x="7551352" y="1447799"/>
            <a:ext cx="2438399" cy="365760"/>
          </a:xfrm>
        </p:spPr>
        <p:txBody>
          <a:bodyPr/>
          <a:lstStyle/>
          <a:p>
            <a:fld id="{9A32BA4A-5358-4D9C-BA4F-5EF1FCC03FD3}" type="datetime1">
              <a:rPr lang="en-US" smtClean="0"/>
              <a:t>2/7/2018</a:t>
            </a:fld>
            <a:endParaRPr lang="en-US" dirty="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6D9CE87F-6C69-4DD3-9CE1-2454598B51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7452138" y="3984175"/>
            <a:ext cx="2634353" cy="365760"/>
          </a:xfrm>
        </p:spPr>
        <p:txBody>
          <a:bodyPr/>
          <a:lstStyle/>
          <a:p>
            <a:r>
              <a:rPr lang="en-US" dirty="0"/>
              <a:t>LSD&amp;LAW 2018    Dr. Nantia Iakovidou</a:t>
            </a:r>
          </a:p>
        </p:txBody>
      </p:sp>
    </p:spTree>
    <p:extLst>
      <p:ext uri="{BB962C8B-B14F-4D97-AF65-F5344CB8AC3E}">
        <p14:creationId xmlns:p14="http://schemas.microsoft.com/office/powerpoint/2010/main" val="105384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www.loni.ucla.edu/~thompson/IMAGES/map_Brain_wInt_0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125" l="3125" r="987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5257800"/>
            <a:ext cx="1584960" cy="118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Symbolization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>
                    <a:solidFill>
                      <a:schemeClr val="accent2">
                        <a:lumMod val="50000"/>
                      </a:schemeClr>
                    </a:solidFill>
                  </a:rPr>
                  <a:t>Every graph is quantized at a finite resolution.</a:t>
                </a:r>
              </a:p>
              <a:p>
                <a:r>
                  <a:rPr lang="en-US" dirty="0">
                    <a:solidFill>
                      <a:schemeClr val="accent2">
                        <a:lumMod val="50000"/>
                      </a:schemeClr>
                    </a:solidFill>
                  </a:rPr>
                  <a:t>Codebook of</a:t>
                </a:r>
                <a:r>
                  <a:rPr lang="en-US" i="1" dirty="0">
                    <a:solidFill>
                      <a:schemeClr val="accent2">
                        <a:lumMod val="50000"/>
                      </a:schemeClr>
                    </a:solidFill>
                  </a:rPr>
                  <a:t> k </a:t>
                </a:r>
                <a:r>
                  <a:rPr lang="en-US" dirty="0">
                    <a:solidFill>
                      <a:schemeClr val="accent2">
                        <a:lumMod val="50000"/>
                      </a:schemeClr>
                    </a:solidFill>
                  </a:rPr>
                  <a:t>prototypical microstates is designed by applying the neural-gas algorithm:</a:t>
                </a:r>
              </a:p>
              <a:p>
                <a:pPr lvl="1"/>
                <a:r>
                  <a:rPr lang="en-GB" dirty="0">
                    <a:solidFill>
                      <a:schemeClr val="accent2">
                        <a:lumMod val="50000"/>
                      </a:schemeClr>
                    </a:solidFill>
                  </a:rPr>
                  <a:t>This algorithm is an artificial neural network model, which converges efficiently to a small number </a:t>
                </a:r>
                <a:r>
                  <a:rPr lang="en-GB" i="1" dirty="0">
                    <a:solidFill>
                      <a:schemeClr val="accent2">
                        <a:lumMod val="50000"/>
                      </a:schemeClr>
                    </a:solidFill>
                  </a:rPr>
                  <a:t>k</a:t>
                </a:r>
                <a:r>
                  <a:rPr lang="en-GB" dirty="0">
                    <a:solidFill>
                      <a:schemeClr val="accent2">
                        <a:lumMod val="50000"/>
                      </a:schemeClr>
                    </a:solidFill>
                  </a:rPr>
                  <a:t> of codebook vectors using adaptation rule that minimizes the average distortion error.</a:t>
                </a:r>
              </a:p>
              <a:p>
                <a:pPr lvl="1"/>
                <a:r>
                  <a:rPr lang="en-US" dirty="0">
                    <a:solidFill>
                      <a:schemeClr val="accent2">
                        <a:lumMod val="50000"/>
                      </a:schemeClr>
                    </a:solidFill>
                  </a:rPr>
                  <a:t>In our case, </a:t>
                </a:r>
                <a:r>
                  <a:rPr lang="en-US" i="1" dirty="0">
                    <a:solidFill>
                      <a:schemeClr val="accent2">
                        <a:lumMod val="50000"/>
                      </a:schemeClr>
                    </a:solidFill>
                  </a:rPr>
                  <a:t>k</a:t>
                </a:r>
                <a:r>
                  <a:rPr lang="en-US" dirty="0">
                    <a:solidFill>
                      <a:schemeClr val="accent2">
                        <a:lumMod val="50000"/>
                      </a:schemeClr>
                    </a:solidFill>
                  </a:rPr>
                  <a:t>=5.</a:t>
                </a:r>
              </a:p>
              <a:p>
                <a:pPr lvl="1"/>
                <a:r>
                  <a:rPr lang="en-US" dirty="0">
                    <a:solidFill>
                      <a:schemeClr val="accent2">
                        <a:lumMod val="50000"/>
                      </a:schemeClr>
                    </a:solidFill>
                  </a:rPr>
                  <a:t>(</a:t>
                </a:r>
                <a:r>
                  <a:rPr lang="en-US" dirty="0" err="1">
                    <a:solidFill>
                      <a:schemeClr val="accent2">
                        <a:lumMod val="50000"/>
                      </a:schemeClr>
                    </a:solidFill>
                  </a:rPr>
                  <a:t>i,j</a:t>
                </a:r>
                <a:r>
                  <a:rPr lang="en-US" dirty="0">
                    <a:solidFill>
                      <a:schemeClr val="accent2">
                        <a:lumMod val="50000"/>
                      </a:schemeClr>
                    </a:solidFill>
                  </a:rPr>
                  <a:t>)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dirty="0">
                    <a:solidFill>
                      <a:schemeClr val="accent2">
                        <a:lumMod val="50000"/>
                      </a:schemeClr>
                    </a:solidFill>
                  </a:rPr>
                  <a:t>[1,2,3,4,5].</a:t>
                </a:r>
              </a:p>
              <a:p>
                <a:r>
                  <a:rPr lang="en-GB" dirty="0">
                    <a:solidFill>
                      <a:schemeClr val="accent2">
                        <a:lumMod val="50000"/>
                      </a:schemeClr>
                    </a:solidFill>
                  </a:rPr>
                  <a:t>Inside the codebook design there is an algorithmic seriation procedure that “ranks” the symbols. </a:t>
                </a:r>
              </a:p>
              <a:p>
                <a:r>
                  <a:rPr lang="en-GB" dirty="0">
                    <a:solidFill>
                      <a:schemeClr val="accent2">
                        <a:lumMod val="50000"/>
                      </a:schemeClr>
                    </a:solidFill>
                  </a:rPr>
                  <a:t>As a consequence, the symbolic time series closely </a:t>
                </a:r>
                <a:br>
                  <a:rPr lang="en-GB" dirty="0">
                    <a:solidFill>
                      <a:schemeClr val="accent2">
                        <a:lumMod val="50000"/>
                      </a:schemeClr>
                    </a:solidFill>
                  </a:rPr>
                </a:br>
                <a:r>
                  <a:rPr lang="en-GB" dirty="0">
                    <a:solidFill>
                      <a:schemeClr val="accent2">
                        <a:lumMod val="50000"/>
                      </a:schemeClr>
                    </a:solidFill>
                  </a:rPr>
                  <a:t>follows the underlying functional connectivity dynamics.</a:t>
                </a:r>
                <a:endParaRPr lang="en-US" dirty="0">
                  <a:solidFill>
                    <a:schemeClr val="accent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5"/>
                <a:stretch>
                  <a:fillRect t="-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178EE-26EA-4444-82FE-4BEB35512035}" type="slidenum">
              <a:rPr lang="en-US" smtClean="0"/>
              <a:t>9</a:t>
            </a:fld>
            <a:endParaRPr lang="en-US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9E77BA20-29E3-4456-B9D7-9ECD3FFB3F5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16200000">
            <a:off x="7551352" y="1447799"/>
            <a:ext cx="2438399" cy="365760"/>
          </a:xfrm>
        </p:spPr>
        <p:txBody>
          <a:bodyPr/>
          <a:lstStyle/>
          <a:p>
            <a:fld id="{495E3D37-3781-4AEC-AEC5-1CB28A49DCCC}" type="datetime1">
              <a:rPr lang="en-US" smtClean="0"/>
              <a:t>2/7/2018</a:t>
            </a:fld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B3ABF308-CF35-4B34-95D3-06C27EF8FE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7452138" y="3984175"/>
            <a:ext cx="2634353" cy="365760"/>
          </a:xfrm>
        </p:spPr>
        <p:txBody>
          <a:bodyPr/>
          <a:lstStyle/>
          <a:p>
            <a:r>
              <a:rPr lang="en-US" dirty="0"/>
              <a:t>LSD&amp;LAW 2018    Dr. Nantia Iakovidou</a:t>
            </a:r>
          </a:p>
        </p:txBody>
      </p:sp>
    </p:spTree>
    <p:extLst>
      <p:ext uri="{BB962C8B-B14F-4D97-AF65-F5344CB8AC3E}">
        <p14:creationId xmlns:p14="http://schemas.microsoft.com/office/powerpoint/2010/main" val="702754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Neuro_3</Template>
  <TotalTime>22536</TotalTime>
  <Words>1728</Words>
  <Application>Microsoft Office PowerPoint</Application>
  <PresentationFormat>On-screen Show (4:3)</PresentationFormat>
  <Paragraphs>259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</vt:lpstr>
      <vt:lpstr>Calibri</vt:lpstr>
      <vt:lpstr>Cambria</vt:lpstr>
      <vt:lpstr>Cambria Math</vt:lpstr>
      <vt:lpstr>Franklin Gothic Book</vt:lpstr>
      <vt:lpstr>Symbol</vt:lpstr>
      <vt:lpstr>Wingdings</vt:lpstr>
      <vt:lpstr>Adjacency</vt:lpstr>
      <vt:lpstr>A symbolic dynamics approach to Epileptic Chronnectomics: Employing strings to predict seizure onset</vt:lpstr>
      <vt:lpstr>Preview</vt:lpstr>
      <vt:lpstr>Epilepsy</vt:lpstr>
      <vt:lpstr>Electroencephalogram (EEG)</vt:lpstr>
      <vt:lpstr>General Scheme</vt:lpstr>
      <vt:lpstr>Spatiotemporal data</vt:lpstr>
      <vt:lpstr>Epileptic EEG recording</vt:lpstr>
      <vt:lpstr>Data processing</vt:lpstr>
      <vt:lpstr>Symbolization</vt:lpstr>
      <vt:lpstr>Microstates</vt:lpstr>
      <vt:lpstr>Entropy of Markov Trajectories</vt:lpstr>
      <vt:lpstr>MoTif eXtraction (MoTeX)</vt:lpstr>
      <vt:lpstr>First Approach</vt:lpstr>
      <vt:lpstr>Results (First Approach)</vt:lpstr>
      <vt:lpstr>Second Approach</vt:lpstr>
      <vt:lpstr>Results (Second Approach)</vt:lpstr>
      <vt:lpstr>Results (Second Approach)</vt:lpstr>
      <vt:lpstr>Conclusions 1/2</vt:lpstr>
      <vt:lpstr>Conclusions 2/2</vt:lpstr>
      <vt:lpstr>Plans for Future Study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Click to add title</dc:title>
  <dc:creator>Nantia</dc:creator>
  <cp:lastModifiedBy>Iakovidou, Nantia</cp:lastModifiedBy>
  <cp:revision>358</cp:revision>
  <cp:lastPrinted>2018-02-06T16:01:58Z</cp:lastPrinted>
  <dcterms:created xsi:type="dcterms:W3CDTF">2015-10-12T13:24:38Z</dcterms:created>
  <dcterms:modified xsi:type="dcterms:W3CDTF">2018-02-07T14:40:12Z</dcterms:modified>
</cp:coreProperties>
</file>