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</p:sldMasterIdLst>
  <p:notesMasterIdLst>
    <p:notesMasterId r:id="rId42"/>
  </p:notesMasterIdLst>
  <p:sldIdLst>
    <p:sldId id="1071" r:id="rId3"/>
    <p:sldId id="1136" r:id="rId4"/>
    <p:sldId id="1145" r:id="rId5"/>
    <p:sldId id="1154" r:id="rId6"/>
    <p:sldId id="1155" r:id="rId7"/>
    <p:sldId id="1127" r:id="rId8"/>
    <p:sldId id="1129" r:id="rId9"/>
    <p:sldId id="1153" r:id="rId10"/>
    <p:sldId id="810" r:id="rId11"/>
    <p:sldId id="555" r:id="rId12"/>
    <p:sldId id="1126" r:id="rId13"/>
    <p:sldId id="1100" r:id="rId14"/>
    <p:sldId id="1105" r:id="rId15"/>
    <p:sldId id="1106" r:id="rId16"/>
    <p:sldId id="1107" r:id="rId17"/>
    <p:sldId id="1091" r:id="rId18"/>
    <p:sldId id="1095" r:id="rId19"/>
    <p:sldId id="1108" r:id="rId20"/>
    <p:sldId id="1109" r:id="rId21"/>
    <p:sldId id="1110" r:id="rId22"/>
    <p:sldId id="1111" r:id="rId23"/>
    <p:sldId id="1112" r:id="rId24"/>
    <p:sldId id="1114" r:id="rId25"/>
    <p:sldId id="1115" r:id="rId26"/>
    <p:sldId id="1116" r:id="rId27"/>
    <p:sldId id="1117" r:id="rId28"/>
    <p:sldId id="1152" r:id="rId29"/>
    <p:sldId id="1097" r:id="rId30"/>
    <p:sldId id="1096" r:id="rId31"/>
    <p:sldId id="1119" r:id="rId32"/>
    <p:sldId id="1144" r:id="rId33"/>
    <p:sldId id="1120" r:id="rId34"/>
    <p:sldId id="1121" r:id="rId35"/>
    <p:sldId id="1122" r:id="rId36"/>
    <p:sldId id="1098" r:id="rId37"/>
    <p:sldId id="1131" r:id="rId38"/>
    <p:sldId id="1099" r:id="rId39"/>
    <p:sldId id="1156" r:id="rId40"/>
    <p:sldId id="115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e Magazzeni" initials="DM" lastIdx="1" clrIdx="0">
    <p:extLst>
      <p:ext uri="{19B8F6BF-5375-455C-9EA6-DF929625EA0E}">
        <p15:presenceInfo xmlns:p15="http://schemas.microsoft.com/office/powerpoint/2012/main" userId="9c98bb129e799d6a" providerId="Windows Live"/>
      </p:ext>
    </p:extLst>
  </p:cmAuthor>
  <p:cmAuthor id="2" name="Chiara Piacentini" initials="C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7" autoAdjust="0"/>
    <p:restoredTop sz="86708" autoAdjust="0"/>
  </p:normalViewPr>
  <p:slideViewPr>
    <p:cSldViewPr>
      <p:cViewPr varScale="1">
        <p:scale>
          <a:sx n="75" d="100"/>
          <a:sy n="75" d="100"/>
        </p:scale>
        <p:origin x="149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15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26B17-09D2-4C6C-AFB5-003EA56F3A32}" type="datetimeFigureOut">
              <a:rPr lang="en-GB" smtClean="0"/>
              <a:pPr/>
              <a:t>20/08/2017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69072-10B0-4758-AB73-734160EDD2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77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69072-10B0-4758-AB73-734160EDD2FF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02904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24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SCREENSHOT</a:t>
            </a:r>
            <a:r>
              <a:rPr lang="en-GB" baseline="0" dirty="0"/>
              <a:t> OF VAL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9072-10B0-4758-AB73-734160EDD2FF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442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7E5E-B8F4-4483-96BF-64F0410EA92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636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69072-10B0-4758-AB73-734160EDD2FF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5351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9072-10B0-4758-AB73-734160EDD2F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44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9072-10B0-4758-AB73-734160EDD2F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36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9072-10B0-4758-AB73-734160EDD2F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32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9072-10B0-4758-AB73-734160EDD2F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731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13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09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14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4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4358-7BA9-4CC5-BAAE-DA9FEDA97C51}" type="datetimeFigureOut">
              <a:rPr lang="en-GB" smtClean="0"/>
              <a:pPr/>
              <a:t>20/08/2017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28E5-6A25-44E2-92D0-594633E0FA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01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4358-7BA9-4CC5-BAAE-DA9FEDA97C51}" type="datetimeFigureOut">
              <a:rPr lang="en-GB" smtClean="0"/>
              <a:pPr/>
              <a:t>20/08/2017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28E5-6A25-44E2-92D0-594633E0FA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7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4358-7BA9-4CC5-BAAE-DA9FEDA97C51}" type="datetimeFigureOut">
              <a:rPr lang="en-GB" smtClean="0"/>
              <a:pPr/>
              <a:t>20/08/2017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28E5-6A25-44E2-92D0-594633E0FA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457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974F-B537-4BBC-9BFC-1C1DCB8D7D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843E-1A83-4440-89E2-78502CFA1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63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C741-FD05-4834-A4D2-32DC7145BB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843E-1A83-4440-89E2-78502CFA1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22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846A-D415-44B3-90D6-D7132DCAF2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843E-1A83-4440-89E2-78502CFA1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61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CEAE-A97F-449F-941C-9727A1F9E8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843E-1A83-4440-89E2-78502CFA1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50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4685-A464-4E25-8E8F-0FAF483CF8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843E-1A83-4440-89E2-78502CFA1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50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7E21-01E4-4537-968F-87088861B4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843E-1A83-4440-89E2-78502CFA1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90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8B69-CAFE-4CB2-8D48-701A210EFE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843E-1A83-4440-89E2-78502CFA1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0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3AC-771A-4800-8DAB-ACB725F5E2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843E-1A83-4440-89E2-78502CFA1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3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4358-7BA9-4CC5-BAAE-DA9FEDA97C51}" type="datetimeFigureOut">
              <a:rPr lang="en-GB" smtClean="0"/>
              <a:pPr/>
              <a:t>20/08/2017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28E5-6A25-44E2-92D0-594633E0FA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0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6AB9-F58B-43C7-945D-37BB313E72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843E-1A83-4440-89E2-78502CFA1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0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6239-E025-462C-94AD-C7967D991A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843E-1A83-4440-89E2-78502CFA1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34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F708-81A1-4154-B489-E5D73263A2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843E-1A83-4440-89E2-78502CFA1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2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4358-7BA9-4CC5-BAAE-DA9FEDA97C51}" type="datetimeFigureOut">
              <a:rPr lang="en-GB" smtClean="0"/>
              <a:pPr/>
              <a:t>20/08/2017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28E5-6A25-44E2-92D0-594633E0FA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58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4358-7BA9-4CC5-BAAE-DA9FEDA97C51}" type="datetimeFigureOut">
              <a:rPr lang="en-GB" smtClean="0"/>
              <a:pPr/>
              <a:t>20/08/2017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28E5-6A25-44E2-92D0-594633E0FA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42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4358-7BA9-4CC5-BAAE-DA9FEDA97C51}" type="datetimeFigureOut">
              <a:rPr lang="en-GB" smtClean="0"/>
              <a:pPr/>
              <a:t>20/08/2017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28E5-6A25-44E2-92D0-594633E0FA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91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4358-7BA9-4CC5-BAAE-DA9FEDA97C51}" type="datetimeFigureOut">
              <a:rPr lang="en-GB" smtClean="0"/>
              <a:pPr/>
              <a:t>20/08/2017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28E5-6A25-44E2-92D0-594633E0FA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98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4358-7BA9-4CC5-BAAE-DA9FEDA97C51}" type="datetimeFigureOut">
              <a:rPr lang="en-GB" smtClean="0"/>
              <a:pPr/>
              <a:t>20/08/2017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28E5-6A25-44E2-92D0-594633E0FA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8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4358-7BA9-4CC5-BAAE-DA9FEDA97C51}" type="datetimeFigureOut">
              <a:rPr lang="en-GB" smtClean="0"/>
              <a:pPr/>
              <a:t>20/08/2017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28E5-6A25-44E2-92D0-594633E0FA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79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4358-7BA9-4CC5-BAAE-DA9FEDA97C51}" type="datetimeFigureOut">
              <a:rPr lang="en-GB" smtClean="0"/>
              <a:pPr/>
              <a:t>20/08/2017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28E5-6A25-44E2-92D0-594633E0FA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34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infosoft.com/en/images/product_Esterel_clip_image002_0004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36096" y="5559378"/>
            <a:ext cx="3707904" cy="1298621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44358-7BA9-4CC5-BAAE-DA9FEDA97C51}" type="datetimeFigureOut">
              <a:rPr lang="en-GB" smtClean="0"/>
              <a:pPr/>
              <a:t>20/08/2017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28E5-6A25-44E2-92D0-594633E0FA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66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9991" y="365126"/>
            <a:ext cx="7886700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36822"/>
            <a:ext cx="7886700" cy="5263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29349"/>
            <a:ext cx="2057400" cy="169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61C7C-9A89-4C94-AADD-792537D30F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29349"/>
            <a:ext cx="3086100" cy="169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sym typeface="Symbol" panose="05050102010706020507" pitchFamily="18" charset="2"/>
              </a:rPr>
              <a:t>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Fondazione Bruno Kessler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29349"/>
            <a:ext cx="2057400" cy="169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2843E-1A83-4440-89E2-78502CFA1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304800"/>
            <a:ext cx="685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304800" y="6705600"/>
            <a:ext cx="8839200" cy="152400"/>
          </a:xfrm>
          <a:prstGeom prst="rect">
            <a:avLst/>
          </a:prstGeom>
          <a:gradFill rotWithShape="0">
            <a:gsLst>
              <a:gs pos="0">
                <a:srgbClr val="005296"/>
              </a:gs>
              <a:gs pos="100000">
                <a:srgbClr val="00305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304800" y="0"/>
            <a:ext cx="8839200" cy="228600"/>
          </a:xfrm>
          <a:prstGeom prst="rect">
            <a:avLst/>
          </a:prstGeom>
          <a:gradFill rotWithShape="0">
            <a:gsLst>
              <a:gs pos="0">
                <a:srgbClr val="005296"/>
              </a:gs>
              <a:gs pos="100000">
                <a:srgbClr val="00305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5C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9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-531440"/>
            <a:ext cx="8856984" cy="4032448"/>
          </a:xfrm>
        </p:spPr>
        <p:txBody>
          <a:bodyPr>
            <a:normAutofit/>
          </a:bodyPr>
          <a:lstStyle/>
          <a:p>
            <a:r>
              <a:rPr lang="en-GB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eXplainable</a:t>
            </a:r>
            <a:r>
              <a:rPr lang="en-GB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Planning</a:t>
            </a:r>
            <a:br>
              <a:rPr lang="en-GB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(XAIP) </a:t>
            </a:r>
            <a:endParaRPr lang="en-GB" sz="4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044552"/>
            <a:ext cx="6400800" cy="17526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Daniele Magazzeni</a:t>
            </a:r>
          </a:p>
        </p:txBody>
      </p:sp>
      <p:pic>
        <p:nvPicPr>
          <p:cNvPr id="283650" name="Picture 2" descr="http://www.inf.kcl.ac.uk/pg/junhuan.zhang/images/KCL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943340"/>
            <a:ext cx="1714480" cy="128586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2373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IJCAI-17 Workshop on Explainable Artificial Intelligence (XAI)</a:t>
            </a:r>
            <a:endParaRPr lang="en-GB" sz="2400" b="1" i="0" dirty="0">
              <a:solidFill>
                <a:schemeClr val="tx2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36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Works on Plan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9108504" cy="2520280"/>
          </a:xfrm>
        </p:spPr>
        <p:txBody>
          <a:bodyPr>
            <a:normAutofit/>
          </a:bodyPr>
          <a:lstStyle/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Translate PDDL in forms that humans can understand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Sohrabi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al.]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Design interfaces that help this understanding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Bidot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al.]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Describe causal/temporal relations for plan steps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Seegebarth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al.]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Explaining observed behaviours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Sohrabi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Baier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McIlraith]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Understanding the past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[Molineaux et al.]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Focus on human’s interpretation of plans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Seegebarth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al.]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3933056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MANY more over the last 20 years….</a:t>
            </a:r>
          </a:p>
          <a:p>
            <a:endParaRPr lang="en-GB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making sense of a plan is different from explaining why a planner made a decision.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1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More Recent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268760"/>
            <a:ext cx="9108504" cy="5589240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Verbalization and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transparency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autonomy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[Manuela </a:t>
            </a:r>
            <a:r>
              <a:rPr lang="en-GB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Veloso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IJCAI 2016]</a:t>
            </a:r>
            <a:b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Explainable Agency   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[Pat Langley et al. AAAI 2017]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Plan Explicability for Robot Planning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[Rao </a:t>
            </a:r>
            <a:r>
              <a:rPr lang="en-GB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Kambhampati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 ICRA  2017]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Plan Explanation as Model Reconciliation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[Rao </a:t>
            </a:r>
            <a:r>
              <a:rPr lang="en-GB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Kambhampati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 IJCAI  2017]</a:t>
            </a:r>
          </a:p>
          <a:p>
            <a:endParaRPr lang="en-GB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Planning as an Iterative Process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Smith, </a:t>
            </a:r>
            <a:r>
              <a:rPr lang="en-GB" sz="1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Invited Talk </a:t>
            </a: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AAAI 2012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GB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5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455041" y="1173961"/>
            <a:ext cx="8232480" cy="243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287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altLang="en-US" sz="2177" dirty="0">
                <a:solidFill>
                  <a:schemeClr val="tx2"/>
                </a:solidFill>
              </a:rPr>
              <a:t>XAIP is </a:t>
            </a:r>
            <a:r>
              <a:rPr lang="en-GB" altLang="en-US" sz="2177" b="1" dirty="0">
                <a:solidFill>
                  <a:schemeClr val="tx2"/>
                </a:solidFill>
              </a:rPr>
              <a:t>not</a:t>
            </a:r>
            <a:r>
              <a:rPr lang="en-GB" altLang="en-US" sz="2177" dirty="0">
                <a:solidFill>
                  <a:schemeClr val="tx2"/>
                </a:solidFill>
              </a:rPr>
              <a:t> explaining what is </a:t>
            </a:r>
            <a:r>
              <a:rPr lang="en-GB" altLang="en-US" sz="2177" b="1" dirty="0">
                <a:solidFill>
                  <a:schemeClr val="tx2"/>
                </a:solidFill>
              </a:rPr>
              <a:t>obvious</a:t>
            </a:r>
            <a:r>
              <a:rPr lang="en-GB" altLang="en-US" sz="2177" dirty="0">
                <a:solidFill>
                  <a:schemeClr val="tx2"/>
                </a:solidFill>
              </a:rPr>
              <a:t> !</a:t>
            </a:r>
          </a:p>
          <a:p>
            <a:endParaRPr lang="en-GB" altLang="en-US" sz="2177" dirty="0">
              <a:solidFill>
                <a:schemeClr val="tx2"/>
              </a:solidFill>
            </a:endParaRPr>
          </a:p>
          <a:p>
            <a:r>
              <a:rPr lang="en-GB" altLang="en-US" sz="2177" dirty="0">
                <a:solidFill>
                  <a:schemeClr val="tx2"/>
                </a:solidFill>
              </a:rPr>
              <a:t>Many planners select actions in their plan-construction process by minimising a heuristic distance to goal (relaxed plan)</a:t>
            </a:r>
          </a:p>
          <a:p>
            <a:endParaRPr lang="en-GB" altLang="en-US" sz="2177" dirty="0">
              <a:solidFill>
                <a:schemeClr val="tx2"/>
              </a:solidFill>
            </a:endParaRPr>
          </a:p>
          <a:p>
            <a:endParaRPr lang="en-GB" altLang="en-US" sz="2177" dirty="0">
              <a:solidFill>
                <a:schemeClr val="tx2"/>
              </a:solidFill>
            </a:endParaRPr>
          </a:p>
          <a:p>
            <a:endParaRPr lang="en-GB" altLang="en-US" sz="2177" dirty="0">
              <a:solidFill>
                <a:schemeClr val="tx2"/>
              </a:solidFill>
            </a:endParaRPr>
          </a:p>
        </p:txBody>
      </p:sp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324001" y="163081"/>
            <a:ext cx="8670240" cy="881280"/>
          </a:xfrm>
        </p:spPr>
        <p:txBody>
          <a:bodyPr/>
          <a:lstStyle/>
          <a:p>
            <a:pPr>
              <a:tabLst>
                <a:tab pos="0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0836" algn="l"/>
                <a:tab pos="2849803" algn="l"/>
                <a:tab pos="3257328" algn="l"/>
                <a:tab pos="3663414" algn="l"/>
                <a:tab pos="4072380" algn="l"/>
                <a:tab pos="4479907" algn="l"/>
                <a:tab pos="4887432" algn="l"/>
                <a:tab pos="5293518" algn="l"/>
                <a:tab pos="5702484" algn="l"/>
                <a:tab pos="6110011" algn="l"/>
                <a:tab pos="6516097" algn="l"/>
                <a:tab pos="6923622" algn="l"/>
                <a:tab pos="7332588" algn="l"/>
                <a:tab pos="7740115" algn="l"/>
                <a:tab pos="8146201" algn="l"/>
              </a:tabLst>
            </a:pPr>
            <a:r>
              <a:rPr lang="en-GB" altLang="en-US" sz="3266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altLang="en-US" sz="3266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eXplainable</a:t>
            </a:r>
            <a:r>
              <a:rPr lang="en-GB" altLang="en-US" sz="3266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Planning is NOT !</a:t>
            </a:r>
          </a:p>
        </p:txBody>
      </p:sp>
    </p:spTree>
    <p:extLst>
      <p:ext uri="{BB962C8B-B14F-4D97-AF65-F5344CB8AC3E}">
        <p14:creationId xmlns:p14="http://schemas.microsoft.com/office/powerpoint/2010/main" val="31389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455041" y="1173961"/>
            <a:ext cx="8232480" cy="411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287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altLang="en-US" sz="2177" dirty="0">
                <a:solidFill>
                  <a:schemeClr val="tx2"/>
                </a:solidFill>
              </a:rPr>
              <a:t>XAIP is </a:t>
            </a:r>
            <a:r>
              <a:rPr lang="en-GB" altLang="en-US" sz="2177" b="1" dirty="0">
                <a:solidFill>
                  <a:schemeClr val="tx2"/>
                </a:solidFill>
              </a:rPr>
              <a:t>not</a:t>
            </a:r>
            <a:r>
              <a:rPr lang="en-GB" altLang="en-US" sz="2177" dirty="0">
                <a:solidFill>
                  <a:schemeClr val="tx2"/>
                </a:solidFill>
              </a:rPr>
              <a:t> explaining what is </a:t>
            </a:r>
            <a:r>
              <a:rPr lang="en-GB" altLang="en-US" sz="2177" b="1" dirty="0">
                <a:solidFill>
                  <a:schemeClr val="tx2"/>
                </a:solidFill>
              </a:rPr>
              <a:t>obvious</a:t>
            </a:r>
            <a:r>
              <a:rPr lang="en-GB" altLang="en-US" sz="2177" dirty="0">
                <a:solidFill>
                  <a:schemeClr val="tx2"/>
                </a:solidFill>
              </a:rPr>
              <a:t> !</a:t>
            </a:r>
          </a:p>
          <a:p>
            <a:endParaRPr lang="en-GB" altLang="en-US" sz="2177" dirty="0">
              <a:solidFill>
                <a:schemeClr val="tx2"/>
              </a:solidFill>
            </a:endParaRPr>
          </a:p>
          <a:p>
            <a:r>
              <a:rPr lang="en-GB" altLang="en-US" sz="2177" dirty="0">
                <a:solidFill>
                  <a:schemeClr val="tx2"/>
                </a:solidFill>
              </a:rPr>
              <a:t>Many planners select actions in their plan-construction process by minimising a heuristic distance to goal (relaxed plan)</a:t>
            </a:r>
          </a:p>
          <a:p>
            <a:endParaRPr lang="en-GB" altLang="en-US" sz="2177" dirty="0">
              <a:solidFill>
                <a:schemeClr val="tx2"/>
              </a:solidFill>
            </a:endParaRPr>
          </a:p>
          <a:p>
            <a:endParaRPr lang="en-GB" altLang="en-US" sz="2177" dirty="0">
              <a:solidFill>
                <a:schemeClr val="tx2"/>
              </a:solidFill>
            </a:endParaRPr>
          </a:p>
          <a:p>
            <a:endParaRPr lang="en-GB" altLang="en-US" sz="2177" dirty="0">
              <a:solidFill>
                <a:schemeClr val="tx2"/>
              </a:solidFill>
            </a:endParaRPr>
          </a:p>
          <a:p>
            <a:r>
              <a:rPr lang="en-GB" altLang="en-US" sz="2177" dirty="0">
                <a:solidFill>
                  <a:schemeClr val="tx2"/>
                </a:solidFill>
              </a:rPr>
              <a:t>Q: </a:t>
            </a:r>
            <a:r>
              <a:rPr lang="en-GB" altLang="en-US" sz="2177" i="1" dirty="0">
                <a:solidFill>
                  <a:schemeClr val="tx2"/>
                </a:solidFill>
              </a:rPr>
              <a:t>Why did the planner do that </a:t>
            </a:r>
            <a:r>
              <a:rPr lang="en-GB" altLang="en-US" sz="2177" dirty="0">
                <a:solidFill>
                  <a:schemeClr val="tx2"/>
                </a:solidFill>
              </a:rPr>
              <a:t>?</a:t>
            </a:r>
          </a:p>
          <a:p>
            <a:endParaRPr lang="en-GB" altLang="en-US" sz="2177" dirty="0">
              <a:solidFill>
                <a:schemeClr val="tx2"/>
              </a:solidFill>
            </a:endParaRPr>
          </a:p>
          <a:p>
            <a:endParaRPr lang="en-GB" altLang="en-US" sz="2177" dirty="0">
              <a:solidFill>
                <a:schemeClr val="tx2"/>
              </a:solidFill>
            </a:endParaRPr>
          </a:p>
          <a:p>
            <a:r>
              <a:rPr lang="en-GB" altLang="en-US" sz="2177" dirty="0">
                <a:solidFill>
                  <a:schemeClr val="tx2"/>
                </a:solidFill>
              </a:rPr>
              <a:t>A: </a:t>
            </a:r>
            <a:r>
              <a:rPr lang="en-GB" altLang="en-US" sz="2177" i="1" dirty="0">
                <a:solidFill>
                  <a:schemeClr val="tx2"/>
                </a:solidFill>
              </a:rPr>
              <a:t>Because it got me closer to the goal</a:t>
            </a:r>
            <a:r>
              <a:rPr lang="en-GB" altLang="en-US" sz="2177" dirty="0">
                <a:solidFill>
                  <a:schemeClr val="tx2"/>
                </a:solidFill>
              </a:rPr>
              <a:t> !</a:t>
            </a:r>
          </a:p>
          <a:p>
            <a:endParaRPr lang="en-GB" altLang="en-US" sz="2177" dirty="0">
              <a:solidFill>
                <a:schemeClr val="tx2"/>
              </a:solidFill>
            </a:endParaRPr>
          </a:p>
        </p:txBody>
      </p:sp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324001" y="163081"/>
            <a:ext cx="8670240" cy="881280"/>
          </a:xfrm>
        </p:spPr>
        <p:txBody>
          <a:bodyPr/>
          <a:lstStyle/>
          <a:p>
            <a:pPr>
              <a:tabLst>
                <a:tab pos="0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0836" algn="l"/>
                <a:tab pos="2849803" algn="l"/>
                <a:tab pos="3257328" algn="l"/>
                <a:tab pos="3663414" algn="l"/>
                <a:tab pos="4072380" algn="l"/>
                <a:tab pos="4479907" algn="l"/>
                <a:tab pos="4887432" algn="l"/>
                <a:tab pos="5293518" algn="l"/>
                <a:tab pos="5702484" algn="l"/>
                <a:tab pos="6110011" algn="l"/>
                <a:tab pos="6516097" algn="l"/>
                <a:tab pos="6923622" algn="l"/>
                <a:tab pos="7332588" algn="l"/>
                <a:tab pos="7740115" algn="l"/>
                <a:tab pos="8146201" algn="l"/>
              </a:tabLst>
            </a:pPr>
            <a:r>
              <a:rPr lang="en-GB" altLang="en-US" sz="3266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altLang="en-US" sz="3266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eXplainable</a:t>
            </a:r>
            <a:r>
              <a:rPr lang="en-GB" altLang="en-US" sz="3266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Planning is NOT !</a:t>
            </a:r>
          </a:p>
        </p:txBody>
      </p:sp>
    </p:spTree>
    <p:extLst>
      <p:ext uri="{BB962C8B-B14F-4D97-AF65-F5344CB8AC3E}">
        <p14:creationId xmlns:p14="http://schemas.microsoft.com/office/powerpoint/2010/main" val="154712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455041" y="1173961"/>
            <a:ext cx="8232480" cy="411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287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altLang="en-US" sz="2177" dirty="0">
                <a:solidFill>
                  <a:schemeClr val="tx2"/>
                </a:solidFill>
              </a:rPr>
              <a:t>XAIP is </a:t>
            </a:r>
            <a:r>
              <a:rPr lang="en-GB" altLang="en-US" sz="2177" b="1" dirty="0">
                <a:solidFill>
                  <a:schemeClr val="tx2"/>
                </a:solidFill>
              </a:rPr>
              <a:t>not</a:t>
            </a:r>
            <a:r>
              <a:rPr lang="en-GB" altLang="en-US" sz="2177" dirty="0">
                <a:solidFill>
                  <a:schemeClr val="tx2"/>
                </a:solidFill>
              </a:rPr>
              <a:t> explaining what is </a:t>
            </a:r>
            <a:r>
              <a:rPr lang="en-GB" altLang="en-US" sz="2177" b="1" dirty="0">
                <a:solidFill>
                  <a:schemeClr val="tx2"/>
                </a:solidFill>
              </a:rPr>
              <a:t>obvious</a:t>
            </a:r>
            <a:r>
              <a:rPr lang="en-GB" altLang="en-US" sz="2177" dirty="0">
                <a:solidFill>
                  <a:schemeClr val="tx2"/>
                </a:solidFill>
              </a:rPr>
              <a:t> !</a:t>
            </a:r>
          </a:p>
          <a:p>
            <a:endParaRPr lang="en-GB" altLang="en-US" sz="2177" dirty="0">
              <a:solidFill>
                <a:schemeClr val="tx2"/>
              </a:solidFill>
            </a:endParaRPr>
          </a:p>
          <a:p>
            <a:r>
              <a:rPr lang="en-GB" altLang="en-US" sz="2177" dirty="0">
                <a:solidFill>
                  <a:schemeClr val="tx2"/>
                </a:solidFill>
              </a:rPr>
              <a:t>Many planners select actions in their plan-construction process by minimising a heuristic distance to goal (relaxed plan)</a:t>
            </a:r>
          </a:p>
          <a:p>
            <a:endParaRPr lang="en-GB" altLang="en-US" sz="2177" dirty="0">
              <a:solidFill>
                <a:schemeClr val="tx2"/>
              </a:solidFill>
            </a:endParaRPr>
          </a:p>
          <a:p>
            <a:endParaRPr lang="en-GB" altLang="en-US" sz="2177" dirty="0">
              <a:solidFill>
                <a:schemeClr val="tx2"/>
              </a:solidFill>
            </a:endParaRPr>
          </a:p>
          <a:p>
            <a:endParaRPr lang="en-GB" altLang="en-US" sz="2177" dirty="0">
              <a:solidFill>
                <a:schemeClr val="tx2"/>
              </a:solidFill>
            </a:endParaRPr>
          </a:p>
          <a:p>
            <a:r>
              <a:rPr lang="en-GB" altLang="en-US" sz="2177" dirty="0">
                <a:solidFill>
                  <a:schemeClr val="tx2"/>
                </a:solidFill>
              </a:rPr>
              <a:t>Q: </a:t>
            </a:r>
            <a:r>
              <a:rPr lang="en-GB" altLang="en-US" sz="2177" i="1" dirty="0">
                <a:solidFill>
                  <a:schemeClr val="tx2"/>
                </a:solidFill>
              </a:rPr>
              <a:t>Why did the planner do that </a:t>
            </a:r>
            <a:r>
              <a:rPr lang="en-GB" altLang="en-US" sz="2177" dirty="0">
                <a:solidFill>
                  <a:schemeClr val="tx2"/>
                </a:solidFill>
              </a:rPr>
              <a:t>?</a:t>
            </a:r>
          </a:p>
          <a:p>
            <a:endParaRPr lang="en-GB" altLang="en-US" sz="2177" dirty="0">
              <a:solidFill>
                <a:schemeClr val="tx2"/>
              </a:solidFill>
            </a:endParaRPr>
          </a:p>
          <a:p>
            <a:endParaRPr lang="en-GB" altLang="en-US" sz="2177" dirty="0">
              <a:solidFill>
                <a:schemeClr val="tx2"/>
              </a:solidFill>
            </a:endParaRPr>
          </a:p>
          <a:p>
            <a:r>
              <a:rPr lang="en-GB" altLang="en-US" sz="2177" dirty="0">
                <a:solidFill>
                  <a:schemeClr val="tx2"/>
                </a:solidFill>
              </a:rPr>
              <a:t>A: </a:t>
            </a:r>
            <a:r>
              <a:rPr lang="en-GB" altLang="en-US" sz="2177" i="1" dirty="0">
                <a:solidFill>
                  <a:schemeClr val="tx2"/>
                </a:solidFill>
              </a:rPr>
              <a:t>Because it got me closer to the goal</a:t>
            </a:r>
            <a:r>
              <a:rPr lang="en-GB" altLang="en-US" sz="2177" dirty="0">
                <a:solidFill>
                  <a:schemeClr val="tx2"/>
                </a:solidFill>
              </a:rPr>
              <a:t> !</a:t>
            </a:r>
          </a:p>
          <a:p>
            <a:endParaRPr lang="en-GB" altLang="en-US" sz="2177" dirty="0">
              <a:solidFill>
                <a:schemeClr val="tx2"/>
              </a:solidFill>
            </a:endParaRPr>
          </a:p>
        </p:txBody>
      </p:sp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324001" y="163081"/>
            <a:ext cx="8670240" cy="881280"/>
          </a:xfrm>
        </p:spPr>
        <p:txBody>
          <a:bodyPr/>
          <a:lstStyle/>
          <a:p>
            <a:pPr>
              <a:tabLst>
                <a:tab pos="0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0836" algn="l"/>
                <a:tab pos="2849803" algn="l"/>
                <a:tab pos="3257328" algn="l"/>
                <a:tab pos="3663414" algn="l"/>
                <a:tab pos="4072380" algn="l"/>
                <a:tab pos="4479907" algn="l"/>
                <a:tab pos="4887432" algn="l"/>
                <a:tab pos="5293518" algn="l"/>
                <a:tab pos="5702484" algn="l"/>
                <a:tab pos="6110011" algn="l"/>
                <a:tab pos="6516097" algn="l"/>
                <a:tab pos="6923622" algn="l"/>
                <a:tab pos="7332588" algn="l"/>
                <a:tab pos="7740115" algn="l"/>
                <a:tab pos="8146201" algn="l"/>
              </a:tabLst>
            </a:pPr>
            <a:r>
              <a:rPr lang="en-GB" altLang="en-US" sz="3266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altLang="en-US" sz="3266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eXplainable</a:t>
            </a:r>
            <a:r>
              <a:rPr lang="en-GB" altLang="en-US" sz="3266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Planning is NOT !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11560" y="4365104"/>
            <a:ext cx="4680520" cy="86409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11560" y="4365105"/>
            <a:ext cx="4680520" cy="92152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93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455041" y="1173961"/>
            <a:ext cx="8232480" cy="411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287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altLang="en-US" sz="2177" dirty="0">
                <a:solidFill>
                  <a:schemeClr val="tx2"/>
                </a:solidFill>
              </a:rPr>
              <a:t>XAIP is </a:t>
            </a:r>
            <a:r>
              <a:rPr lang="en-GB" altLang="en-US" sz="2177" b="1" dirty="0">
                <a:solidFill>
                  <a:schemeClr val="tx2"/>
                </a:solidFill>
              </a:rPr>
              <a:t>not</a:t>
            </a:r>
            <a:r>
              <a:rPr lang="en-GB" altLang="en-US" sz="2177" dirty="0">
                <a:solidFill>
                  <a:schemeClr val="tx2"/>
                </a:solidFill>
              </a:rPr>
              <a:t> explaining what is </a:t>
            </a:r>
            <a:r>
              <a:rPr lang="en-GB" altLang="en-US" sz="2177" b="1" dirty="0">
                <a:solidFill>
                  <a:schemeClr val="tx2"/>
                </a:solidFill>
              </a:rPr>
              <a:t>obvious</a:t>
            </a:r>
            <a:r>
              <a:rPr lang="en-GB" altLang="en-US" sz="2177" dirty="0">
                <a:solidFill>
                  <a:schemeClr val="tx2"/>
                </a:solidFill>
              </a:rPr>
              <a:t> !</a:t>
            </a:r>
          </a:p>
          <a:p>
            <a:endParaRPr lang="en-GB" altLang="en-US" sz="2177" dirty="0">
              <a:solidFill>
                <a:schemeClr val="tx2"/>
              </a:solidFill>
            </a:endParaRPr>
          </a:p>
          <a:p>
            <a:r>
              <a:rPr lang="en-GB" altLang="en-US" sz="2177" dirty="0">
                <a:solidFill>
                  <a:schemeClr val="tx2"/>
                </a:solidFill>
              </a:rPr>
              <a:t>Many planners select actions in their plan-construction process by minimising a heuristic distance to goal (relaxed plan)</a:t>
            </a:r>
          </a:p>
          <a:p>
            <a:endParaRPr lang="en-GB" altLang="en-US" sz="2177" dirty="0">
              <a:solidFill>
                <a:schemeClr val="tx2"/>
              </a:solidFill>
            </a:endParaRPr>
          </a:p>
          <a:p>
            <a:endParaRPr lang="en-GB" altLang="en-US" sz="2177" dirty="0">
              <a:solidFill>
                <a:schemeClr val="tx2"/>
              </a:solidFill>
            </a:endParaRPr>
          </a:p>
          <a:p>
            <a:endParaRPr lang="en-GB" altLang="en-US" sz="2177" dirty="0">
              <a:solidFill>
                <a:schemeClr val="tx2"/>
              </a:solidFill>
            </a:endParaRPr>
          </a:p>
          <a:p>
            <a:r>
              <a:rPr lang="en-GB" altLang="en-US" sz="2177" dirty="0">
                <a:solidFill>
                  <a:schemeClr val="tx2"/>
                </a:solidFill>
              </a:rPr>
              <a:t>Q: </a:t>
            </a:r>
            <a:r>
              <a:rPr lang="en-GB" altLang="en-US" sz="2177" i="1" dirty="0">
                <a:solidFill>
                  <a:schemeClr val="tx2"/>
                </a:solidFill>
              </a:rPr>
              <a:t>Why did the planner do that </a:t>
            </a:r>
            <a:r>
              <a:rPr lang="en-GB" altLang="en-US" sz="2177" dirty="0">
                <a:solidFill>
                  <a:schemeClr val="tx2"/>
                </a:solidFill>
              </a:rPr>
              <a:t>?</a:t>
            </a:r>
          </a:p>
          <a:p>
            <a:endParaRPr lang="en-GB" altLang="en-US" sz="2177" dirty="0">
              <a:solidFill>
                <a:schemeClr val="tx2"/>
              </a:solidFill>
            </a:endParaRPr>
          </a:p>
          <a:p>
            <a:endParaRPr lang="en-GB" altLang="en-US" sz="2177" dirty="0">
              <a:solidFill>
                <a:schemeClr val="tx2"/>
              </a:solidFill>
            </a:endParaRPr>
          </a:p>
          <a:p>
            <a:r>
              <a:rPr lang="en-GB" altLang="en-US" sz="2177" dirty="0">
                <a:solidFill>
                  <a:schemeClr val="tx2"/>
                </a:solidFill>
              </a:rPr>
              <a:t>A: </a:t>
            </a:r>
            <a:r>
              <a:rPr lang="en-GB" altLang="en-US" sz="2177" i="1" dirty="0">
                <a:solidFill>
                  <a:schemeClr val="tx2"/>
                </a:solidFill>
              </a:rPr>
              <a:t>Because it got me closer to the goal</a:t>
            </a:r>
            <a:r>
              <a:rPr lang="en-GB" altLang="en-US" sz="2177" dirty="0">
                <a:solidFill>
                  <a:schemeClr val="tx2"/>
                </a:solidFill>
              </a:rPr>
              <a:t> !</a:t>
            </a:r>
          </a:p>
          <a:p>
            <a:endParaRPr lang="en-GB" altLang="en-US" sz="2177" dirty="0">
              <a:solidFill>
                <a:schemeClr val="tx2"/>
              </a:solidFill>
            </a:endParaRPr>
          </a:p>
        </p:txBody>
      </p:sp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324001" y="163081"/>
            <a:ext cx="8670240" cy="881280"/>
          </a:xfrm>
        </p:spPr>
        <p:txBody>
          <a:bodyPr/>
          <a:lstStyle/>
          <a:p>
            <a:pPr>
              <a:tabLst>
                <a:tab pos="0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0836" algn="l"/>
                <a:tab pos="2849803" algn="l"/>
                <a:tab pos="3257328" algn="l"/>
                <a:tab pos="3663414" algn="l"/>
                <a:tab pos="4072380" algn="l"/>
                <a:tab pos="4479907" algn="l"/>
                <a:tab pos="4887432" algn="l"/>
                <a:tab pos="5293518" algn="l"/>
                <a:tab pos="5702484" algn="l"/>
                <a:tab pos="6110011" algn="l"/>
                <a:tab pos="6516097" algn="l"/>
                <a:tab pos="6923622" algn="l"/>
                <a:tab pos="7332588" algn="l"/>
                <a:tab pos="7740115" algn="l"/>
                <a:tab pos="8146201" algn="l"/>
              </a:tabLst>
            </a:pPr>
            <a:r>
              <a:rPr lang="en-GB" altLang="en-US" sz="3266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altLang="en-US" sz="3266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eXplainable</a:t>
            </a:r>
            <a:r>
              <a:rPr lang="en-GB" altLang="en-US" sz="3266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Planning is NOT !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11560" y="4365104"/>
            <a:ext cx="4680520" cy="86409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11560" y="4365105"/>
            <a:ext cx="4680520" cy="92152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4910" y="5517232"/>
            <a:ext cx="8880123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alt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request for an explanation is an attempt  to uncover a piece of </a:t>
            </a:r>
            <a:br>
              <a:rPr lang="en-GB" alt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that the questioner believes must be available to the </a:t>
            </a:r>
            <a:br>
              <a:rPr lang="en-GB" alt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and that the questioner does not have.</a:t>
            </a:r>
            <a:endParaRPr lang="en-GB" sz="2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58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512168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Be Explained</a:t>
            </a:r>
            <a:b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325"/>
            <a:ext cx="8686800" cy="45259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Q1: Why did you do that?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Q2: Why didn’t you do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something else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 (that I would have done)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Q3: Why is what you propose to do more efficient/safe/cheap than something else? (that I would have done)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Q4: Why can’t you do that ?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Q5: Why do I need to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replan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at this point?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Q6: Why do I not need to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replan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at this point?</a:t>
            </a:r>
          </a:p>
        </p:txBody>
      </p:sp>
    </p:spTree>
    <p:extLst>
      <p:ext uri="{BB962C8B-B14F-4D97-AF65-F5344CB8AC3E}">
        <p14:creationId xmlns:p14="http://schemas.microsoft.com/office/powerpoint/2010/main" val="41640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Explanations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Q2: Why didn’t you do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something else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 (that I would have done)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(</a:t>
            </a:r>
            <a:r>
              <a:rPr lang="en-GB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useless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answer: because the heuristic evaluation was better for the decision the planner made.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should demonstrate that the alternative action would prevent from finding a valid plan or would lead to a plan that is no better than the one found by the planner.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Algorithm: 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-re-run the planner up to the decision point K, 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-inject the human choice,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-plan from the state obtained  after applying the action suggested by human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224" y="899428"/>
            <a:ext cx="3073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Q1: Why did you do that?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615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Explanations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Q2: Why didn’t you do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something else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 (that I would have done)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Algorithm: 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-re-run the planner up to the decision point K, 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-inject the human choice,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-plan from the state obtained  after applying the action suggested by human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224" y="899428"/>
            <a:ext cx="3073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Q1: Why did you do that?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1886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Explanations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Q2: Why didn’t you do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something else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 (that I would have done)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Algorithm: 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-re-run the planner up to the decision point K, 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-inject the human choice,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-plan from the state obtained  after applying the action suggested by human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38" y="3356992"/>
            <a:ext cx="7859324" cy="31964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7744" y="3284984"/>
            <a:ext cx="6419056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47224" y="899428"/>
            <a:ext cx="3073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Q1: Why did you do that?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2210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176" y="332656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None/>
              <a:defRPr/>
            </a:pPr>
            <a:r>
              <a:rPr lang="en-GB" altLang="en-US" sz="3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should we care about AI Planning?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1880" y="1052736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GB" altLang="en-US" sz="2800" b="1" i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</a:p>
          <a:p>
            <a:r>
              <a:rPr lang="en-GB" sz="28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GB" sz="2800" b="1" i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</a:p>
          <a:p>
            <a:r>
              <a:rPr lang="en-GB" sz="28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GB" sz="2800" b="1" i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endParaRPr lang="en-GB" sz="2800" i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2607295"/>
            <a:ext cx="9145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None/>
              <a:defRPr/>
            </a:pPr>
            <a:r>
              <a:rPr lang="en-GB" alt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many scenarios where </a:t>
            </a:r>
            <a:br>
              <a:rPr lang="en-GB" alt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is not an option…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3759423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you don’t have data to learn from</a:t>
            </a:r>
          </a:p>
        </p:txBody>
      </p:sp>
      <p:sp>
        <p:nvSpPr>
          <p:cNvPr id="7" name="Rectangle 6"/>
          <p:cNvSpPr/>
          <p:nvPr/>
        </p:nvSpPr>
        <p:spPr>
          <a:xfrm>
            <a:off x="270182" y="4119463"/>
            <a:ext cx="5620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you don’t have time to learn</a:t>
            </a:r>
          </a:p>
        </p:txBody>
      </p:sp>
    </p:spTree>
    <p:extLst>
      <p:ext uri="{BB962C8B-B14F-4D97-AF65-F5344CB8AC3E}">
        <p14:creationId xmlns:p14="http://schemas.microsoft.com/office/powerpoint/2010/main" val="327537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Explanations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Q2: Why didn’t you do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something else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 (that I would have done)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Algorithm: 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-re-run the planner up to the decision point K, 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-inject the human choice,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-plan from the state obtained  after applying the action suggested by human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38" y="3356992"/>
            <a:ext cx="7859324" cy="31964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4008" y="3284984"/>
            <a:ext cx="4042792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47224" y="899428"/>
            <a:ext cx="3073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Q1: Why did you do that?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079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Explanations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Q2: Why didn’t you do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something else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 (that I would have done)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Algorithm: 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-re-run the planner up to the decision point K, 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-inject the human choice,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-plan from the state obtained  after applying the action suggested by human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38" y="3356992"/>
            <a:ext cx="7859324" cy="31964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7224" y="899428"/>
            <a:ext cx="3073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Q1: Why did you do that?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0248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Illustrative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Rover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domain (two rovers: r0 and r1)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844823"/>
            <a:ext cx="7153609" cy="32403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52" y="508518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Q1: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why did you use Rover0 to take the rock sample at waypoint0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551723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so that I can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communicate_data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from Rover0 later (at 18.001)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2492896"/>
            <a:ext cx="5400600" cy="288032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3528" y="3401007"/>
            <a:ext cx="6984776" cy="316025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5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Illustrative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Rover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domain (two rovers: r0 and r1)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844823"/>
            <a:ext cx="7153609" cy="32403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52" y="508518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Q1: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why did you use Rover0 to take the rock sample at waypoint0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2492896"/>
            <a:ext cx="5400600" cy="288032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3528" y="3401007"/>
            <a:ext cx="6984776" cy="316025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39552" y="543593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why didn’t Rover1 take the rock sample at waypoint0 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991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Illustrative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525963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56992"/>
            <a:ext cx="7153609" cy="3240361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39552" y="90872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Q1: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why did you use Rover0 to take the rock sample at waypoint0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9552" y="125946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why didn’t Rover1 take the rock sample at waypoint0 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9552" y="162880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remove the ground action instance for Rover0 and re-plan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686" y="2714898"/>
            <a:ext cx="6809604" cy="287434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611560" y="198884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Because not using Rover0 for this action leads to a longer plan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39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Illustrative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525963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90872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Q1: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why did you use Rover0 to take the rock sample at waypoint0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9552" y="125946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why didn’t Rover1 take the rock sample at waypoint0 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1560" y="162880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remove the ground action instance for Rover0 and re-plan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789040"/>
            <a:ext cx="6809604" cy="287434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611560" y="198884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Because not using Rover0 for this action leads to a longer plan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242088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Q2: But why does Rover1 do everything in this plan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0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Illustrative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525963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90872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Q1: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why did you use Rover0 to take the rock sample at waypoint0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9552" y="125946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why didn’t Rover1 take the rock sample at waypoint0 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1560" y="162880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remove the ground action instance for Rover0 and re-plan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1560" y="198884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Because not using Rover0 for this action leads to a longer plan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242088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Q2: But why does Rover1 do everything in this plan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11560" y="277163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require the plan to contain at least one action that has Rover0 as argument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(add dummy effect to all actions using Rover0 and put into the goal)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789040"/>
            <a:ext cx="6809604" cy="287434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409736"/>
            <a:ext cx="7560840" cy="289958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868144" y="338287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There is no useful way to use </a:t>
            </a:r>
            <a:b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Rover0 to improve this plan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5967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Illustrative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525963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90872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Q1: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why did you use Rover0 to take the rock sample at waypoint0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9552" y="125946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why didn’t Rover1 take the rock sample at waypoint0 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1560" y="162880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remove the ground action instance for Rover0 and re-plan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1560" y="198884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Because not using Rover0 for this action leads to a longer plan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242088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Q2: But why does Rover1 do everything in this plan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11560" y="277163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require the plan to contain at least one action that has Rover0 as argument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(add dummy effect to all actions using Rover0 and put into the goal)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789040"/>
            <a:ext cx="6809604" cy="287434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409736"/>
            <a:ext cx="7560840" cy="289958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868144" y="338287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There is no useful way to use </a:t>
            </a:r>
            <a:b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Rover0 to improve this plan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2123728" y="4293096"/>
            <a:ext cx="608952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The planning model can be dynamically updated to answer user questions</a:t>
            </a:r>
          </a:p>
        </p:txBody>
      </p:sp>
    </p:spTree>
    <p:extLst>
      <p:ext uri="{BB962C8B-B14F-4D97-AF65-F5344CB8AC3E}">
        <p14:creationId xmlns:p14="http://schemas.microsoft.com/office/powerpoint/2010/main" val="31713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Explanations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5259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Q3: Why what you want to do is more efficient/safe/cheap than something else? (that I would do)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metrics can be used to evaluate the plan.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complex domains, most planners can only optimise </a:t>
            </a:r>
            <a:r>
              <a:rPr lang="en-GB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makespan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not other metrics.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planners with the plan validator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VAL allows the evaluation of plans using different metrics</a:t>
            </a:r>
          </a:p>
        </p:txBody>
      </p:sp>
      <p:pic>
        <p:nvPicPr>
          <p:cNvPr id="4" name="Picture 2" descr="V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9655" y="3631815"/>
            <a:ext cx="1482585" cy="1237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542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Explanations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Q4: Why can’t you do that ? (that I would have done)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reasons why one action cannot be applied in the current state: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Current state does not satisfy the action precondition (VAL)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Using that action would prevent achieving the goal</a:t>
            </a:r>
          </a:p>
          <a:p>
            <a:pPr marL="457200" lvl="1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Explaining 1) is trivial,</a:t>
            </a:r>
          </a:p>
          <a:p>
            <a:pPr marL="5715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Explaining 2) is not.</a:t>
            </a:r>
          </a:p>
          <a:p>
            <a:pPr marL="5715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Promising directions:</a:t>
            </a:r>
          </a:p>
          <a:p>
            <a:pPr marL="400050"/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Proving plan non-existence [</a:t>
            </a:r>
            <a:r>
              <a:rPr lang="en-GB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Backstrom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Hoffmann et al.]</a:t>
            </a:r>
          </a:p>
          <a:p>
            <a:pPr marL="400050"/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Planning-as-model-checking  [</a:t>
            </a:r>
            <a:r>
              <a:rPr lang="en-GB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Traverso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al.][Bogomolov, Magazzeni et al.]</a:t>
            </a:r>
          </a:p>
          <a:p>
            <a:pPr marL="400050"/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STN, STNU  [</a:t>
            </a:r>
            <a:r>
              <a:rPr lang="en-GB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Dechter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Vidal, Ghallab, et al.][Andrea </a:t>
            </a:r>
            <a:r>
              <a:rPr lang="en-GB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Micheli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PhD Thesis 2016]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5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8304"/>
            <a:ext cx="8938320" cy="558105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planner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uses a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PDDL) model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an application domain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Models are described by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(preconditions and effects)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continuous processes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(for the environment)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Heuristics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used to guide the search in huge state spaces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Optimisation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minimize/maximise a cost function.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Temporal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planning: actions have a duration.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Concurrency, synchronisation (time windows), time dependent effects.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Planning with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preferences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hard and soft goals.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Conditional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actions can perform observations, and the plan contains branches. </a:t>
            </a:r>
          </a:p>
          <a:p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is not just Blocks World !</a:t>
            </a:r>
          </a:p>
        </p:txBody>
      </p:sp>
    </p:spTree>
    <p:extLst>
      <p:ext uri="{BB962C8B-B14F-4D97-AF65-F5344CB8AC3E}">
        <p14:creationId xmlns:p14="http://schemas.microsoft.com/office/powerpoint/2010/main" val="50730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eXplainable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686800" cy="4525963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Q5: Why do I need to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replan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at this point?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many real-world scenarios, it is not obvious that the plan being executed will fail. Often plain failures is discovered too late.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possible approach is to use the “</a:t>
            </a:r>
            <a:r>
              <a:rPr lang="en-GB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 Violation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n-GB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ROSPlan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plan is generated, </a:t>
            </a:r>
            <a:r>
              <a:rPr lang="en-GB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ROSPlan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creates a filter, by considering all the static preconditions of the actions in the plan.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navigate (?from ?to - waypoint)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precondition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(connected ?from ?to)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plan contains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navigate (wp3 wp5)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(connected wp3 wp5 )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added to the filter.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4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execution time</a:t>
            </a:r>
          </a:p>
        </p:txBody>
      </p:sp>
    </p:spTree>
    <p:extLst>
      <p:ext uri="{BB962C8B-B14F-4D97-AF65-F5344CB8AC3E}">
        <p14:creationId xmlns:p14="http://schemas.microsoft.com/office/powerpoint/2010/main" val="373088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987006"/>
            <a:ext cx="9144000" cy="168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/>
          <a:lstStyle>
            <a:lvl1pPr>
              <a:spcBef>
                <a:spcPct val="200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2060"/>
              </a:buClr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None/>
              <a:defRPr/>
            </a:pPr>
            <a:br>
              <a:rPr lang="en-US" altLang="en-US" sz="3200" b="1" kern="0" dirty="0">
                <a:solidFill>
                  <a:schemeClr val="tx2"/>
                </a:solidFill>
                <a:latin typeface="KingsBureauGrot ThreeSeven" panose="02000506050000020004" pitchFamily="2" charset="0"/>
              </a:rPr>
            </a:br>
            <a:endParaRPr lang="en-US" altLang="en-US" sz="2000" kern="0" dirty="0">
              <a:solidFill>
                <a:srgbClr val="FF0000"/>
              </a:solidFill>
              <a:latin typeface="KingsBureauGrot ThreeSeven" panose="0200050605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1" y="9330"/>
            <a:ext cx="9036496" cy="52534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512" y="5373216"/>
            <a:ext cx="8784976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actions are translated into ROS messages.</a:t>
            </a:r>
          </a:p>
          <a:p>
            <a:r>
              <a:rPr lang="en-GB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ROSPlan</a:t>
            </a:r>
            <a:r>
              <a:rPr lang="en-GB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handles model updates, plan dispatch and </a:t>
            </a:r>
            <a:r>
              <a:rPr lang="en-GB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replanning</a:t>
            </a:r>
            <a:r>
              <a:rPr lang="en-GB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source: </a:t>
            </a:r>
            <a:r>
              <a:rPr lang="en-GB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http://kcl-planning.github.io/ROSPlan/</a:t>
            </a:r>
            <a:r>
              <a:rPr lang="en-GB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913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Illustrative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AUV domain from (Cashmore, Fox, Long,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Lakworthy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Magazzeni, ICRA 2014)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72" y="1342029"/>
            <a:ext cx="4536504" cy="418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892" y="1707664"/>
            <a:ext cx="3570903" cy="3449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68" y="5444056"/>
            <a:ext cx="4713300" cy="121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1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Illustrative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72" y="1342029"/>
            <a:ext cx="4536504" cy="418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892" y="1707664"/>
            <a:ext cx="3570903" cy="3449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68" y="5444056"/>
            <a:ext cx="4713300" cy="12151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3429000"/>
            <a:ext cx="4607664" cy="288032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236296" y="3284984"/>
            <a:ext cx="720080" cy="64807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5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Illustrative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72" y="1342029"/>
            <a:ext cx="4536504" cy="418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892" y="1707664"/>
            <a:ext cx="3570903" cy="3449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68" y="5444056"/>
            <a:ext cx="4713300" cy="12151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3429000"/>
            <a:ext cx="4607664" cy="288032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79512" y="5795104"/>
            <a:ext cx="4607664" cy="288032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236296" y="3284984"/>
            <a:ext cx="720080" cy="64807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/>
          <p:cNvSpPr/>
          <p:nvPr/>
        </p:nvSpPr>
        <p:spPr>
          <a:xfrm>
            <a:off x="6444208" y="3861048"/>
            <a:ext cx="864096" cy="5760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707904" y="5599781"/>
            <a:ext cx="52565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 lot of progress on</a:t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Plan Execution !</a:t>
            </a:r>
          </a:p>
        </p:txBody>
      </p:sp>
    </p:spTree>
    <p:extLst>
      <p:ext uri="{BB962C8B-B14F-4D97-AF65-F5344CB8AC3E}">
        <p14:creationId xmlns:p14="http://schemas.microsoft.com/office/powerpoint/2010/main" val="96584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eXplainable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686800" cy="45259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Q6: Why do I not need to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replan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at this point?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explanation is of practical importance, related to situations where the environment being observed is different from what anticipated.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important to avoid the naïve approach of continuous </a:t>
            </a:r>
            <a:r>
              <a:rPr lang="en-GB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replanning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unexpected current is slowing down the AUV, hence navigate action is taking longer than anticipated.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promising research direction is the work on Dynamic Controllability of STN (Vidal, </a:t>
            </a:r>
            <a:r>
              <a:rPr lang="en-GB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Fargier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Morris, Cimatti, </a:t>
            </a:r>
            <a:r>
              <a:rPr lang="en-GB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Micheli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4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execution time</a:t>
            </a:r>
          </a:p>
        </p:txBody>
      </p:sp>
    </p:spTree>
    <p:extLst>
      <p:ext uri="{BB962C8B-B14F-4D97-AF65-F5344CB8AC3E}">
        <p14:creationId xmlns:p14="http://schemas.microsoft.com/office/powerpoint/2010/main" val="73920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512168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Interfaces for XAIP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000"/>
            <a:ext cx="9144000" cy="456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594928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RADAR</a:t>
            </a:r>
          </a:p>
          <a:p>
            <a:r>
              <a:rPr lang="en-GB" b="1" dirty="0"/>
              <a:t>Satya Gautam </a:t>
            </a:r>
            <a:r>
              <a:rPr lang="en-GB" b="1" dirty="0" err="1"/>
              <a:t>Vadlamudi</a:t>
            </a:r>
            <a:r>
              <a:rPr lang="en-GB" b="1" dirty="0"/>
              <a:t>, </a:t>
            </a:r>
            <a:r>
              <a:rPr lang="en-GB" b="1" dirty="0" err="1"/>
              <a:t>Tathagata</a:t>
            </a:r>
            <a:r>
              <a:rPr lang="en-GB" b="1" dirty="0"/>
              <a:t> </a:t>
            </a:r>
            <a:r>
              <a:rPr lang="en-GB" b="1" dirty="0" err="1"/>
              <a:t>Chakraborti</a:t>
            </a:r>
            <a:r>
              <a:rPr lang="en-GB" b="1" dirty="0"/>
              <a:t>, Yu Zhang, </a:t>
            </a:r>
            <a:r>
              <a:rPr lang="en-GB" b="1" dirty="0" err="1"/>
              <a:t>Subbarao</a:t>
            </a:r>
            <a:r>
              <a:rPr lang="en-GB" b="1" dirty="0"/>
              <a:t> </a:t>
            </a:r>
            <a:r>
              <a:rPr lang="en-GB" b="1" dirty="0" err="1"/>
              <a:t>Kambhampati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201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Current/Future Works in XAIP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5184576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Formal characterisation of “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exploring the space of plans”.</a:t>
            </a: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Temporal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explanations: why goal A is achieved before goal B?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Anytime planning: can I get a better solution if I give the planner 10 more minutes?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to determine if an explanation is good?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Probabilistic/planning under uncertainty: observations/actions</a:t>
            </a: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eXplainable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heuristics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Human/Planner interaction: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provide set of plans and let the human choose one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allow the user to accept only part of the plan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allow the user to add new (high-priority) goals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exploit human expertise during the search for a plan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Current/Future Works in XAIP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5184576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Formal characterisation of “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exploring the space of plans”.</a:t>
            </a: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Temporal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explanations: why goal A is achieved before goal B?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Anytime planning: can I get a better solution if I give the planner 10 more minutes?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to determine if an explanation is good?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Probabilistic/planning under uncertainty: observations/actions</a:t>
            </a: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eXplainable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heuristics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Human/Planner interaction: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provide set of plans and let the human choose one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allow the user to accept only part of the plan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allow the user to add new (high-priority) goals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exploit human expertise during the search for a plan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5896" y="2204864"/>
            <a:ext cx="5400600" cy="1397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Reminder 1!</a:t>
            </a:r>
            <a:br>
              <a:rPr lang="en-GB" sz="2000" b="1" dirty="0"/>
            </a:br>
            <a:r>
              <a:rPr lang="en-GB" sz="2000" b="1" dirty="0"/>
              <a:t>In these applications the planning model adheres to the specifics given by the user. </a:t>
            </a:r>
            <a:br>
              <a:rPr lang="en-GB" sz="2000" b="1" dirty="0"/>
            </a:br>
            <a:r>
              <a:rPr lang="en-GB" sz="2000" b="1" dirty="0">
                <a:solidFill>
                  <a:srgbClr val="FFFF00"/>
                </a:solidFill>
              </a:rPr>
              <a:t>No model mismatch between planner and user!</a:t>
            </a:r>
          </a:p>
        </p:txBody>
      </p:sp>
      <p:sp>
        <p:nvSpPr>
          <p:cNvPr id="5" name="Rectangle 4"/>
          <p:cNvSpPr/>
          <p:nvPr/>
        </p:nvSpPr>
        <p:spPr>
          <a:xfrm>
            <a:off x="3635896" y="3861047"/>
            <a:ext cx="5400600" cy="1652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Reminder 2!</a:t>
            </a:r>
          </a:p>
          <a:p>
            <a:pPr algn="ctr"/>
            <a:r>
              <a:rPr lang="en-GB" sz="2000" b="1" dirty="0"/>
              <a:t>The space of alternatives is huge and </a:t>
            </a:r>
            <a:br>
              <a:rPr lang="en-GB" sz="2000" b="1" dirty="0"/>
            </a:br>
            <a:r>
              <a:rPr lang="en-GB" sz="2000" b="1" dirty="0"/>
              <a:t>difficult for the user to elaborate.</a:t>
            </a:r>
            <a:br>
              <a:rPr lang="en-GB" sz="2000" b="1" dirty="0"/>
            </a:br>
            <a:r>
              <a:rPr lang="en-GB" sz="2000" b="1" dirty="0">
                <a:solidFill>
                  <a:srgbClr val="FFFF00"/>
                </a:solidFill>
              </a:rPr>
              <a:t>This is where the planner can be used </a:t>
            </a:r>
            <a:br>
              <a:rPr lang="en-GB" sz="2000" b="1" dirty="0">
                <a:solidFill>
                  <a:srgbClr val="FFFF00"/>
                </a:solidFill>
              </a:rPr>
            </a:br>
            <a:r>
              <a:rPr lang="en-GB" sz="2000" b="1" dirty="0">
                <a:solidFill>
                  <a:srgbClr val="FFFF00"/>
                </a:solidFill>
              </a:rPr>
              <a:t>to provide explanation!</a:t>
            </a:r>
          </a:p>
        </p:txBody>
      </p:sp>
    </p:spTree>
    <p:extLst>
      <p:ext uri="{BB962C8B-B14F-4D97-AF65-F5344CB8AC3E}">
        <p14:creationId xmlns:p14="http://schemas.microsoft.com/office/powerpoint/2010/main" val="5572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-531440"/>
            <a:ext cx="8856984" cy="4032448"/>
          </a:xfrm>
        </p:spPr>
        <p:txBody>
          <a:bodyPr>
            <a:normAutofit/>
          </a:bodyPr>
          <a:lstStyle/>
          <a:p>
            <a:r>
              <a:rPr lang="en-GB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eXplainable</a:t>
            </a:r>
            <a:r>
              <a:rPr lang="en-GB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Planning</a:t>
            </a:r>
            <a:br>
              <a:rPr lang="en-GB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(XAIP) </a:t>
            </a:r>
            <a:endParaRPr lang="en-GB" sz="4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4552"/>
            <a:ext cx="9144000" cy="17526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Daniele Magazzeni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(thanks to Maria Fox and Derek Long)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3650" name="Picture 2" descr="http://www.inf.kcl.ac.uk/pg/junhuan.zhang/images/KCL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085184"/>
            <a:ext cx="1418952" cy="106421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2373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IJCAI-17 Workshop on Explainable Artificial Intelligence (XAI)</a:t>
            </a:r>
            <a:endParaRPr lang="en-GB" sz="2400" b="1" i="0" dirty="0">
              <a:solidFill>
                <a:schemeClr val="tx2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94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7121" y="3214888"/>
            <a:ext cx="7695359" cy="452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68" y="1863663"/>
            <a:ext cx="3706791" cy="217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o 23"/>
          <p:cNvGrpSpPr>
            <a:grpSpLocks/>
          </p:cNvGrpSpPr>
          <p:nvPr/>
        </p:nvGrpSpPr>
        <p:grpSpPr bwMode="auto">
          <a:xfrm>
            <a:off x="1287014" y="1979421"/>
            <a:ext cx="1778170" cy="847758"/>
            <a:chOff x="791727" y="3099129"/>
            <a:chExt cx="2725648" cy="1409805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83" y="3151513"/>
              <a:ext cx="505756" cy="599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112" y="3354331"/>
              <a:ext cx="456654" cy="211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952" y="3099129"/>
              <a:ext cx="1782423" cy="65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727" y="3848152"/>
              <a:ext cx="505911" cy="660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822" y="4061970"/>
              <a:ext cx="433636" cy="258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733" y="3880338"/>
              <a:ext cx="1073772" cy="557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po 22"/>
          <p:cNvGrpSpPr>
            <a:grpSpLocks/>
          </p:cNvGrpSpPr>
          <p:nvPr/>
        </p:nvGrpSpPr>
        <p:grpSpPr bwMode="auto">
          <a:xfrm>
            <a:off x="1331640" y="3103253"/>
            <a:ext cx="1860530" cy="658070"/>
            <a:chOff x="706931" y="5297213"/>
            <a:chExt cx="3080627" cy="1180321"/>
          </a:xfrm>
        </p:grpSpPr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931" y="5449159"/>
              <a:ext cx="810200" cy="486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444" y="5614215"/>
              <a:ext cx="370377" cy="19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745" y="5297213"/>
              <a:ext cx="1902813" cy="685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44" y="6000673"/>
              <a:ext cx="745384" cy="476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728" y="6120174"/>
              <a:ext cx="351858" cy="245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349" y="6030624"/>
              <a:ext cx="1263911" cy="42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769503" y="1108793"/>
            <a:ext cx="63947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Planning for Multiple-Battery Scheduling</a:t>
            </a:r>
            <a:b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(Fox, Long, Magazzeni, JAIR 2012)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Dynamics are Welcome!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455041" y="4462385"/>
            <a:ext cx="8232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for Persistent Underwater Autonomy</a:t>
            </a:r>
          </a:p>
          <a:p>
            <a:endParaRPr lang="en-GB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40" y="4930921"/>
            <a:ext cx="2620800" cy="183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1" y="4935241"/>
            <a:ext cx="2445120" cy="183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1" y="4935241"/>
            <a:ext cx="2460960" cy="184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344072" y="6133321"/>
            <a:ext cx="5856368" cy="5949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1633" b="1" dirty="0"/>
              <a:t>Opportunistic Planning in Autonomous Underwater Missions. </a:t>
            </a:r>
            <a:br>
              <a:rPr lang="en-GB" sz="1633" dirty="0"/>
            </a:br>
            <a:r>
              <a:rPr lang="en-GB" sz="1633" dirty="0"/>
              <a:t>IEEE Transactions on Automation Science and Engineering. (2017)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39752" y="5388841"/>
            <a:ext cx="5856368" cy="5949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1633" b="1" dirty="0"/>
              <a:t>Toward Persistent Autonomous Intervention in a Subsea Panel. </a:t>
            </a:r>
            <a:br>
              <a:rPr lang="en-GB" sz="1633" dirty="0"/>
            </a:br>
            <a:r>
              <a:rPr lang="en-GB" sz="1633" dirty="0"/>
              <a:t>Autonomous Robots. (2016)</a:t>
            </a:r>
          </a:p>
        </p:txBody>
      </p:sp>
    </p:spTree>
    <p:extLst>
      <p:ext uri="{BB962C8B-B14F-4D97-AF65-F5344CB8AC3E}">
        <p14:creationId xmlns:p14="http://schemas.microsoft.com/office/powerpoint/2010/main" val="112994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Linear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dynamics: </a:t>
            </a: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POPF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-Forward heuristic search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-Use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Linear Programming and Simple Temporal Networks to check temporal constraints</a:t>
            </a:r>
          </a:p>
          <a:p>
            <a:pPr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Polynomial Non-Linear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dynamics: </a:t>
            </a:r>
            <a:r>
              <a:rPr lang="en-GB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SMTPlan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-Encode the planning problem as SMT formula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-Use Computer Algebra System to compute indefinite integrals</a:t>
            </a:r>
          </a:p>
          <a:p>
            <a:pPr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http://kcl-planning.github.io/SMTPlan/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Non-Linear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dynamics: </a:t>
            </a:r>
            <a:r>
              <a:rPr lang="en-GB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UPMurphi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-Forward heuristic search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-Use discretisation to handle complex dynamics</a:t>
            </a:r>
          </a:p>
          <a:p>
            <a:pPr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http://kcl-planning.github.io/DiNo/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Source Planners</a:t>
            </a:r>
          </a:p>
        </p:txBody>
      </p:sp>
    </p:spTree>
    <p:extLst>
      <p:ext uri="{BB962C8B-B14F-4D97-AF65-F5344CB8AC3E}">
        <p14:creationId xmlns:p14="http://schemas.microsoft.com/office/powerpoint/2010/main" val="1691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7544" y="6351711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Explaining planning is more needed now than before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515138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are more complex than before</a:t>
            </a:r>
            <a:br>
              <a:rPr lang="en-GB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(continuous nonlinear models, differential equations, fluid dynamics, </a:t>
            </a:r>
            <a:r>
              <a:rPr lang="en-GB" altLang="en-US" sz="24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376" y="1844824"/>
            <a:ext cx="792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-Mining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467544" y="2257708"/>
            <a:ext cx="792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-Underwater Robotics</a:t>
            </a:r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467544" y="2689756"/>
            <a:ext cx="792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-Smart Energy</a:t>
            </a:r>
            <a:endParaRPr lang="en-GB" sz="2400" dirty="0"/>
          </a:p>
        </p:txBody>
      </p:sp>
      <p:sp>
        <p:nvSpPr>
          <p:cNvPr id="15" name="Rectangle 14"/>
          <p:cNvSpPr/>
          <p:nvPr/>
        </p:nvSpPr>
        <p:spPr>
          <a:xfrm>
            <a:off x="467544" y="3121804"/>
            <a:ext cx="792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-Air Traffic Control</a:t>
            </a:r>
            <a:endParaRPr lang="en-GB" sz="2400" dirty="0"/>
          </a:p>
        </p:txBody>
      </p:sp>
      <p:sp>
        <p:nvSpPr>
          <p:cNvPr id="16" name="Rectangle 15"/>
          <p:cNvSpPr/>
          <p:nvPr/>
        </p:nvSpPr>
        <p:spPr>
          <a:xfrm>
            <a:off x="467544" y="3553852"/>
            <a:ext cx="792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-Urban Traffic Control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0" y="18864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None/>
              <a:defRPr/>
            </a:pPr>
            <a:r>
              <a:rPr lang="en-GB" alt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Planning in Real Applications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None/>
              <a:defRPr/>
            </a:pPr>
            <a:endParaRPr lang="en-GB" altLang="en-US" sz="16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None/>
              <a:defRPr/>
            </a:pPr>
            <a:r>
              <a:rPr lang="en-GB" alt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      In the last few years, planners are becoming more    </a:t>
            </a:r>
            <a:br>
              <a:rPr lang="en-GB" alt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      powerful, and planning is used in new (critical) domains.</a:t>
            </a:r>
            <a:endParaRPr lang="en-GB" sz="2400" dirty="0"/>
          </a:p>
        </p:txBody>
      </p:sp>
      <p:sp>
        <p:nvSpPr>
          <p:cNvPr id="18" name="Rectangle 17"/>
          <p:cNvSpPr/>
          <p:nvPr/>
        </p:nvSpPr>
        <p:spPr>
          <a:xfrm>
            <a:off x="467544" y="3994611"/>
            <a:ext cx="792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-Search and Rescue Missions</a:t>
            </a:r>
            <a:endParaRPr lang="en-GB" sz="2400" dirty="0"/>
          </a:p>
        </p:txBody>
      </p:sp>
      <p:sp>
        <p:nvSpPr>
          <p:cNvPr id="19" name="Rectangle 18"/>
          <p:cNvSpPr/>
          <p:nvPr/>
        </p:nvSpPr>
        <p:spPr>
          <a:xfrm>
            <a:off x="469712" y="4407495"/>
            <a:ext cx="792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-Human-Autonomy Teaming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375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5376" y="1844824"/>
            <a:ext cx="792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-Mining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467544" y="2257708"/>
            <a:ext cx="792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-Underwater Robotics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467544" y="2689756"/>
            <a:ext cx="792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-Smart Energy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467544" y="3121804"/>
            <a:ext cx="792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-Air Traffic Control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467544" y="3553852"/>
            <a:ext cx="792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-Urban Traffic Control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467544" y="5085184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many cases, full autonomy is not requested !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555962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 request human supervisors to accept/reject plans (i.e., to take responsibility!)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064" y="6351711"/>
            <a:ext cx="8599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bigger the risk, the more explanations are important!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8864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None/>
              <a:defRPr/>
            </a:pPr>
            <a:r>
              <a:rPr lang="en-GB" alt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Planning in Real Applications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None/>
              <a:defRPr/>
            </a:pPr>
            <a:endParaRPr lang="en-GB" altLang="en-US" sz="16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None/>
              <a:defRPr/>
            </a:pPr>
            <a:r>
              <a:rPr lang="en-GB" alt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      In the last few years, planners are becoming more </a:t>
            </a:r>
            <a:br>
              <a:rPr lang="en-GB" alt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      powerful, and planning is used in new (critical) domains.</a:t>
            </a:r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467544" y="3994611"/>
            <a:ext cx="792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-Search and Rescue Missions</a:t>
            </a:r>
            <a:endParaRPr lang="en-GB" sz="2400" dirty="0"/>
          </a:p>
        </p:txBody>
      </p:sp>
      <p:sp>
        <p:nvSpPr>
          <p:cNvPr id="15" name="Rectangle 14"/>
          <p:cNvSpPr/>
          <p:nvPr/>
        </p:nvSpPr>
        <p:spPr>
          <a:xfrm>
            <a:off x="469712" y="4407495"/>
            <a:ext cx="792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-Human-Autonomy Teaming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783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5376" y="1844824"/>
            <a:ext cx="792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-Mining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467544" y="2257708"/>
            <a:ext cx="792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-Underwater Robotics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467544" y="2689756"/>
            <a:ext cx="792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-Smart Energy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467544" y="3121804"/>
            <a:ext cx="792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-Air Traffic Control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467544" y="3553852"/>
            <a:ext cx="792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-Urban Traffic Control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467544" y="5085184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many cases, full autonomy is not requested !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555962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 request human supervisors to accept/reject plans (i.e., to take responsibility!)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064" y="6351711"/>
            <a:ext cx="8599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bigger the risk, the more explanations are important!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8864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None/>
              <a:defRPr/>
            </a:pPr>
            <a:r>
              <a:rPr lang="en-GB" altLang="en-US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Planning in Real Applications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None/>
              <a:defRPr/>
            </a:pPr>
            <a:endParaRPr lang="en-GB" altLang="en-US" sz="16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None/>
              <a:defRPr/>
            </a:pPr>
            <a:r>
              <a:rPr lang="en-GB" alt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      In the last few years, planners are becoming more </a:t>
            </a:r>
            <a:br>
              <a:rPr lang="en-GB" alt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      powerful, and planning is used in new (critical) domains.</a:t>
            </a:r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467544" y="3994611"/>
            <a:ext cx="792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-Search and Rescue Missions</a:t>
            </a:r>
            <a:endParaRPr lang="en-GB" sz="2400" dirty="0"/>
          </a:p>
        </p:txBody>
      </p:sp>
      <p:sp>
        <p:nvSpPr>
          <p:cNvPr id="15" name="Rectangle 14"/>
          <p:cNvSpPr/>
          <p:nvPr/>
        </p:nvSpPr>
        <p:spPr>
          <a:xfrm>
            <a:off x="469712" y="4407495"/>
            <a:ext cx="792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-Human-Autonomy Teaming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3635896" y="2204864"/>
            <a:ext cx="5400600" cy="1397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IMPORTANT 1!</a:t>
            </a:r>
            <a:br>
              <a:rPr lang="en-GB" sz="2000" b="1" dirty="0"/>
            </a:br>
            <a:r>
              <a:rPr lang="en-GB" sz="2000" b="1" dirty="0"/>
              <a:t>In these applications the planning model adheres to the specifics given by the user. </a:t>
            </a:r>
            <a:br>
              <a:rPr lang="en-GB" sz="2000" b="1" dirty="0"/>
            </a:br>
            <a:r>
              <a:rPr lang="en-GB" sz="2000" b="1" dirty="0">
                <a:solidFill>
                  <a:srgbClr val="FFFF00"/>
                </a:solidFill>
              </a:rPr>
              <a:t>No model mismatch between planner and user!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35896" y="3861047"/>
            <a:ext cx="5400600" cy="1652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IMPORTANT 2!</a:t>
            </a:r>
          </a:p>
          <a:p>
            <a:pPr algn="ctr"/>
            <a:r>
              <a:rPr lang="en-GB" sz="2000" b="1" dirty="0"/>
              <a:t>The space of alternatives is huge and </a:t>
            </a:r>
            <a:br>
              <a:rPr lang="en-GB" sz="2000" b="1" dirty="0"/>
            </a:br>
            <a:r>
              <a:rPr lang="en-GB" sz="2000" b="1" dirty="0"/>
              <a:t>difficult for the user to elaborate.</a:t>
            </a:r>
            <a:br>
              <a:rPr lang="en-GB" sz="2000" b="1" dirty="0"/>
            </a:br>
            <a:r>
              <a:rPr lang="en-GB" sz="2000" b="1" dirty="0">
                <a:solidFill>
                  <a:srgbClr val="FFFF00"/>
                </a:solidFill>
              </a:rPr>
              <a:t>This is where the planner can be used </a:t>
            </a:r>
            <a:br>
              <a:rPr lang="en-GB" sz="2000" b="1" dirty="0">
                <a:solidFill>
                  <a:srgbClr val="FFFF00"/>
                </a:solidFill>
              </a:rPr>
            </a:br>
            <a:r>
              <a:rPr lang="en-GB" sz="2000" b="1" dirty="0">
                <a:solidFill>
                  <a:srgbClr val="FFFF00"/>
                </a:solidFill>
              </a:rPr>
              <a:t>to provide explanation!</a:t>
            </a:r>
          </a:p>
        </p:txBody>
      </p:sp>
    </p:spTree>
    <p:extLst>
      <p:ext uri="{BB962C8B-B14F-4D97-AF65-F5344CB8AC3E}">
        <p14:creationId xmlns:p14="http://schemas.microsoft.com/office/powerpoint/2010/main" val="139015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324001" y="163081"/>
            <a:ext cx="8670240" cy="881280"/>
          </a:xfrm>
        </p:spPr>
        <p:txBody>
          <a:bodyPr/>
          <a:lstStyle/>
          <a:p>
            <a:pPr>
              <a:tabLst>
                <a:tab pos="0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0836" algn="l"/>
                <a:tab pos="2849803" algn="l"/>
                <a:tab pos="3257328" algn="l"/>
                <a:tab pos="3663414" algn="l"/>
                <a:tab pos="4072380" algn="l"/>
                <a:tab pos="4479907" algn="l"/>
                <a:tab pos="4887432" algn="l"/>
                <a:tab pos="5293518" algn="l"/>
                <a:tab pos="5702484" algn="l"/>
                <a:tab pos="6110011" algn="l"/>
                <a:tab pos="6516097" algn="l"/>
                <a:tab pos="6923622" algn="l"/>
                <a:tab pos="7332588" algn="l"/>
                <a:tab pos="7740115" algn="l"/>
                <a:tab pos="8146201" algn="l"/>
              </a:tabLst>
            </a:pPr>
            <a:r>
              <a:rPr lang="en-GB" altLang="en-US" sz="3266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XAI in Practice?</a:t>
            </a: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455041" y="908720"/>
            <a:ext cx="8232480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287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altLang="en-US" sz="2177" dirty="0">
                <a:solidFill>
                  <a:schemeClr val="tx2"/>
                </a:solidFill>
              </a:rPr>
              <a:t>Need for </a:t>
            </a:r>
            <a:r>
              <a:rPr lang="en-GB" altLang="en-US" sz="2177" b="1" dirty="0">
                <a:solidFill>
                  <a:schemeClr val="tx2"/>
                </a:solidFill>
              </a:rPr>
              <a:t>trust</a:t>
            </a:r>
          </a:p>
          <a:p>
            <a:r>
              <a:rPr lang="en-GB" altLang="en-US" sz="2177" dirty="0">
                <a:solidFill>
                  <a:schemeClr val="tx2"/>
                </a:solidFill>
              </a:rPr>
              <a:t>Need for </a:t>
            </a:r>
            <a:r>
              <a:rPr lang="en-GB" altLang="en-US" sz="2177" b="1" dirty="0">
                <a:solidFill>
                  <a:schemeClr val="tx2"/>
                </a:solidFill>
              </a:rPr>
              <a:t>interaction</a:t>
            </a:r>
          </a:p>
          <a:p>
            <a:r>
              <a:rPr lang="en-GB" altLang="en-US" sz="2177" dirty="0">
                <a:solidFill>
                  <a:schemeClr val="tx2"/>
                </a:solidFill>
              </a:rPr>
              <a:t>Need for </a:t>
            </a:r>
            <a:r>
              <a:rPr lang="en-GB" altLang="en-US" sz="2177" b="1" dirty="0">
                <a:solidFill>
                  <a:schemeClr val="tx2"/>
                </a:solidFill>
              </a:rPr>
              <a:t>transparency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6032" y="2132856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7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of Planning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1169" y="306896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180" dirty="0"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GB" sz="2180" b="1" i="1" dirty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en-GB" sz="218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180" dirty="0">
                <a:latin typeface="Arial" panose="020B0604020202020204" pitchFamily="34" charset="0"/>
                <a:cs typeface="Arial" panose="020B0604020202020204" pitchFamily="34" charset="0"/>
              </a:rPr>
              <a:t>Planning algorithms are </a:t>
            </a:r>
            <a:r>
              <a:rPr lang="en-GB" sz="2180" b="1" i="1" dirty="0">
                <a:latin typeface="Arial" panose="020B0604020202020204" pitchFamily="34" charset="0"/>
                <a:cs typeface="Arial" panose="020B0604020202020204" pitchFamily="34" charset="0"/>
              </a:rPr>
              <a:t>transparent</a:t>
            </a:r>
            <a:endParaRPr lang="en-GB" sz="218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180" dirty="0">
                <a:latin typeface="Arial" panose="020B0604020202020204" pitchFamily="34" charset="0"/>
                <a:cs typeface="Arial" panose="020B0604020202020204" pitchFamily="34" charset="0"/>
              </a:rPr>
              <a:t>Plan execution provides </a:t>
            </a:r>
            <a:r>
              <a:rPr lang="en-GB" sz="2180" b="1" i="1" dirty="0">
                <a:latin typeface="Arial" panose="020B0604020202020204" pitchFamily="34" charset="0"/>
                <a:cs typeface="Arial" panose="020B0604020202020204" pitchFamily="34" charset="0"/>
              </a:rPr>
              <a:t>execution traces</a:t>
            </a:r>
            <a:endParaRPr lang="en-GB" sz="218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180" dirty="0">
                <a:latin typeface="Arial" panose="020B0604020202020204" pitchFamily="34" charset="0"/>
                <a:cs typeface="Arial" panose="020B0604020202020204" pitchFamily="34" charset="0"/>
              </a:rPr>
              <a:t>Plans </a:t>
            </a:r>
            <a:r>
              <a:rPr lang="en-GB" sz="2180" b="1" i="1" dirty="0">
                <a:latin typeface="Arial" panose="020B0604020202020204" pitchFamily="34" charset="0"/>
                <a:cs typeface="Arial" panose="020B0604020202020204" pitchFamily="34" charset="0"/>
              </a:rPr>
              <a:t>causality </a:t>
            </a:r>
            <a:r>
              <a:rPr lang="en-GB" sz="218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180" dirty="0">
                <a:latin typeface="Arial" panose="020B0604020202020204" pitchFamily="34" charset="0"/>
                <a:cs typeface="Arial" panose="020B0604020202020204" pitchFamily="34" charset="0"/>
              </a:rPr>
              <a:t>s explainable</a:t>
            </a:r>
            <a:endParaRPr lang="en-GB" sz="218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323528" y="5208328"/>
            <a:ext cx="8670240" cy="881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0836" algn="l"/>
                <a:tab pos="2849803" algn="l"/>
                <a:tab pos="3257328" algn="l"/>
                <a:tab pos="3663414" algn="l"/>
                <a:tab pos="4072380" algn="l"/>
                <a:tab pos="4479907" algn="l"/>
                <a:tab pos="4887432" algn="l"/>
                <a:tab pos="5293518" algn="l"/>
                <a:tab pos="5702484" algn="l"/>
                <a:tab pos="6110011" algn="l"/>
                <a:tab pos="6516097" algn="l"/>
                <a:tab pos="6923622" algn="l"/>
                <a:tab pos="7332588" algn="l"/>
                <a:tab pos="7740115" algn="l"/>
                <a:tab pos="8146201" algn="l"/>
              </a:tabLst>
            </a:pPr>
            <a:r>
              <a:rPr lang="en-GB" altLang="en-US" sz="3266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 in Planning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4568" y="5953967"/>
            <a:ext cx="8232480" cy="42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287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altLang="en-US" sz="2177" dirty="0">
                <a:solidFill>
                  <a:schemeClr val="tx2"/>
                </a:solidFill>
              </a:rPr>
              <a:t>Explore the “space of plans” and compare </a:t>
            </a:r>
            <a:r>
              <a:rPr lang="en-GB" altLang="en-US" sz="2177" b="1" dirty="0">
                <a:solidFill>
                  <a:schemeClr val="tx2"/>
                </a:solidFill>
              </a:rPr>
              <a:t>alternatives</a:t>
            </a:r>
            <a:endParaRPr lang="en-GB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4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8629</TotalTime>
  <Words>2283</Words>
  <Application>Microsoft Office PowerPoint</Application>
  <PresentationFormat>On-screen Show (4:3)</PresentationFormat>
  <Paragraphs>344</Paragraphs>
  <Slides>39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Microsoft YaHei</vt:lpstr>
      <vt:lpstr>Arial</vt:lpstr>
      <vt:lpstr>Calibri</vt:lpstr>
      <vt:lpstr>Calibri Light</vt:lpstr>
      <vt:lpstr>KingsBureauGrot ThreeSeven</vt:lpstr>
      <vt:lpstr>Symbol</vt:lpstr>
      <vt:lpstr>Times New Roman</vt:lpstr>
      <vt:lpstr>Wingdings</vt:lpstr>
      <vt:lpstr>Office Theme</vt:lpstr>
      <vt:lpstr>2_Office Theme</vt:lpstr>
      <vt:lpstr>eXplainable Planning (XAIP) </vt:lpstr>
      <vt:lpstr>PowerPoint Presentation</vt:lpstr>
      <vt:lpstr>AI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XAI in Practice?</vt:lpstr>
      <vt:lpstr>Many Works on Plan Explanation</vt:lpstr>
      <vt:lpstr>Some More Recent Works</vt:lpstr>
      <vt:lpstr>What eXplainable Planning is NOT !</vt:lpstr>
      <vt:lpstr>What eXplainable Planning is NOT !</vt:lpstr>
      <vt:lpstr>What eXplainable Planning is NOT !</vt:lpstr>
      <vt:lpstr>What eXplainable Planning is NOT !</vt:lpstr>
      <vt:lpstr>Things to Be Explained (some)</vt:lpstr>
      <vt:lpstr>Providing Explanations</vt:lpstr>
      <vt:lpstr>Providing Explanations</vt:lpstr>
      <vt:lpstr>Providing Explanations</vt:lpstr>
      <vt:lpstr>Providing Explanations</vt:lpstr>
      <vt:lpstr>Providing Explanations</vt:lpstr>
      <vt:lpstr>Illustrative Example</vt:lpstr>
      <vt:lpstr>Illustrative Example</vt:lpstr>
      <vt:lpstr>Illustrative Example</vt:lpstr>
      <vt:lpstr>Illustrative Example</vt:lpstr>
      <vt:lpstr>Illustrative Example</vt:lpstr>
      <vt:lpstr>Illustrative Example</vt:lpstr>
      <vt:lpstr>Providing Explanations</vt:lpstr>
      <vt:lpstr>Providing Explanations</vt:lpstr>
      <vt:lpstr>eXplainable Planning</vt:lpstr>
      <vt:lpstr>PowerPoint Presentation</vt:lpstr>
      <vt:lpstr>Illustrative Example</vt:lpstr>
      <vt:lpstr>Illustrative Example</vt:lpstr>
      <vt:lpstr>Illustrative Example</vt:lpstr>
      <vt:lpstr>eXplainable Planning</vt:lpstr>
      <vt:lpstr>User Interfaces for XAIP</vt:lpstr>
      <vt:lpstr>Current/Future Works in XAIP</vt:lpstr>
      <vt:lpstr>Current/Future Works in XAIP</vt:lpstr>
      <vt:lpstr>eXplainable Planning (XAIP)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in Hybrid Domains</dc:title>
  <dc:creator>Derek</dc:creator>
  <cp:lastModifiedBy>Dan</cp:lastModifiedBy>
  <cp:revision>592</cp:revision>
  <dcterms:created xsi:type="dcterms:W3CDTF">2013-06-05T15:20:10Z</dcterms:created>
  <dcterms:modified xsi:type="dcterms:W3CDTF">2017-08-20T23:06:20Z</dcterms:modified>
</cp:coreProperties>
</file>